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2" r:id="rId2"/>
    <p:sldMasterId id="2147483674" r:id="rId3"/>
    <p:sldMasterId id="2147483677" r:id="rId4"/>
  </p:sldMasterIdLst>
  <p:notesMasterIdLst>
    <p:notesMasterId r:id="rId27"/>
  </p:notesMasterIdLst>
  <p:sldIdLst>
    <p:sldId id="269" r:id="rId5"/>
    <p:sldId id="624" r:id="rId6"/>
    <p:sldId id="625" r:id="rId7"/>
    <p:sldId id="511" r:id="rId8"/>
    <p:sldId id="627" r:id="rId9"/>
    <p:sldId id="605" r:id="rId10"/>
    <p:sldId id="628" r:id="rId11"/>
    <p:sldId id="631" r:id="rId12"/>
    <p:sldId id="623" r:id="rId13"/>
    <p:sldId id="632" r:id="rId14"/>
    <p:sldId id="634" r:id="rId15"/>
    <p:sldId id="629" r:id="rId16"/>
    <p:sldId id="635" r:id="rId17"/>
    <p:sldId id="637" r:id="rId18"/>
    <p:sldId id="636" r:id="rId19"/>
    <p:sldId id="630" r:id="rId20"/>
    <p:sldId id="638" r:id="rId21"/>
    <p:sldId id="639" r:id="rId22"/>
    <p:sldId id="640" r:id="rId23"/>
    <p:sldId id="622" r:id="rId24"/>
    <p:sldId id="641" r:id="rId25"/>
    <p:sldId id="336" r:id="rId26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3F3F3"/>
    <a:srgbClr val="F2F2F2"/>
    <a:srgbClr val="29368C"/>
    <a:srgbClr val="64D4EA"/>
    <a:srgbClr val="4CCCE6"/>
    <a:srgbClr val="6CD5EA"/>
    <a:srgbClr val="2BC3E1"/>
    <a:srgbClr val="57CFE7"/>
    <a:srgbClr val="AAC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5923" autoAdjust="0"/>
  </p:normalViewPr>
  <p:slideViewPr>
    <p:cSldViewPr>
      <p:cViewPr varScale="1">
        <p:scale>
          <a:sx n="66" d="100"/>
          <a:sy n="66" d="100"/>
        </p:scale>
        <p:origin x="38" y="53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23" d="100"/>
        <a:sy n="22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pPr/>
              <a:t>13.09.2018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59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652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4874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987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5442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0624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4693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0496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2260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0891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040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771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 Zurn information on your mobile devices!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35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3856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Zurn was founded in 1900 in Erie, PA;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now with manufacturing facilities in Pennsylvania, North Carolina, Texas, California and Canada.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Zurn’s unique offering makes them one of the largest manufacturers of plumbing products in North America. 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Zurn’s annual sales are approximately $800 million serving primarily in the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commercial plumbing market with strategic emphasis also in the, residential plumbing, irrigation, waterworks, fire protection, transportation, and food service markets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Zurn’s products focus on water conservation, reduced overall operating costs, and labor savings;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positively impacting the total cost of ownership.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Zurn places the customer first, building value and trust through superior knowledge of the global markets we 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029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48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0300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413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30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Arial Regular" charset="0"/>
              </a:rPr>
              <a:t>The restroom is a </a:t>
            </a:r>
            <a:r>
              <a:rPr lang="en-US" sz="1200" dirty="0" smtClean="0">
                <a:solidFill>
                  <a:schemeClr val="accent1"/>
                </a:solidFill>
                <a:latin typeface="Arial Regular" charset="0"/>
              </a:rPr>
              <a:t>key part of the overall dining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74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848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0" i="0">
                <a:latin typeface="Arial Regular" charset="0"/>
                <a:ea typeface="Arial Narrow Regular" charset="0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r>
              <a:rPr lang="en-US" b="0" dirty="0" smtClean="0">
                <a:latin typeface="Arial Regular" charset="0"/>
              </a:rPr>
              <a:t>page</a:t>
            </a:r>
          </a:p>
          <a:p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lang="en-US" b="0" smtClean="0">
                <a:latin typeface="Arial Regular" charset="0"/>
              </a:rPr>
              <a:pPr/>
              <a:t>‹#›</a:t>
            </a:fld>
            <a:endParaRPr lang="en-US" b="0" dirty="0">
              <a:latin typeface="Arial Regular" charset="0"/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 b="0" i="0">
                <a:latin typeface="Arial Regular" charset="0"/>
              </a:defRPr>
            </a:lvl1pPr>
          </a:lstStyle>
          <a:p>
            <a:endParaRPr lang="uk-UA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9258300"/>
            <a:ext cx="1599811" cy="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738" r:id="rId4"/>
    <p:sldLayoutId id="2147483756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6" r:id="rId4"/>
    <p:sldLayoutId id="2147483688" r:id="rId5"/>
    <p:sldLayoutId id="2147483687" r:id="rId6"/>
    <p:sldLayoutId id="2147483684" r:id="rId7"/>
    <p:sldLayoutId id="2147483667" r:id="rId8"/>
    <p:sldLayoutId id="2147483733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6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11" Type="http://schemas.openxmlformats.org/officeDocument/2006/relationships/image" Target="../media/image6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7277100"/>
            <a:ext cx="1188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chemeClr val="accent1"/>
                </a:solidFill>
                <a:latin typeface="Arial Regular" charset="0"/>
                <a:ea typeface="Lato Semibold" panose="020F0502020204030203" pitchFamily="34" charset="0"/>
                <a:cs typeface="Lato Semibold" panose="020F0502020204030203" pitchFamily="34" charset="0"/>
              </a:rPr>
              <a:t>Achieving Success in Food Retail </a:t>
            </a:r>
          </a:p>
          <a:p>
            <a:r>
              <a:rPr lang="en-US" sz="5000" dirty="0" smtClean="0">
                <a:solidFill>
                  <a:schemeClr val="accent1"/>
                </a:solidFill>
                <a:latin typeface="Arial Regular" charset="0"/>
                <a:ea typeface="Lato Semibold" panose="020F0502020204030203" pitchFamily="34" charset="0"/>
                <a:cs typeface="Lato Semibold" panose="020F0502020204030203" pitchFamily="34" charset="0"/>
              </a:rPr>
              <a:t>with Engineered Water Solutions</a:t>
            </a:r>
            <a:endParaRPr lang="ru-RU" sz="5000" baseline="30000" dirty="0">
              <a:solidFill>
                <a:schemeClr val="accent1"/>
              </a:solidFill>
              <a:latin typeface="Arial Regular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19" descr="17053_Zurn14606-cli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" t="-10850" r="665" b="-32462"/>
          <a:stretch/>
        </p:blipFill>
        <p:spPr>
          <a:xfrm>
            <a:off x="978348" y="1677665"/>
            <a:ext cx="4384817" cy="3288609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962076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enhances the customer experience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ensures optimal cleanliness</a:t>
            </a:r>
            <a:r>
              <a:rPr lang="en-US" sz="4800" dirty="0">
                <a:solidFill>
                  <a:schemeClr val="tx2"/>
                </a:solidFill>
                <a:latin typeface="Arial Narrow Regular" charset="0"/>
              </a:rPr>
              <a:t/>
            </a:r>
            <a:br>
              <a:rPr lang="en-US" sz="4800" dirty="0">
                <a:solidFill>
                  <a:schemeClr val="tx2"/>
                </a:solidFill>
                <a:latin typeface="Arial Narrow Regular" charset="0"/>
              </a:rPr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10</a:t>
            </a:fld>
            <a:endParaRPr b="0" dirty="0">
              <a:latin typeface="Arial Regular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s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plash-free basins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No-splash solid surface to maintain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cleanliness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Stain and scratch-resistant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67242" y="3603737"/>
            <a:ext cx="573495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h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and dryers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Reduces paper towel costs and mess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HEPA filters to maintain air quality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77810" y="7661803"/>
            <a:ext cx="535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Splash-free urinals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Innovative asymmetric back wall designed to minimize splash back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Paired performance with Zurn flush valves for consistent and reliable flushing action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733263" y="7718426"/>
            <a:ext cx="655473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m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op sinks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Corner custodial floor sink with high front curb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Stainless steel wall surrounds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Fast drainage</a:t>
            </a:r>
            <a:endParaRPr lang="en-US" sz="2000" dirty="0" smtClean="0">
              <a:solidFill>
                <a:schemeClr val="tx2"/>
              </a:solidFill>
              <a:latin typeface="Arial Narrow Regular"/>
            </a:endParaRP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348" y="7703606"/>
            <a:ext cx="46863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w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all mount toilets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Ease of cleaning under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 and around the toilet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Paired performance with Zurn flush valves for consistent and reliable flushing action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493606" y="3585508"/>
            <a:ext cx="5257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n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o-touch sensor faucets and soap dispensers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No-touch faucet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eliminates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splashing around faucets/soap dispensers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Chemical-resistant chrome finishes</a:t>
            </a:r>
          </a:p>
        </p:txBody>
      </p:sp>
      <p:pic>
        <p:nvPicPr>
          <p:cNvPr id="20" name="Picture 19" descr="Z1996 with accessori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227" y="5717286"/>
            <a:ext cx="1920973" cy="1914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9"/>
          <a:stretch/>
        </p:blipFill>
        <p:spPr>
          <a:xfrm>
            <a:off x="7696200" y="1892591"/>
            <a:ext cx="1647795" cy="1681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77" y="5744955"/>
            <a:ext cx="1714921" cy="19292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2" y="5783454"/>
            <a:ext cx="1659877" cy="1867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847" y="1892591"/>
            <a:ext cx="1138953" cy="1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200362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enhances the customer (and staff) experience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maximizes ease of use</a:t>
            </a:r>
            <a:r>
              <a:rPr lang="en-US" sz="4800" dirty="0">
                <a:solidFill>
                  <a:schemeClr val="tx2"/>
                </a:solidFill>
                <a:latin typeface="Arial Narrow Regular" charset="0"/>
              </a:rPr>
              <a:t/>
            </a:r>
            <a:br>
              <a:rPr lang="en-US" sz="4800" dirty="0">
                <a:solidFill>
                  <a:schemeClr val="tx2"/>
                </a:solidFill>
                <a:latin typeface="Arial Narrow Regular" charset="0"/>
              </a:rPr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11</a:t>
            </a:fld>
            <a:endParaRPr b="0" dirty="0">
              <a:latin typeface="Arial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96550" y="7716386"/>
            <a:ext cx="5734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n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o-touch sensor dryers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Automatic high-speed, hands-free dryers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Green Restaurant Association approved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77810" y="7661803"/>
            <a:ext cx="53520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f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loor sinks &amp; drains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Easy, sanitary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surface drainage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for sending indirect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waste and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sending it to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the waste system, in compliance with code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Stainless steel options for minimal maintenance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Diverse grating options meet various applications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896550" y="3565453"/>
            <a:ext cx="655473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h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ot/cold hydrants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For quick, easy flushing of loading areas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Anti-siphon, non-freeze, automatic draining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Encased to minimize vandalism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“WATER” stamped on the cover</a:t>
            </a: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4781" y="3661945"/>
            <a:ext cx="46863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g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ooseneck sensor faucets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For quick, high-use applications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where durability and hands-free operation are necessary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Multiple flow rates</a:t>
            </a:r>
          </a:p>
          <a:p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93606" y="3585508"/>
            <a:ext cx="5257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sensor faucets, flush valves, and soap dispensers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Reliable and hygienic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hands-free operation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LEED pre-set flow rates of 0.5 gpm / 0.35 gpm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33" y="5577379"/>
            <a:ext cx="1648396" cy="2141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22506" r="23679" b="16077"/>
          <a:stretch/>
        </p:blipFill>
        <p:spPr>
          <a:xfrm>
            <a:off x="2070094" y="5935498"/>
            <a:ext cx="1763899" cy="1574910"/>
          </a:xfrm>
          <a:prstGeom prst="rect">
            <a:avLst/>
          </a:prstGeom>
        </p:spPr>
      </p:pic>
      <p:pic>
        <p:nvPicPr>
          <p:cNvPr id="23" name="Picture 22" descr="Z6922-X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06" y="1913484"/>
            <a:ext cx="856445" cy="1707181"/>
          </a:xfrm>
          <a:prstGeom prst="rect">
            <a:avLst/>
          </a:prstGeom>
        </p:spPr>
      </p:pic>
      <p:pic>
        <p:nvPicPr>
          <p:cNvPr id="24" name="Picture 23" descr="Z-132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33" y="1751927"/>
            <a:ext cx="1619088" cy="1845760"/>
          </a:xfrm>
          <a:prstGeom prst="rect">
            <a:avLst/>
          </a:prstGeom>
        </p:spPr>
      </p:pic>
      <p:pic>
        <p:nvPicPr>
          <p:cNvPr id="25" name="Picture Placeholder 26" descr="Z5344.388.1.04.E6.5.jpg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44" r="-26444"/>
          <a:stretch>
            <a:fillRect/>
          </a:stretch>
        </p:blipFill>
        <p:spPr>
          <a:xfrm>
            <a:off x="1350094" y="1924206"/>
            <a:ext cx="2231306" cy="1673481"/>
          </a:xfr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66611"/>
            <a:ext cx="2289582" cy="1857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56" y="1906654"/>
            <a:ext cx="1492315" cy="1678854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96790" y="7718426"/>
            <a:ext cx="5581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Sundara Handwashing System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Hands-free sensor faucets and soap dispensers in close proximity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ADA accessible, with everything within reach and optimized floor space underneath</a:t>
            </a: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6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24951" cy="102870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200" b="1" dirty="0" smtClean="0">
              <a:solidFill>
                <a:srgbClr val="0A091B"/>
              </a:solidFill>
              <a:latin typeface="Arial Narrow Regular" charset="0"/>
            </a:endParaRPr>
          </a:p>
          <a:p>
            <a:endParaRPr lang="en-US" sz="3200" b="1" dirty="0">
              <a:solidFill>
                <a:srgbClr val="0A091B"/>
              </a:solidFill>
              <a:latin typeface="Arial Narrow Regular" charset="0"/>
            </a:endParaRPr>
          </a:p>
          <a:p>
            <a:endParaRPr lang="en-US" sz="3200" b="1" dirty="0" smtClean="0">
              <a:solidFill>
                <a:srgbClr val="0A091B"/>
              </a:solidFill>
              <a:latin typeface="Arial Narrow Regular" charset="0"/>
            </a:endParaRPr>
          </a:p>
          <a:p>
            <a:endParaRPr lang="en-US" sz="3200" b="1" dirty="0">
              <a:solidFill>
                <a:srgbClr val="0A091B"/>
              </a:solidFill>
              <a:latin typeface="Arial Narrow Regular" charset="0"/>
            </a:endParaRP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976" y="3162300"/>
            <a:ext cx="72366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 Narrow Regular" charset="0"/>
              </a:rPr>
              <a:t>Zurn helps meet compliance</a:t>
            </a: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Maintains water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Preserves water </a:t>
            </a:r>
            <a:r>
              <a:rPr lang="en-US" sz="2800" dirty="0" smtClean="0">
                <a:solidFill>
                  <a:schemeClr val="bg2"/>
                </a:solidFill>
                <a:latin typeface="Arial Narrow Regular" charset="0"/>
              </a:rPr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Enhances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Achieves ADA regulations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/>
                </a:solidFill>
                <a:latin typeface="Arial Narrow Regular" charset="0"/>
              </a:rPr>
              <a:t>Ensures wastewater </a:t>
            </a: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compliance</a:t>
            </a: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41374" r="43054"/>
          <a:stretch/>
        </p:blipFill>
        <p:spPr>
          <a:xfrm>
            <a:off x="9124951" y="0"/>
            <a:ext cx="916304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63" y="1593159"/>
            <a:ext cx="2353593" cy="235359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helps meet compliance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maintains water quality | preserves water control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13</a:t>
            </a:fld>
            <a:endParaRPr b="0" dirty="0">
              <a:latin typeface="Arial Regular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r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educed pressure backflow preventers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Protects potable water lines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against both backsiphonage and backpressure of polluted water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Maximum working water temperature = 180°F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E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asy line flushing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Simple maintenance and repair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Low lead, durable bronze body</a:t>
            </a: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67242" y="3603737"/>
            <a:ext cx="5734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accent1"/>
              </a:solidFill>
              <a:latin typeface="Arial Narrow Regular"/>
            </a:endParaRPr>
          </a:p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 </a:t>
            </a:r>
          </a:p>
        </p:txBody>
      </p:sp>
      <p:pic>
        <p:nvPicPr>
          <p:cNvPr id="60" name="Picture 59" descr="34-ZW1070X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50" y="6158560"/>
            <a:ext cx="1524000" cy="1524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068" y="2057906"/>
            <a:ext cx="2529305" cy="1445057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77810" y="7661803"/>
            <a:ext cx="53520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accent1"/>
              </a:solidFill>
              <a:latin typeface="Arial Narrow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525653" y="7687195"/>
            <a:ext cx="48281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w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ater hammer arrestors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Protects water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lines against over-pressure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during surges following quick valve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closure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Low-lead Law compliant</a:t>
            </a: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7153" y="7697418"/>
            <a:ext cx="4686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p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ressure reducing valves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Lowers the municipal water supply pressure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feeding commercial businesses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Adjusts pressure from 100 psi to 50 psi, reducing water consumption by 33%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Extends the life of pipes, faucets, and appliances by reducing wear caused by excessive pressure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Lead free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2105821" y="7681436"/>
            <a:ext cx="5257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 thermostatic mixing valves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Accurately mixes and delivers hot and cold water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from the distribution system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Reduces bacteria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Delivers safe temperatures for users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Inlet checks and strainers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Certified to ASSE standard 1017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NSF/ANSI 61 </a:t>
            </a: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15800" y="3603737"/>
            <a:ext cx="4686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PEX plumbing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Reliable, corrosion, and mineral resistant,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 and safe potable distribution system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Easy to install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Highest burst pressure ratings and tensile strength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Lead-free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21" name="Picture 20" descr="1250XL cop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158560"/>
            <a:ext cx="533400" cy="1463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78" y="6102831"/>
            <a:ext cx="1388417" cy="1606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356" y="6149726"/>
            <a:ext cx="1409700" cy="14800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45613" y="3603737"/>
            <a:ext cx="472162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Wye pattern backflow preventer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Protects against both backsiphonage and backpressure of non potable applications in low hazard conditions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Lead-free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1466"/>
            <a:ext cx="3213427" cy="160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helps meet compliance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enhances safety | achieves ADA regulations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14</a:t>
            </a:fld>
            <a:endParaRPr b="0" dirty="0">
              <a:latin typeface="Arial Regular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r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educed pressure backflow preventers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Protects potable water lines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against both backsiphonage and backpressure of polluted water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Maximum working water temperature = 180°F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E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asy line flushing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Simple maintenance and repair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Low lead, durable bronze body</a:t>
            </a: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67242" y="3603737"/>
            <a:ext cx="57349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carriers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To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secure lavatories, toilets, and urinals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for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enhanced user safety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 and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ADA compliance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Regular" charset="0"/>
              </a:rPr>
              <a:t>Adjustable uprights </a:t>
            </a:r>
            <a:r>
              <a:rPr lang="en-US" sz="1800" dirty="0">
                <a:solidFill>
                  <a:schemeClr val="tx2"/>
                </a:solidFill>
                <a:latin typeface="Arial Regular" charset="0"/>
              </a:rPr>
              <a:t>and </a:t>
            </a:r>
            <a:r>
              <a:rPr lang="en-US" sz="1800" dirty="0" smtClean="0">
                <a:solidFill>
                  <a:schemeClr val="tx2"/>
                </a:solidFill>
                <a:latin typeface="Arial Regular" charset="0"/>
              </a:rPr>
              <a:t>header plates to achieve proper ADA height requirements</a:t>
            </a:r>
            <a:endParaRPr lang="en-US" sz="1800" dirty="0">
              <a:solidFill>
                <a:schemeClr val="tx2"/>
              </a:solidFill>
              <a:latin typeface="Arial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54012" y="8824069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075300"/>
            <a:ext cx="2667000" cy="1523726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77810" y="7709237"/>
            <a:ext cx="535203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t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ubular brass protectors / shrouds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Trap protectors, supply stop protectors and offset drain protectors for ADA compliance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Resists thermal transfer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3/8” white PVC resin with vandal resistant clips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Sundara Handwashing System shrouds protect users from thermal transfer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  <a:latin typeface="Arial Narrow Regula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1733263" y="7718426"/>
            <a:ext cx="6554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f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loor and trench drains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ADA-designed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Adjustment shims and leveling for final floor finish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Stable, load-bearing grate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Heel-proof grate openings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Arial Narrow Regular"/>
            </a:endParaRP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93606" y="3585508"/>
            <a:ext cx="5257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PEX plumbing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Reliable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, corrosion, and mineral resistant,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 and safe potable distribution system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Easy to install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Highest burst pressure ratings and tensile strength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Lead-free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007" y="5345773"/>
            <a:ext cx="3564954" cy="2998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38" y="5994239"/>
            <a:ext cx="2577600" cy="1889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87" y="6040880"/>
            <a:ext cx="2126022" cy="17168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8348" y="7703606"/>
            <a:ext cx="46863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faucets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Default timing = ADA’s minimum 10 seconds to meet ADA compliance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Timing can be adjusted to run longer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¼ turn paddle handles are also ADA compliant and available on some faucets</a:t>
            </a:r>
          </a:p>
        </p:txBody>
      </p:sp>
      <p:pic>
        <p:nvPicPr>
          <p:cNvPr id="23" name="Picture Placeholder 25" descr="Z1231-EZR.jpg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89" r="-24889"/>
          <a:stretch>
            <a:fillRect/>
          </a:stretch>
        </p:blipFill>
        <p:spPr>
          <a:xfrm>
            <a:off x="12801600" y="1281742"/>
            <a:ext cx="3505200" cy="2628901"/>
          </a:xfr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74" y="5983265"/>
            <a:ext cx="2335494" cy="1675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24" y="2040071"/>
            <a:ext cx="3243326" cy="16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200362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helps meet compliance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ensures wastewater compliance</a:t>
            </a:r>
            <a:r>
              <a:rPr lang="en-US" sz="4800" dirty="0">
                <a:solidFill>
                  <a:schemeClr val="tx2"/>
                </a:solidFill>
                <a:latin typeface="Arial Narrow Regular" charset="0"/>
              </a:rPr>
              <a:t/>
            </a:r>
            <a:br>
              <a:rPr lang="en-US" sz="4800" dirty="0">
                <a:solidFill>
                  <a:schemeClr val="tx2"/>
                </a:solidFill>
                <a:latin typeface="Arial Narrow Regular" charset="0"/>
              </a:rPr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15</a:t>
            </a:fld>
            <a:endParaRPr b="0" dirty="0">
              <a:latin typeface="Arial Regular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f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loor drains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ADA-designed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Stable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, load-bearing grate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Heel-proof grate openings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67242" y="3603737"/>
            <a:ext cx="59635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c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offee grounds Microceptor</a:t>
            </a:r>
            <a:r>
              <a:rPr lang="en-US" sz="24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®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90% of coffee grounds removed from the waste water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Flow-through filtration system can be services and emptied by restaurant staff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Easily installed – connected under the sink and tied into the effluent piping</a:t>
            </a:r>
          </a:p>
          <a:p>
            <a:pPr>
              <a:buClr>
                <a:schemeClr val="tx2"/>
              </a:buClr>
            </a:pPr>
            <a:endParaRPr lang="en-US" sz="1800" dirty="0" smtClean="0">
              <a:solidFill>
                <a:schemeClr val="accent1"/>
              </a:solidFill>
              <a:latin typeface="Arial Narrow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77810" y="7661803"/>
            <a:ext cx="53520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g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rease interceptors Proceptor</a:t>
            </a: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</a:rPr>
              <a:t>®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Extensive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certification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 approvals </a:t>
            </a:r>
            <a:br>
              <a:rPr lang="en-US" sz="1800" dirty="0">
                <a:solidFill>
                  <a:schemeClr val="tx2"/>
                </a:solidFill>
                <a:latin typeface="Arial Narrow Regular"/>
              </a:rPr>
            </a:b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for North American acceptance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Patented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laminar flow delivers superior performance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Highly configurable to accommodate engineering design requirements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Fiberglass robust construction for sustainable life cycle – 30 year warranty</a:t>
            </a:r>
          </a:p>
          <a:p>
            <a:endParaRPr lang="en-US" sz="2400" dirty="0" smtClean="0">
              <a:solidFill>
                <a:schemeClr val="accent1"/>
              </a:solidFill>
              <a:latin typeface="Arial Narrow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1733263" y="7718426"/>
            <a:ext cx="65547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i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nterceptor monitoring and alarm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Minimizes risk and ensures compliance for waste water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Total peace of mind regulatory compliance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Wireless monitoring of interior content grease level, solids, level, total liquid, and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Alarm signals when it is time to pump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Retrofits most interceptor systems</a:t>
            </a:r>
          </a:p>
          <a:p>
            <a:endParaRPr lang="en-US" sz="2000" dirty="0" smtClean="0">
              <a:solidFill>
                <a:schemeClr val="tx2"/>
              </a:solidFill>
              <a:latin typeface="Arial Narrow Regular"/>
            </a:endParaRP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348" y="7703606"/>
            <a:ext cx="46863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interceptors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Designed to meet compliance for the separation of oil and sediment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from the waste water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Zurn interceptors may meet IPC, PDI, or UPC code/certification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493606" y="3585508"/>
            <a:ext cx="525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f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loor sinks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Easy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, sanitary surface drainage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for sending indirect waste and sending it to the waste system, in compliance with code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Stainless steel options for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heat resistance</a:t>
            </a:r>
          </a:p>
        </p:txBody>
      </p:sp>
      <p:pic>
        <p:nvPicPr>
          <p:cNvPr id="20" name="Picture Placeholder 4" descr="Proceptor_STANDARD_1_2_NOTOP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33" r="-15333"/>
          <a:stretch>
            <a:fillRect/>
          </a:stretch>
        </p:blipFill>
        <p:spPr>
          <a:xfrm>
            <a:off x="6341120" y="5859752"/>
            <a:ext cx="2269479" cy="1702109"/>
          </a:xfrm>
          <a:ln>
            <a:noFill/>
          </a:ln>
        </p:spPr>
      </p:pic>
      <p:pic>
        <p:nvPicPr>
          <p:cNvPr id="23" name="Picture Placeholder 6" descr="Microceptor_R34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667" r="-92667"/>
          <a:stretch>
            <a:fillRect/>
          </a:stretch>
        </p:blipFill>
        <p:spPr>
          <a:xfrm>
            <a:off x="13045500" y="1684738"/>
            <a:ext cx="2359182" cy="1769387"/>
          </a:xfrm>
          <a:ln>
            <a:noFill/>
          </a:ln>
        </p:spPr>
      </p:pic>
      <p:pic>
        <p:nvPicPr>
          <p:cNvPr id="25" name="Picture Placeholder 3" descr="ZN1900-KC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2057400" y="1952881"/>
            <a:ext cx="2057400" cy="1543050"/>
          </a:xfrm>
          <a:ln>
            <a:noFill/>
          </a:ln>
        </p:spPr>
      </p:pic>
      <p:pic>
        <p:nvPicPr>
          <p:cNvPr id="27" name="Picture 2" descr="http://www.greenturtletech.com/images/proceptor_remote-suc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8" y="5560272"/>
            <a:ext cx="2133601" cy="1926240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262" y="5250404"/>
            <a:ext cx="1014737" cy="231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195" y="5455027"/>
            <a:ext cx="2536068" cy="200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C:\Cloud\Dropbox\Graphics For Presentations\Retroceptor-RC35L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12" y="5774551"/>
            <a:ext cx="2097644" cy="1872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13" y="1923513"/>
            <a:ext cx="1917432" cy="168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42" y="5896268"/>
            <a:ext cx="2029715" cy="15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24951" cy="102870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 smtClean="0">
              <a:solidFill>
                <a:schemeClr val="tx1"/>
              </a:solidFill>
              <a:latin typeface="Arial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976" y="3162300"/>
            <a:ext cx="77700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 Narrow Regular" charset="0"/>
              </a:rPr>
              <a:t>Zurn provides cost savings</a:t>
            </a: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Conserves </a:t>
            </a:r>
            <a:r>
              <a:rPr lang="en-US" sz="2800" dirty="0" smtClean="0">
                <a:solidFill>
                  <a:schemeClr val="bg2"/>
                </a:solidFill>
                <a:latin typeface="Arial Narrow Regular" charset="0"/>
              </a:rPr>
              <a:t>water and other resources</a:t>
            </a:r>
            <a:endParaRPr lang="en-US" sz="2800" dirty="0">
              <a:solidFill>
                <a:schemeClr val="bg2"/>
              </a:solidFill>
              <a:latin typeface="Arial Narrow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Optimizes productivity </a:t>
            </a:r>
            <a:r>
              <a:rPr lang="en-US" sz="2800" dirty="0" smtClean="0">
                <a:solidFill>
                  <a:schemeClr val="bg2"/>
                </a:solidFill>
                <a:latin typeface="Arial Narrow Regular" charset="0"/>
              </a:rPr>
              <a:t>of kitchen staff</a:t>
            </a:r>
            <a:endParaRPr lang="en-US" sz="2800" dirty="0">
              <a:solidFill>
                <a:schemeClr val="bg2"/>
              </a:solidFill>
              <a:latin typeface="Arial Narrow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Saves time in installation and maintenance</a:t>
            </a:r>
          </a:p>
          <a:p>
            <a:r>
              <a:rPr lang="en-US" sz="3600" b="1" dirty="0" smtClean="0">
                <a:solidFill>
                  <a:schemeClr val="bg2"/>
                </a:solidFill>
                <a:latin typeface="Arial Narrow Regular" charset="0"/>
              </a:rPr>
              <a:t> </a:t>
            </a:r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11289" r="30911" b="13613"/>
          <a:stretch/>
        </p:blipFill>
        <p:spPr>
          <a:xfrm>
            <a:off x="9107919" y="-38100"/>
            <a:ext cx="9180081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6161126" y="1853401"/>
            <a:ext cx="4976407" cy="2852343"/>
            <a:chOff x="762000" y="4457700"/>
            <a:chExt cx="6248400" cy="3581400"/>
          </a:xfrm>
        </p:grpSpPr>
        <p:sp>
          <p:nvSpPr>
            <p:cNvPr id="27" name="Rectangle 26"/>
            <p:cNvSpPr/>
            <p:nvPr/>
          </p:nvSpPr>
          <p:spPr>
            <a:xfrm>
              <a:off x="762000" y="4457700"/>
              <a:ext cx="6248400" cy="3581400"/>
            </a:xfrm>
            <a:prstGeom prst="rect">
              <a:avLst/>
            </a:prstGeom>
            <a:solidFill>
              <a:schemeClr val="bg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 descr="Z6955-XL-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776" y="4750308"/>
              <a:ext cx="1705648" cy="1688592"/>
            </a:xfrm>
            <a:prstGeom prst="rect">
              <a:avLst/>
            </a:prstGeom>
          </p:spPr>
        </p:pic>
        <p:pic>
          <p:nvPicPr>
            <p:cNvPr id="33" name="Picture 32" descr="Z6950-XL-S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812284"/>
              <a:ext cx="1219200" cy="1629664"/>
            </a:xfrm>
            <a:prstGeom prst="rect">
              <a:avLst/>
            </a:prstGeom>
          </p:spPr>
        </p:pic>
        <p:pic>
          <p:nvPicPr>
            <p:cNvPr id="34" name="Picture 33" descr="Z6950-XL-IM-S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4798060"/>
              <a:ext cx="1295400" cy="1692656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provides cost savings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conserves water and other resources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17</a:t>
            </a:fld>
            <a:endParaRPr b="0" dirty="0">
              <a:latin typeface="Arial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78348" y="3644030"/>
            <a:ext cx="5327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p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ressure reducing valves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Reduces high inlet pressure to lower outlet pressure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Adjusting the pressure from 100 psi to 50 psi reduces water consumption by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33%, reduced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resource and sewage treatment,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lower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water and sewer bills. Less water is pumped through the distribution system, resulting in lower energy and heating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costs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1774294" y="3525982"/>
            <a:ext cx="535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p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re-rinse units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AquaSpec® low flow kitchen pre-rinse units can save 62.000 gallons of water/year = $682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savings vs. standard units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Aerated spray valve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762571" y="7763470"/>
            <a:ext cx="65547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Go Blue flush valve repair kits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Long lasting superior chemical resistant parts = 8-10 times longer life than tradition black rubber components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Used in all Zurn flush valves and parts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Long lasting quality and dependability</a:t>
            </a:r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06180" y="3558213"/>
            <a:ext cx="4686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s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ensor faucets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Aqua-FIT LEED flow rates of 0.35gpm and 0.5gpm options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Automatic shut-off / field adjustable time-outs + adaptable line purge settings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Energy saving electronics and sensors for a 10-year lithium ion battery (4AA)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Concealed aerator and sensor lens reduces vandalism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324600" y="7734300"/>
            <a:ext cx="525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h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igh efficiency urinals (HEUs), paired with flush valves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Zurn’s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Pint Urinal System can save from 35,000 to 120,000 gallons of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water/year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$385-$1,320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savings over 1.0 gpf urinals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2416757" y="6408259"/>
            <a:ext cx="2178323" cy="1342954"/>
            <a:chOff x="7478486" y="3390900"/>
            <a:chExt cx="3490318" cy="2151810"/>
          </a:xfrm>
        </p:grpSpPr>
        <p:pic>
          <p:nvPicPr>
            <p:cNvPr id="21" name="Picture 2" descr="C:\Users\dneumaier\Desktop\Floor Bow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372600" y="3390900"/>
              <a:ext cx="1596204" cy="2151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Z5615.441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486" y="3619500"/>
              <a:ext cx="1632857" cy="16764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787" y="5983551"/>
            <a:ext cx="864905" cy="183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69" y="1965549"/>
            <a:ext cx="1344332" cy="171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22" y="5842898"/>
            <a:ext cx="3046033" cy="186461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972180" y="7707511"/>
            <a:ext cx="54316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h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igh efficiency toilets (HETs), paired with flush valves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1.1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gpf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wall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and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floor bowls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Can save 20,000-80,000 gallons of water per yr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With average water &amp; sewer costs = $11 per thousand gallons = $220-$880 savings vs.1.6 gpf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Sensor and manual</a:t>
            </a:r>
          </a:p>
          <a:p>
            <a:pPr>
              <a:buClr>
                <a:schemeClr val="tx2"/>
              </a:buClr>
            </a:pPr>
            <a:endParaRPr lang="uk-UA" sz="1800" dirty="0">
              <a:solidFill>
                <a:schemeClr val="tx2"/>
              </a:solidFill>
              <a:latin typeface="Arial Regular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1965549"/>
            <a:ext cx="2198615" cy="146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provides cost savings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optimizes productivity of kitchen staff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18</a:t>
            </a:fld>
            <a:endParaRPr b="0" dirty="0">
              <a:latin typeface="Arial Regular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s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ensor faucets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For quick, high-use applications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where durability and hands-free operation are necessary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Multiple flow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rates and power configurations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67242" y="3603737"/>
            <a:ext cx="573495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hydrants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For quick, easy flushing of docking areas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Anti-siphon, non-freeze, automatic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draining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“WATER” stamped on the cover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Encased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to minimize vandalism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77810" y="7661803"/>
            <a:ext cx="535203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f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loor drains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Quick, easy removal of wastewater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Dura-Coated cast iron, stainless steel, or polymer body material for easy maintenance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Medium Duty – Extra Heavy Duty load ratings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1733263" y="7718426"/>
            <a:ext cx="609753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mop sink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Easy floor cleanup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 with corner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custodial floor sink with high front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curb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Stainless steel wall surround minimizes wall splashing/cleanup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Fast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drainage</a:t>
            </a: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348" y="7703606"/>
            <a:ext cx="46863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f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loor sinks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Easy, sanitary surface drainage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for sending indirect waste and sending it to the waste system, in compliance with code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Diverse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grating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options for various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applications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93606" y="3585508"/>
            <a:ext cx="5257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AquaSpec pre-rinse faucet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Provides rinsing to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contribute to optimal cleanliness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in commercial and industrial kitchen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Long swivel inlets with integral stops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Cast-brass 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Angled aerated outlet and self-closing valve 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Stainless steel hose option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41" y="6379763"/>
            <a:ext cx="2662109" cy="1255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721" y="1543204"/>
            <a:ext cx="2286000" cy="2074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0406" y="2082319"/>
            <a:ext cx="808170" cy="1490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24" y="6002789"/>
            <a:ext cx="2013144" cy="1620134"/>
          </a:xfrm>
          <a:prstGeom prst="rect">
            <a:avLst/>
          </a:prstGeom>
        </p:spPr>
      </p:pic>
      <p:pic>
        <p:nvPicPr>
          <p:cNvPr id="17" name="Picture 16" descr="Z1996 with accessorie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857" y="5720809"/>
            <a:ext cx="1920973" cy="1914570"/>
          </a:xfrm>
          <a:prstGeom prst="rect">
            <a:avLst/>
          </a:prstGeom>
        </p:spPr>
      </p:pic>
      <p:pic>
        <p:nvPicPr>
          <p:cNvPr id="18" name="Picture Placeholder 26" descr="Z5344.388.1.04.E6.5.jpg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44" r="-26444"/>
          <a:stretch>
            <a:fillRect/>
          </a:stretch>
        </p:blipFill>
        <p:spPr>
          <a:xfrm>
            <a:off x="1922303" y="2099349"/>
            <a:ext cx="1975206" cy="1481406"/>
          </a:xfr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098" y="5512044"/>
            <a:ext cx="1514420" cy="21108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108336"/>
            <a:ext cx="2176508" cy="14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535400" y="9070500"/>
            <a:ext cx="381000" cy="956292"/>
          </a:xfrm>
          <a:prstGeom prst="rect">
            <a:avLst/>
          </a:prstGeom>
          <a:solidFill>
            <a:srgbClr val="FEFEF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4698" y="9182100"/>
            <a:ext cx="1878927" cy="844692"/>
          </a:xfrm>
          <a:prstGeom prst="rect">
            <a:avLst/>
          </a:prstGeom>
          <a:solidFill>
            <a:srgbClr val="FEFEF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provides cost savings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saves time in installation and maintenance</a:t>
            </a:r>
            <a:endParaRPr lang="uk-UA" dirty="0"/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r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educed pressure backflow assemblies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Zurn Wilkins = lower annual cost and less downtime = lower total cost of ownership</a:t>
            </a:r>
            <a:endParaRPr lang="en-US" sz="1800" dirty="0">
              <a:solidFill>
                <a:schemeClr val="accent1"/>
              </a:solidFill>
              <a:latin typeface="Arial Narrow Regular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Most jurisdictions require annual testing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Simple maintenance and repair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Easy line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flushing and winterizing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67242" y="3603737"/>
            <a:ext cx="573495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Go Blue for flush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Less maintenance with superior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chemical resistant parts = 8-10 times longer life than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the ‘Old Fashioned’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black rubber components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Used in all Zurn flush valves and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parts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Long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lasting quality and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dependability</a:t>
            </a:r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24" y="2176040"/>
            <a:ext cx="2232409" cy="1275433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77810" y="7833836"/>
            <a:ext cx="5589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EZ1 floor drains + ZShield trap seal</a:t>
            </a:r>
            <a:endParaRPr lang="en-US" sz="1800" dirty="0" smtClean="0">
              <a:solidFill>
                <a:schemeClr val="accent1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S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ave 14 minutes in installation time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vs. the competition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Cover removed via upside down pliers + rotation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Strainer and shim kits are attached w/ cover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Protective grate sticker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ZShield is easily installed in almost any floor drain</a:t>
            </a:r>
          </a:p>
        </p:txBody>
      </p:sp>
      <p:sp>
        <p:nvSpPr>
          <p:cNvPr id="2" name="Rectangle 1"/>
          <p:cNvSpPr/>
          <p:nvPr/>
        </p:nvSpPr>
        <p:spPr>
          <a:xfrm>
            <a:off x="903054" y="7870172"/>
            <a:ext cx="46863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s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tainless replacement floor sinks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Save up to 50%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time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and costs with simple drop-in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vs.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traditional retrofit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construction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No caulking, with push-fit gasket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Design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fits most floor sinks and piping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Create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a sanitary environment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with a stainless steel replacement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493606" y="3585508"/>
            <a:ext cx="5257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PEX plumbing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Easy to install, with less connections needed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Reliable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, corrosion, and mineral resistant,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 and safe potable distribution system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Highest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burst pressure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ratings,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tensile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strength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990600" y="2448910"/>
            <a:ext cx="4938174" cy="1081417"/>
            <a:chOff x="4500690" y="2418490"/>
            <a:chExt cx="7919910" cy="1734410"/>
          </a:xfrm>
        </p:grpSpPr>
        <p:pic>
          <p:nvPicPr>
            <p:cNvPr id="24" name="Picture 23" descr="RK34-375.jpg"/>
            <p:cNvPicPr>
              <a:picLocks noChangeAspect="1"/>
            </p:cNvPicPr>
            <p:nvPr/>
          </p:nvPicPr>
          <p:blipFill rotWithShape="1">
            <a:blip r:embed="rId4" cstate="print"/>
            <a:srcRect t="14718" b="14718"/>
            <a:stretch/>
          </p:blipFill>
          <p:spPr>
            <a:xfrm>
              <a:off x="7534048" y="2418490"/>
              <a:ext cx="2457904" cy="1734410"/>
            </a:xfrm>
            <a:prstGeom prst="rect">
              <a:avLst/>
            </a:prstGeom>
          </p:spPr>
        </p:pic>
        <p:pic>
          <p:nvPicPr>
            <p:cNvPr id="25" name="Picture 24" descr="Model_375ST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690" y="2613152"/>
              <a:ext cx="2128710" cy="1326896"/>
            </a:xfrm>
            <a:prstGeom prst="rect">
              <a:avLst/>
            </a:prstGeom>
          </p:spPr>
        </p:pic>
        <p:pic>
          <p:nvPicPr>
            <p:cNvPr id="26" name="Picture 25" descr="RK1-375BOF copy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600" y="2705100"/>
              <a:ext cx="1524000" cy="1209040"/>
            </a:xfrm>
            <a:prstGeom prst="rect">
              <a:avLst/>
            </a:prstGeom>
          </p:spPr>
        </p:pic>
      </p:grp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1375" t="55352" r="49993" b="9237"/>
          <a:stretch/>
        </p:blipFill>
        <p:spPr bwMode="auto">
          <a:xfrm>
            <a:off x="1742913" y="5699898"/>
            <a:ext cx="3048000" cy="213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84" y="4956797"/>
            <a:ext cx="2748017" cy="334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674431"/>
            <a:ext cx="2231208" cy="218453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1885663" y="7810500"/>
            <a:ext cx="61737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Proceptors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Patented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fiberglass design is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simple to clean and maintain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, and is backed by a no-nonsense 30 year warranty against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corrosion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or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cracking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Lightweight </a:t>
            </a:r>
            <a:r>
              <a:rPr lang="en-US" sz="1800" dirty="0">
                <a:solidFill>
                  <a:schemeClr val="accent1"/>
                </a:solidFill>
                <a:latin typeface="Arial Narrow Regular"/>
              </a:rPr>
              <a:t>fiberglass construction can be easily installed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free-standing </a:t>
            </a: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above ground, in kitchen, or buried in landscaped or traffic load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areas</a:t>
            </a:r>
            <a:endParaRPr lang="en-US" sz="1800" dirty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27" y="6252500"/>
            <a:ext cx="1875237" cy="1580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387" y="1806546"/>
            <a:ext cx="3046033" cy="18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19620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</a:t>
            </a:r>
            <a:r>
              <a:rPr lang="en-US" dirty="0" smtClean="0">
                <a:solidFill>
                  <a:schemeClr val="accent1"/>
                </a:solidFill>
              </a:rPr>
              <a:t>genda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what we’ll cover</a:t>
            </a:r>
            <a:br>
              <a:rPr lang="en-US" dirty="0" smtClean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6916400" y="9029700"/>
            <a:ext cx="1733550" cy="954107"/>
          </a:xfrm>
        </p:spPr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</a:t>
            </a:fld>
            <a:endParaRPr b="0" dirty="0">
              <a:latin typeface="Arial Regular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562101" y="2666231"/>
            <a:ext cx="7239000" cy="2337614"/>
            <a:chOff x="1562101" y="3053723"/>
            <a:chExt cx="7239000" cy="2337614"/>
          </a:xfrm>
        </p:grpSpPr>
        <p:sp>
          <p:nvSpPr>
            <p:cNvPr id="4" name="TextBox 3"/>
            <p:cNvSpPr txBox="1"/>
            <p:nvPr/>
          </p:nvSpPr>
          <p:spPr>
            <a:xfrm>
              <a:off x="1562101" y="3053723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 smtClean="0">
                  <a:solidFill>
                    <a:schemeClr val="accent1"/>
                  </a:solidFill>
                  <a:latin typeface="Arial Narrow Regular" charset="0"/>
                </a:rPr>
                <a:t>01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7601" y="3206123"/>
              <a:ext cx="51435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A091B"/>
                  </a:solidFill>
                  <a:latin typeface="Arial Narrow Regular" charset="0"/>
                </a:rPr>
                <a:t>o</a:t>
              </a:r>
              <a:r>
                <a:rPr lang="en-US" sz="2400" b="1" dirty="0" smtClean="0">
                  <a:solidFill>
                    <a:srgbClr val="0A091B"/>
                  </a:solidFill>
                  <a:latin typeface="Arial Narrow Regular" charset="0"/>
                </a:rPr>
                <a:t>verview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Engineered water solutions for success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One Zurn working for you</a:t>
              </a:r>
            </a:p>
            <a:p>
              <a:endParaRPr lang="en-US" sz="3600" dirty="0" smtClean="0">
                <a:solidFill>
                  <a:srgbClr val="0A091B"/>
                </a:solidFill>
                <a:latin typeface="Arial Narrow Regular" charset="0"/>
              </a:endParaRPr>
            </a:p>
            <a:p>
              <a:endParaRPr lang="en-US" sz="3600" dirty="0" smtClean="0">
                <a:solidFill>
                  <a:srgbClr val="0A091B"/>
                </a:solidFill>
                <a:latin typeface="Arial Narrow Regular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62101" y="4983737"/>
            <a:ext cx="8420099" cy="1862048"/>
            <a:chOff x="1562101" y="5371229"/>
            <a:chExt cx="8420099" cy="1862048"/>
          </a:xfrm>
        </p:grpSpPr>
        <p:sp>
          <p:nvSpPr>
            <p:cNvPr id="11" name="TextBox 10"/>
            <p:cNvSpPr txBox="1"/>
            <p:nvPr/>
          </p:nvSpPr>
          <p:spPr>
            <a:xfrm>
              <a:off x="1562101" y="5371229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 smtClean="0">
                  <a:solidFill>
                    <a:schemeClr val="accent1"/>
                  </a:solidFill>
                  <a:latin typeface="Arial Narrow Regular" charset="0"/>
                </a:rPr>
                <a:t>03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23629"/>
              <a:ext cx="6324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A091B"/>
                  </a:solidFill>
                  <a:latin typeface="Arial Narrow Regular" charset="0"/>
                </a:rPr>
                <a:t>Zurn enhances the customer experience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Provides beautiful aesthetics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Ensures optimal cleanliness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Maximizes ease of use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486900" y="2552700"/>
            <a:ext cx="8801100" cy="2328034"/>
            <a:chOff x="9486900" y="2940192"/>
            <a:chExt cx="8801100" cy="2328034"/>
          </a:xfrm>
        </p:grpSpPr>
        <p:sp>
          <p:nvSpPr>
            <p:cNvPr id="15" name="TextBox 14"/>
            <p:cNvSpPr txBox="1"/>
            <p:nvPr/>
          </p:nvSpPr>
          <p:spPr>
            <a:xfrm>
              <a:off x="9486900" y="2940192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 smtClean="0">
                  <a:solidFill>
                    <a:schemeClr val="accent1"/>
                  </a:solidFill>
                  <a:latin typeface="Arial Narrow Regular" charset="0"/>
                </a:rPr>
                <a:t>02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582400" y="3206123"/>
              <a:ext cx="67056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A091B"/>
                  </a:solidFill>
                  <a:latin typeface="Arial Narrow Regular" charset="0"/>
                </a:rPr>
                <a:t>Zurn contributes to the delivery </a:t>
              </a:r>
            </a:p>
            <a:p>
              <a:r>
                <a:rPr lang="en-US" sz="2400" b="1" dirty="0" smtClean="0">
                  <a:solidFill>
                    <a:srgbClr val="0A091B"/>
                  </a:solidFill>
                  <a:latin typeface="Arial Narrow Regular" charset="0"/>
                </a:rPr>
                <a:t>of quality food/beverages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Delivers clean water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Maintains sanitary water temperatures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Enhances kitchen cleanliness</a:t>
              </a:r>
            </a:p>
            <a:p>
              <a:endParaRPr lang="uk-UA" sz="2000" dirty="0">
                <a:solidFill>
                  <a:schemeClr val="tx2"/>
                </a:solidFill>
                <a:latin typeface="Arial Narrow Regular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6900" y="4838700"/>
            <a:ext cx="8343900" cy="2823139"/>
            <a:chOff x="9486900" y="5371229"/>
            <a:chExt cx="8343900" cy="2823139"/>
          </a:xfrm>
        </p:grpSpPr>
        <p:sp>
          <p:nvSpPr>
            <p:cNvPr id="19" name="TextBox 18"/>
            <p:cNvSpPr txBox="1"/>
            <p:nvPr/>
          </p:nvSpPr>
          <p:spPr>
            <a:xfrm>
              <a:off x="9486900" y="5371229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 smtClean="0">
                  <a:solidFill>
                    <a:schemeClr val="accent1"/>
                  </a:solidFill>
                  <a:latin typeface="Arial Narrow Regular" charset="0"/>
                </a:rPr>
                <a:t>04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582400" y="5578267"/>
              <a:ext cx="6248400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A091B"/>
                  </a:solidFill>
                  <a:latin typeface="Arial Narrow Regular" charset="0"/>
                </a:rPr>
                <a:t>Zurn helps meet compliance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Maintains </a:t>
              </a:r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water </a:t>
              </a: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quality</a:t>
              </a:r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Preserves water </a:t>
              </a: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control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Enhances safety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/>
                  </a:solidFill>
                  <a:latin typeface="Arial Narrow Regular" charset="0"/>
                </a:rPr>
                <a:t>Achieves ADA regulations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Ensures wastewater compliance</a:t>
              </a:r>
              <a:endParaRPr lang="en-US" sz="2000" dirty="0">
                <a:solidFill>
                  <a:schemeClr val="tx2"/>
                </a:solidFill>
                <a:latin typeface="Arial Narrow Regular" charset="0"/>
              </a:endParaRPr>
            </a:p>
            <a:p>
              <a:endParaRPr lang="en-US" sz="2000" dirty="0" smtClean="0">
                <a:solidFill>
                  <a:schemeClr val="tx2"/>
                </a:solidFill>
                <a:latin typeface="Arial Narrow Regular" charset="0"/>
              </a:endParaRPr>
            </a:p>
            <a:p>
              <a:endParaRPr lang="en-US" sz="2000" dirty="0" smtClean="0">
                <a:solidFill>
                  <a:schemeClr val="tx2"/>
                </a:solidFill>
                <a:latin typeface="Arial Narrow Regular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62100" y="7320052"/>
            <a:ext cx="7734299" cy="1862048"/>
            <a:chOff x="9486900" y="5371229"/>
            <a:chExt cx="7429500" cy="1862048"/>
          </a:xfrm>
        </p:grpSpPr>
        <p:sp>
          <p:nvSpPr>
            <p:cNvPr id="30" name="TextBox 29"/>
            <p:cNvSpPr txBox="1"/>
            <p:nvPr/>
          </p:nvSpPr>
          <p:spPr>
            <a:xfrm>
              <a:off x="9486900" y="5371229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 smtClean="0">
                  <a:solidFill>
                    <a:schemeClr val="accent1"/>
                  </a:solidFill>
                  <a:latin typeface="Arial Narrow Regular" charset="0"/>
                </a:rPr>
                <a:t>05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582400" y="5523629"/>
              <a:ext cx="533400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A091B"/>
                  </a:solidFill>
                  <a:latin typeface="Arial Narrow Regular" charset="0"/>
                </a:rPr>
                <a:t>Zurn provides cost savings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Conserves water and other resources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Optimizes productivity of kitchen staff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chemeClr val="tx2"/>
                  </a:solidFill>
                  <a:latin typeface="Arial Narrow Regular" charset="0"/>
                </a:rPr>
                <a:t>Saves time in installation and maintenance</a:t>
              </a:r>
            </a:p>
            <a:p>
              <a:pPr marL="342900" indent="-342900">
                <a:buFontTx/>
                <a:buChar char="-"/>
              </a:pPr>
              <a:endParaRPr lang="uk-UA" sz="2000" dirty="0">
                <a:solidFill>
                  <a:schemeClr val="tx2"/>
                </a:solidFill>
                <a:latin typeface="Arial Narrow Regular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486900" y="7291347"/>
            <a:ext cx="7239000" cy="1862048"/>
            <a:chOff x="9486900" y="5371229"/>
            <a:chExt cx="7239000" cy="1862048"/>
          </a:xfrm>
        </p:grpSpPr>
        <p:sp>
          <p:nvSpPr>
            <p:cNvPr id="22" name="TextBox 21"/>
            <p:cNvSpPr txBox="1"/>
            <p:nvPr/>
          </p:nvSpPr>
          <p:spPr>
            <a:xfrm>
              <a:off x="9486900" y="5371229"/>
              <a:ext cx="20955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500" dirty="0" smtClean="0">
                  <a:solidFill>
                    <a:schemeClr val="accent1"/>
                  </a:solidFill>
                  <a:latin typeface="Arial Narrow Regular" charset="0"/>
                </a:rPr>
                <a:t>06</a:t>
              </a:r>
              <a:endParaRPr lang="uk-UA" sz="11500" dirty="0">
                <a:solidFill>
                  <a:schemeClr val="accent1"/>
                </a:solidFill>
                <a:latin typeface="Arial Narrow Regular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582400" y="5523629"/>
              <a:ext cx="5143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A091B"/>
                  </a:solidFill>
                  <a:latin typeface="Arial Narrow Regular" charset="0"/>
                </a:rPr>
                <a:t>resources</a:t>
              </a:r>
              <a:endParaRPr lang="uk-UA" sz="2400" b="1" dirty="0">
                <a:solidFill>
                  <a:srgbClr val="0A091B"/>
                </a:solidFill>
                <a:latin typeface="Arial Narrow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20</a:t>
            </a:fld>
            <a:endParaRPr b="0" dirty="0">
              <a:latin typeface="Arial Regular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876300" y="571411"/>
            <a:ext cx="7962900" cy="135037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about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Zurn One Systems</a:t>
            </a:r>
            <a:r>
              <a:rPr lang="en-US" baseline="30000" dirty="0" smtClean="0"/>
              <a:t>®</a:t>
            </a:r>
            <a:endParaRPr lang="uk-UA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762000" y="2378214"/>
            <a:ext cx="158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The customer has the ability to design and build their complete restroom using Zurn products to meet any and all their needs. </a:t>
            </a: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 Regular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Individual </a:t>
            </a: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component product numbers needed for a Zurn One System are rolled up into one single model number for easy ordering. 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  <p:pic>
        <p:nvPicPr>
          <p:cNvPr id="3" name="Picture 2" descr="Z5344-6915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926" y="3695700"/>
            <a:ext cx="5093274" cy="4254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439400" y="5905500"/>
            <a:ext cx="2514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accent1"/>
                </a:solidFill>
                <a:latin typeface="Arial Narrow Regular" charset="0"/>
              </a:rPr>
              <a:t>=</a:t>
            </a:r>
            <a:endParaRPr lang="uk-UA" sz="3500" dirty="0">
              <a:solidFill>
                <a:schemeClr val="accent1"/>
              </a:solidFill>
              <a:latin typeface="Arial Narrow Regular" charset="0"/>
            </a:endParaRPr>
          </a:p>
        </p:txBody>
      </p:sp>
      <p:pic>
        <p:nvPicPr>
          <p:cNvPr id="9" name="Picture 8" descr="Z53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3803332"/>
            <a:ext cx="2914650" cy="1797368"/>
          </a:xfrm>
          <a:prstGeom prst="rect">
            <a:avLst/>
          </a:prstGeom>
        </p:spPr>
      </p:pic>
      <p:pic>
        <p:nvPicPr>
          <p:cNvPr id="10" name="Picture 9" descr="Z8700B-P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667500"/>
            <a:ext cx="2743200" cy="14310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8150" y="584841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Z5344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150" y="82677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Z8700-PC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  <p:pic>
        <p:nvPicPr>
          <p:cNvPr id="36" name="Picture 35" descr="Z8804LR-8860-12-P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110" y="6542388"/>
            <a:ext cx="2934730" cy="1496712"/>
          </a:xfrm>
          <a:prstGeom prst="rect">
            <a:avLst/>
          </a:prstGeom>
        </p:spPr>
      </p:pic>
      <p:pic>
        <p:nvPicPr>
          <p:cNvPr id="40" name="Picture 39" descr="Z6915-XL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7" t="6300"/>
          <a:stretch>
            <a:fillRect/>
          </a:stretch>
        </p:blipFill>
        <p:spPr>
          <a:xfrm>
            <a:off x="5257800" y="4011748"/>
            <a:ext cx="2261580" cy="166515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52950" y="584841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Z6915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52950" y="82677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Z8800LR-8860-12-PC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  <p:pic>
        <p:nvPicPr>
          <p:cNvPr id="5" name="Picture 4" descr="Z8946-1-N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53" y="6362700"/>
            <a:ext cx="2278144" cy="1841500"/>
          </a:xfrm>
          <a:prstGeom prst="rect">
            <a:avLst/>
          </a:prstGeom>
        </p:spPr>
      </p:pic>
      <p:pic>
        <p:nvPicPr>
          <p:cNvPr id="8" name="Picture 7" descr="Z8743-PC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695700"/>
            <a:ext cx="703326" cy="1981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3400" y="58293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Z8743-PC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53400" y="82677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Z8946-1-NT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087350" y="81153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Z5344.291.1.07.01.5</a:t>
            </a:r>
            <a:endParaRPr lang="uk-UA" sz="2000" dirty="0">
              <a:solidFill>
                <a:schemeClr val="tx2"/>
              </a:solidFill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19620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ummary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Zurn overview</a:t>
            </a:r>
            <a:br>
              <a:rPr lang="en-US" dirty="0" smtClean="0"/>
            </a:b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21</a:t>
            </a:fld>
            <a:endParaRPr b="0" dirty="0">
              <a:latin typeface="Arial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2309991"/>
            <a:ext cx="14401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88BC"/>
              </a:buClr>
              <a:buSzPct val="75000"/>
            </a:pPr>
            <a:r>
              <a:rPr lang="en-US" sz="3600" dirty="0">
                <a:latin typeface="Arial Narrow" panose="020B0606020202030204" pitchFamily="34" charset="0"/>
                <a:cs typeface="Calibri"/>
              </a:rPr>
              <a:t>For more than a </a:t>
            </a:r>
            <a:r>
              <a:rPr lang="en-US" sz="3600" dirty="0" smtClean="0">
                <a:latin typeface="Arial Narrow" panose="020B0606020202030204" pitchFamily="34" charset="0"/>
                <a:cs typeface="Calibri"/>
              </a:rPr>
              <a:t>century, </a:t>
            </a:r>
            <a:r>
              <a:rPr lang="en-US" sz="3600" dirty="0">
                <a:latin typeface="Arial Narrow" panose="020B0606020202030204" pitchFamily="34" charset="0"/>
                <a:cs typeface="Calibri"/>
              </a:rPr>
              <a:t>Zurn Engineered Water Solutions® has established itself as </a:t>
            </a:r>
            <a:r>
              <a:rPr lang="en-US" sz="3600" dirty="0" smtClean="0">
                <a:latin typeface="Arial Narrow" panose="020B0606020202030204" pitchFamily="34" charset="0"/>
                <a:cs typeface="Calibri"/>
              </a:rPr>
              <a:t>an </a:t>
            </a:r>
            <a:r>
              <a:rPr lang="en-US" sz="3600" dirty="0">
                <a:latin typeface="Arial Narrow" panose="020B0606020202030204" pitchFamily="34" charset="0"/>
                <a:cs typeface="Calibri"/>
              </a:rPr>
              <a:t>innovator and leading manufacturer of highly engineered water product solutions.</a:t>
            </a:r>
          </a:p>
          <a:p>
            <a:pPr>
              <a:lnSpc>
                <a:spcPct val="80000"/>
              </a:lnSpc>
              <a:spcBef>
                <a:spcPts val="3000"/>
              </a:spcBef>
              <a:buClr>
                <a:srgbClr val="0088BC"/>
              </a:buClr>
              <a:buSzPct val="75000"/>
            </a:pP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  <a:cs typeface="Calibri"/>
              </a:rPr>
              <a:t>Markets We Serve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Zurn Engineered Water Solutions is a recognized leader in </a:t>
            </a: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retail, commercial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, municipal, </a:t>
            </a: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and 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industrial markets, delivering sustainable building solutions for new construction </a:t>
            </a: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and 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retrofit applications.</a:t>
            </a:r>
          </a:p>
          <a:p>
            <a:pPr>
              <a:lnSpc>
                <a:spcPct val="80000"/>
              </a:lnSpc>
              <a:spcBef>
                <a:spcPts val="3000"/>
              </a:spcBef>
              <a:buClr>
                <a:srgbClr val="0088BC"/>
              </a:buClr>
              <a:buSzPct val="75000"/>
            </a:pP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  <a:cs typeface="Calibri"/>
              </a:rPr>
              <a:t>Industry Leading Product Lines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The Zurn product offering includes items such as specification drainage products, </a:t>
            </a: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manual 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and sensor operated flush valves, radiant heating systems, snow melt systems, </a:t>
            </a: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trench drain systems, 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backflow and fire protection systems, and much, much more.</a:t>
            </a:r>
          </a:p>
          <a:p>
            <a:pPr>
              <a:lnSpc>
                <a:spcPct val="80000"/>
              </a:lnSpc>
              <a:spcBef>
                <a:spcPts val="3000"/>
              </a:spcBef>
              <a:buClr>
                <a:srgbClr val="0088BC"/>
              </a:buClr>
              <a:buSzPct val="75000"/>
            </a:pP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  <a:cs typeface="Calibri"/>
              </a:rPr>
              <a:t>Solutions We Provide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At Zurn we are committed to providing smart solutions that save time and money</a:t>
            </a: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. Our 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goal is serving the customer through innovation, continuous improvement, </a:t>
            </a:r>
            <a:r>
              <a:rPr lang="en-US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and 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assurance behind every installation.</a:t>
            </a:r>
          </a:p>
          <a:p>
            <a:pPr>
              <a:lnSpc>
                <a:spcPct val="80000"/>
              </a:lnSpc>
              <a:spcBef>
                <a:spcPts val="3000"/>
              </a:spcBef>
              <a:buClr>
                <a:srgbClr val="0088BC"/>
              </a:buClr>
              <a:buSzPct val="75000"/>
            </a:pP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  <a:cs typeface="Calibri"/>
              </a:rPr>
              <a:t>One Choice. One Zurn.</a:t>
            </a:r>
          </a:p>
          <a:p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  <a:cs typeface="Calibri"/>
              </a:rPr>
              <a:t>Choose Zurn for a reliable, recognized manufacturer to supply your entire installation, from behind the wall rough-in, to finished trim product and fixture systems.</a:t>
            </a:r>
          </a:p>
        </p:txBody>
      </p:sp>
    </p:spTree>
    <p:extLst>
      <p:ext uri="{BB962C8B-B14F-4D97-AF65-F5344CB8AC3E}">
        <p14:creationId xmlns:p14="http://schemas.microsoft.com/office/powerpoint/2010/main" val="17526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contacts</a:t>
            </a:r>
            <a:endParaRPr lang="uk-UA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22</a:t>
            </a:fld>
            <a:endParaRPr b="0" dirty="0">
              <a:latin typeface="Arial Regular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0462" y="3583657"/>
            <a:ext cx="351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Narrow Regular" charset="0"/>
              </a:rPr>
              <a:t>address</a:t>
            </a:r>
            <a:endParaRPr lang="uk-UA" sz="3600" dirty="0">
              <a:latin typeface="Arial Narrow Regular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0462" y="4689199"/>
            <a:ext cx="36576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rial Regular" charset="0"/>
              </a:rPr>
              <a:t>511</a:t>
            </a: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 Freshwater Way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Milwaukee, WI </a:t>
            </a:r>
            <a:r>
              <a:rPr lang="en-US" sz="2000" dirty="0" smtClean="0">
                <a:latin typeface="Arial Regular" charset="0"/>
              </a:rPr>
              <a:t>53204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74831" y="3583657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Narrow Regular" charset="0"/>
              </a:rPr>
              <a:t>phone</a:t>
            </a:r>
            <a:endParaRPr lang="uk-UA" sz="3600" dirty="0">
              <a:latin typeface="Arial Narrow Regular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74831" y="4686300"/>
            <a:ext cx="33395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 Regular" charset="0"/>
              </a:rPr>
              <a:t>toll-free </a:t>
            </a:r>
            <a:r>
              <a:rPr lang="en-US" sz="2000" dirty="0" smtClean="0">
                <a:latin typeface="Arial Regular" charset="0"/>
              </a:rPr>
              <a:t>1-855-ONE-ZURN</a:t>
            </a:r>
            <a:endParaRPr lang="en-US" sz="2000" dirty="0">
              <a:latin typeface="Arial Regular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649200" y="3583657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Narrow Regular" charset="0"/>
              </a:rPr>
              <a:t>online</a:t>
            </a:r>
            <a:endParaRPr lang="uk-UA" sz="3600" dirty="0">
              <a:latin typeface="Arial Narrow Regular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49200" y="4686300"/>
            <a:ext cx="4724400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rial Regular" charset="0"/>
              </a:rPr>
              <a:t>zurn</a:t>
            </a: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.com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linkedin/</a:t>
            </a:r>
            <a:r>
              <a:rPr lang="en-US" sz="2000" dirty="0" smtClean="0">
                <a:latin typeface="Arial Regular" charset="0"/>
              </a:rPr>
              <a:t>Zurn Industries, LLC</a:t>
            </a:r>
            <a:endParaRPr lang="en-US" sz="2000" dirty="0" smtClean="0">
              <a:solidFill>
                <a:schemeClr val="tx2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facebook/</a:t>
            </a:r>
            <a:r>
              <a:rPr lang="en-US" sz="2000" dirty="0">
                <a:latin typeface="Arial Regular" charset="0"/>
              </a:rPr>
              <a:t>Zurn Industries, LLC</a:t>
            </a:r>
            <a:endParaRPr lang="en-US" sz="2000" dirty="0">
              <a:solidFill>
                <a:schemeClr val="tx2"/>
              </a:solidFill>
              <a:latin typeface="Arial Regular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youtube/</a:t>
            </a:r>
            <a:r>
              <a:rPr lang="en-US" sz="2000" dirty="0" smtClean="0">
                <a:latin typeface="Arial Regular" charset="0"/>
              </a:rPr>
              <a:t>OneZurn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/>
                </a:solidFill>
                <a:latin typeface="Arial Regular" charset="0"/>
              </a:rPr>
              <a:t>twitter/</a:t>
            </a:r>
            <a:r>
              <a:rPr lang="en-US" sz="2000" dirty="0" smtClean="0">
                <a:latin typeface="Arial Regular" charset="0"/>
              </a:rPr>
              <a:t>ZurnInd</a:t>
            </a:r>
            <a:endParaRPr lang="en-US" sz="2000" dirty="0">
              <a:latin typeface="Arial Regular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0" y="4355592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05800" y="4355592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801600" y="4355592"/>
            <a:ext cx="76200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C:\Users\dneumaier\AppData\Local\Microsoft\Windows\Temporary Internet Files\Content.Outlook\SAOJHSQ0\masterspec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104754"/>
            <a:ext cx="1779936" cy="889968"/>
          </a:xfrm>
          <a:prstGeom prst="rect">
            <a:avLst/>
          </a:prstGeom>
          <a:noFill/>
        </p:spPr>
      </p:pic>
      <p:pic>
        <p:nvPicPr>
          <p:cNvPr id="15" name="Picture 2" descr="C:\Users\dneumaier\AppData\Local\Microsoft\Windows\Temporary Internet Files\Content.Outlook\SAOJHSQ0\LCconfig 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960" y="8990294"/>
            <a:ext cx="1359673" cy="1053207"/>
          </a:xfrm>
          <a:prstGeom prst="rect">
            <a:avLst/>
          </a:prstGeom>
          <a:noFill/>
        </p:spPr>
      </p:pic>
      <p:pic>
        <p:nvPicPr>
          <p:cNvPr id="16" name="Picture 3" descr="C:\Users\dneumaier\AppData\Local\Microsoft\Windows\Temporary Internet Files\Content.Outlook\SAOJHSQ0\ZurnOneSystems-2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0625" y="9072685"/>
            <a:ext cx="1359674" cy="1002023"/>
          </a:xfrm>
          <a:prstGeom prst="rect">
            <a:avLst/>
          </a:prstGeom>
          <a:noFill/>
        </p:spPr>
      </p:pic>
      <p:pic>
        <p:nvPicPr>
          <p:cNvPr id="4" name="Picture 3" descr="NEW_XL_GREE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37" y="9007908"/>
            <a:ext cx="79022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33400" y="9105900"/>
            <a:ext cx="2133600" cy="9144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106900" cy="1962076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overview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engineered water solutions for food retail success</a:t>
            </a:r>
            <a:br>
              <a:rPr lang="en-US" dirty="0" smtClean="0"/>
            </a:br>
            <a:endParaRPr lang="uk-UA" dirty="0"/>
          </a:p>
        </p:txBody>
      </p:sp>
      <p:sp>
        <p:nvSpPr>
          <p:cNvPr id="13" name="Rectangle 12"/>
          <p:cNvSpPr/>
          <p:nvPr/>
        </p:nvSpPr>
        <p:spPr>
          <a:xfrm>
            <a:off x="876300" y="7330976"/>
            <a:ext cx="172450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00"/>
            <a:r>
              <a:rPr 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Operating </a:t>
            </a:r>
            <a:r>
              <a:rPr lang="en-US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costs and environmental impacts are influenced by water </a:t>
            </a:r>
            <a:r>
              <a:rPr 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use</a:t>
            </a:r>
          </a:p>
          <a:p>
            <a:pPr marR="700"/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Industry 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estimates suggest that </a:t>
            </a: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implementing water-efficient practices in commercial facilities can decrease operating costs by approximately 11 percent and energy and water use by 10 and 15 percent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, respectively.</a:t>
            </a:r>
            <a:r>
              <a:rPr lang="en-US" sz="2000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 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Because food service facilities use hot water for many tasks, reducing water use can provide real benefits by decreasing energy bills. </a:t>
            </a:r>
            <a:r>
              <a:rPr lang="en-US" sz="20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If 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it is necessary to replace existing food service equipment, upgrading this equipment with water-efficient models can save money, with a relatively short payback period. </a:t>
            </a:r>
            <a:r>
              <a:rPr lang="en-US" sz="2000" dirty="0" smtClean="0">
                <a:latin typeface="Arial Narrow" panose="020B0606020202030204" pitchFamily="34" charset="0"/>
              </a:rPr>
              <a:t>Install </a:t>
            </a:r>
            <a:r>
              <a:rPr lang="en-US" sz="2000" dirty="0">
                <a:latin typeface="Arial Narrow" panose="020B0606020202030204" pitchFamily="34" charset="0"/>
              </a:rPr>
              <a:t>WaterSense labeled toilets, bathroom faucets, and urinals where applicable. These products have been independently certified to be at least 20 percent more water-efficient and perform as well or better than standard models. </a:t>
            </a:r>
          </a:p>
          <a:p>
            <a:r>
              <a:rPr lang="fr-FR" sz="20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watersense@epa.gov </a:t>
            </a:r>
            <a:endParaRPr lang="fr-FR" sz="2000" i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8959939"/>
            <a:ext cx="1085850" cy="1060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034838"/>
            <a:ext cx="17083088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More </a:t>
            </a:r>
            <a:r>
              <a:rPr lang="en-US" sz="2400" b="1" dirty="0">
                <a:latin typeface="Arial Narrow" panose="020B0606020202030204" pitchFamily="34" charset="0"/>
              </a:rPr>
              <a:t>retailers are turning to food and beverage to add a little something extra to their </a:t>
            </a:r>
            <a:r>
              <a:rPr lang="en-US" sz="2400" b="1" dirty="0" smtClean="0">
                <a:latin typeface="Arial Narrow" panose="020B0606020202030204" pitchFamily="34" charset="0"/>
              </a:rPr>
              <a:t>operation 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Whether </a:t>
            </a: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it’s a sit-down restaurant or a quick-service counter, retailers and grocers are finding success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with these partnerships</a:t>
            </a:r>
            <a:r>
              <a:rPr lang="en-US" sz="2000" dirty="0">
                <a:latin typeface="Arial Narrow" panose="020B0606020202030204" pitchFamily="34" charset="0"/>
              </a:rPr>
              <a:t>, cross promotions and collaborations. </a:t>
            </a:r>
            <a:r>
              <a:rPr lang="en-US" sz="2000" dirty="0" smtClean="0">
                <a:latin typeface="Arial Narrow" panose="020B0606020202030204" pitchFamily="34" charset="0"/>
              </a:rPr>
              <a:t>The </a:t>
            </a:r>
            <a:r>
              <a:rPr lang="en-US" sz="2000" dirty="0">
                <a:latin typeface="Arial Narrow" panose="020B0606020202030204" pitchFamily="34" charset="0"/>
              </a:rPr>
              <a:t>trend is driven, in part, by today’s ever-changing retail landscape and the need for retailers to adapt and change their brick-and-mortar spaces in order to keep up with the desires of today’s consumers. Anything you can do to create an experience for the consumer makes for better </a:t>
            </a:r>
            <a:r>
              <a:rPr lang="en-US" sz="2000" dirty="0" smtClean="0">
                <a:latin typeface="Arial Narrow" panose="020B0606020202030204" pitchFamily="34" charset="0"/>
              </a:rPr>
              <a:t>business.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“How </a:t>
            </a:r>
            <a:r>
              <a:rPr lang="en-US" sz="2000" i="1" dirty="0">
                <a:solidFill>
                  <a:schemeClr val="tx2"/>
                </a:solidFill>
                <a:latin typeface="Arial Narrow" panose="020B0606020202030204" pitchFamily="34" charset="0"/>
              </a:rPr>
              <a:t>retailers are using food and beverage to enhance the shopping </a:t>
            </a:r>
            <a:r>
              <a:rPr lang="en-US" sz="20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experience” </a:t>
            </a:r>
            <a:r>
              <a:rPr lang="en-US" sz="2000" i="1" dirty="0">
                <a:solidFill>
                  <a:schemeClr val="tx2"/>
                </a:solidFill>
                <a:latin typeface="Arial Narrow" panose="020B0606020202030204" pitchFamily="34" charset="0"/>
              </a:rPr>
              <a:t>– </a:t>
            </a:r>
            <a:r>
              <a:rPr lang="en-US" sz="2000" i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SmartBrief</a:t>
            </a:r>
            <a:endParaRPr lang="en-US" sz="2000" i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n-US" sz="2000" dirty="0" smtClean="0">
              <a:latin typeface="Arial Narrow" panose="020B0606020202030204" pitchFamily="34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Fresh </a:t>
            </a:r>
            <a:r>
              <a:rPr lang="en-US" sz="2400" b="1" dirty="0">
                <a:latin typeface="Arial Narrow" panose="020B0606020202030204" pitchFamily="34" charset="0"/>
              </a:rPr>
              <a:t>prepared foods are the sweet spot for time-starved, quality-seeking consumers 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- </a:t>
            </a:r>
            <a:r>
              <a:rPr lang="en-US" sz="2000" dirty="0">
                <a:latin typeface="Arial Narrow" panose="020B0606020202030204" pitchFamily="34" charset="0"/>
              </a:rPr>
              <a:t>between choices of costlier restaurant meals and less-catchy, more laborious packaged goods. The opportunity is so ripe that A.T. Kearney forecasts </a:t>
            </a: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dollar sales of the $26 billion fresh prepared foods segment will grow at a 6%-7% compound annual growth rate </a:t>
            </a:r>
            <a:r>
              <a:rPr lang="en-US" sz="2000" dirty="0">
                <a:latin typeface="Arial Narrow" panose="020B0606020202030204" pitchFamily="34" charset="0"/>
              </a:rPr>
              <a:t>(CAGR) through 2017, up from its 5%-6% CAGR in the 2007 to 2012 period.  This will outpace the anticipated 2%-3% CAGR of retail grocery food and beverage, and the 3%-4% CAGR of foodservice between now and 2017, the consultancy predicts</a:t>
            </a: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. </a:t>
            </a:r>
            <a:r>
              <a:rPr lang="en-US" sz="2000" dirty="0">
                <a:latin typeface="Arial Narrow" panose="020B0606020202030204" pitchFamily="34" charset="0"/>
              </a:rPr>
              <a:t>Already, </a:t>
            </a: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more than one in four shoppers (27%) go to the supermarket with the sole intent to pick up a prepared meal – and this trend is growing</a:t>
            </a:r>
            <a:r>
              <a:rPr lang="en-US" sz="2000" dirty="0">
                <a:latin typeface="Arial Narrow" panose="020B0606020202030204" pitchFamily="34" charset="0"/>
              </a:rPr>
              <a:t>, says </a:t>
            </a:r>
            <a:r>
              <a:rPr lang="en-US" sz="2000" dirty="0" err="1" smtClean="0">
                <a:latin typeface="Arial Narrow" panose="020B0606020202030204" pitchFamily="34" charset="0"/>
              </a:rPr>
              <a:t>AlixPartners</a:t>
            </a:r>
            <a:r>
              <a:rPr lang="en-US" sz="2000" dirty="0" smtClean="0">
                <a:latin typeface="Arial Narrow" panose="020B0606020202030204" pitchFamily="34" charset="0"/>
              </a:rPr>
              <a:t>. </a:t>
            </a:r>
          </a:p>
          <a:p>
            <a:r>
              <a:rPr lang="en-US" sz="20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“Prepared meals will outpace foodservice, packaged foods growth” – Phil </a:t>
            </a:r>
            <a:r>
              <a:rPr lang="en-US" sz="2000" i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Lempert</a:t>
            </a:r>
            <a:r>
              <a:rPr lang="en-US" sz="20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en-US" sz="2000" i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SupermarketGuru</a:t>
            </a:r>
            <a:endParaRPr lang="en-US" sz="2000" i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n-US" sz="2000" dirty="0"/>
          </a:p>
          <a:p>
            <a:r>
              <a:rPr lang="en-US" sz="2400" b="1" dirty="0" smtClean="0">
                <a:latin typeface="Arial Narrow" panose="020B0606020202030204" pitchFamily="34" charset="0"/>
              </a:rPr>
              <a:t>Bathrooms affect retail experience</a:t>
            </a:r>
          </a:p>
          <a:p>
            <a:r>
              <a:rPr lang="en-US" sz="2000" dirty="0" smtClean="0">
                <a:latin typeface="Arial Narrow" panose="020B0606020202030204" pitchFamily="34" charset="0"/>
              </a:rPr>
              <a:t>Were </a:t>
            </a:r>
            <a:r>
              <a:rPr lang="en-US" sz="2000" dirty="0">
                <a:latin typeface="Arial Narrow" panose="020B0606020202030204" pitchFamily="34" charset="0"/>
              </a:rPr>
              <a:t>you aware that bathrooms affect the retail experience? </a:t>
            </a:r>
            <a:r>
              <a: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A clean bathroom encourages shoppers to linger and return whereas a lousy one repels </a:t>
            </a:r>
            <a:r>
              <a:rPr lang="en-US" sz="20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them</a:t>
            </a:r>
            <a:r>
              <a:rPr lang="en-US" sz="20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en-US" sz="20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“Bathrooms affect retail experience say studies” – Simple Marketing Now</a:t>
            </a:r>
            <a:endParaRPr lang="en-US" sz="2000" i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0" y="-190500"/>
            <a:ext cx="9372600" cy="10668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24951" cy="102870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 smtClean="0">
              <a:solidFill>
                <a:schemeClr val="tx1"/>
              </a:solidFill>
              <a:latin typeface="Arial Regular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2976" y="3162300"/>
            <a:ext cx="6175439" cy="6080581"/>
            <a:chOff x="222640" y="2678559"/>
            <a:chExt cx="6175439" cy="6080581"/>
          </a:xfrm>
        </p:grpSpPr>
        <p:sp>
          <p:nvSpPr>
            <p:cNvPr id="2" name="TextBox 1"/>
            <p:cNvSpPr txBox="1"/>
            <p:nvPr/>
          </p:nvSpPr>
          <p:spPr>
            <a:xfrm>
              <a:off x="222640" y="2678559"/>
              <a:ext cx="60936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 smtClean="0">
                  <a:solidFill>
                    <a:schemeClr val="bg1"/>
                  </a:solidFill>
                  <a:latin typeface="Arial Narrow Regular" charset="0"/>
                </a:rPr>
                <a:t>working for you</a:t>
              </a:r>
              <a:endParaRPr lang="uk-UA" sz="3600" dirty="0">
                <a:solidFill>
                  <a:schemeClr val="bg1"/>
                </a:solidFill>
                <a:latin typeface="Arial Narrow Regular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2664" y="4050159"/>
              <a:ext cx="6025415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Multi-Tiered Strategic Accounts Team</a:t>
              </a:r>
            </a:p>
            <a:p>
              <a:pPr algn="r"/>
              <a:endParaRPr lang="en-US" sz="2000" dirty="0" smtClean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Multi-disciplinary Engineer Teams</a:t>
              </a:r>
            </a:p>
            <a:p>
              <a:pPr algn="r"/>
              <a:endParaRPr lang="en-US" sz="2000" dirty="0" smtClean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r>
                <a:rPr lang="en-US" sz="2000" dirty="0">
                  <a:solidFill>
                    <a:schemeClr val="bg1"/>
                  </a:solidFill>
                  <a:latin typeface="Arial Regular" charset="0"/>
                </a:rPr>
                <a:t>Partnerships with Channel Distributors and </a:t>
              </a:r>
              <a:endParaRPr lang="en-US" sz="2000" dirty="0" smtClean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National Consolidators </a:t>
              </a:r>
              <a:r>
                <a:rPr lang="en-US" sz="2000" dirty="0">
                  <a:solidFill>
                    <a:schemeClr val="bg1"/>
                  </a:solidFill>
                  <a:latin typeface="Arial Regular" charset="0"/>
                </a:rPr>
                <a:t>Across North </a:t>
              </a:r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America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1-855-ONE-ZURN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Global representation spanning 6 continents</a:t>
              </a:r>
            </a:p>
            <a:p>
              <a:pPr algn="r"/>
              <a:endParaRPr lang="en-US" sz="2000" dirty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endParaRPr lang="en-US" sz="2000" dirty="0" smtClean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endParaRPr lang="en-US" sz="2000" dirty="0">
                <a:solidFill>
                  <a:schemeClr val="bg1"/>
                </a:solidFill>
                <a:latin typeface="Arial Regular" charset="0"/>
              </a:endParaRPr>
            </a:p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Founded in 1900</a:t>
              </a:r>
            </a:p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Arial Regular" charset="0"/>
                </a:rPr>
                <a:t>Largest Breadth of Commercial Plumbing Products</a:t>
              </a:r>
              <a:endParaRPr lang="en-US" sz="2000" dirty="0">
                <a:solidFill>
                  <a:schemeClr val="bg1"/>
                </a:solidFill>
                <a:latin typeface="Arial Regular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57400" y="2116122"/>
            <a:ext cx="50999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 smtClean="0">
                <a:solidFill>
                  <a:schemeClr val="bg1"/>
                </a:solidFill>
                <a:latin typeface="Arial Regular" charset="0"/>
                <a:ea typeface="Arial Narrow Regular" charset="0"/>
                <a:cs typeface="Lato Semibold" panose="020F0502020204030203" pitchFamily="34" charset="0"/>
              </a:rPr>
              <a:t>One Zurn</a:t>
            </a:r>
            <a:endParaRPr lang="ru-RU" sz="6600" dirty="0">
              <a:solidFill>
                <a:schemeClr val="bg1"/>
              </a:solidFill>
              <a:latin typeface="Arial Regular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927" y="571500"/>
            <a:ext cx="7772400" cy="89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0" y="-190500"/>
            <a:ext cx="9372600" cy="106680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24951" cy="102870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 smtClean="0">
              <a:solidFill>
                <a:schemeClr val="tx1"/>
              </a:solidFill>
              <a:latin typeface="Arial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976" y="3162300"/>
            <a:ext cx="72366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 Narrow Regular" charset="0"/>
              </a:rPr>
              <a:t>Zurn </a:t>
            </a:r>
            <a:r>
              <a:rPr lang="en-US" sz="3600" b="1" dirty="0">
                <a:solidFill>
                  <a:schemeClr val="bg2"/>
                </a:solidFill>
                <a:latin typeface="Arial Narrow Regular" charset="0"/>
              </a:rPr>
              <a:t>contributes to the delivery of quality </a:t>
            </a:r>
            <a:r>
              <a:rPr lang="en-US" sz="3600" b="1" dirty="0" smtClean="0">
                <a:solidFill>
                  <a:schemeClr val="bg2"/>
                </a:solidFill>
                <a:latin typeface="Arial Narrow Regular" charset="0"/>
              </a:rPr>
              <a:t>food/beverages</a:t>
            </a: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Delivers clean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Maintains sanitary water 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2"/>
                </a:solidFill>
                <a:latin typeface="Arial Narrow Regular" charset="0"/>
              </a:rPr>
              <a:t>Enhances </a:t>
            </a: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kitchen cleanliness</a:t>
            </a: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26776" r="28859"/>
          <a:stretch/>
        </p:blipFill>
        <p:spPr>
          <a:xfrm>
            <a:off x="9124951" y="0"/>
            <a:ext cx="939164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contributes to the delivery of quality food/beverages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delivers clean water | maintains sanitation and cleanliness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6</a:t>
            </a:fld>
            <a:endParaRPr b="0" dirty="0">
              <a:latin typeface="Arial Regular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r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educed pressure backflow preventers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Protects potable water lines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against both backsiphonage and backpressure of polluted water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Maximum working water temperature = 180°F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E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asy line flushing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Simple maintenance and repair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Low lead, durable bronze body</a:t>
            </a: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1867242" y="3603737"/>
            <a:ext cx="573495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PEX plumbing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Reliable, corrosion, and mineral resistant,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 and safe potable distribution system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Easy to install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Highest burst pressure ratings and tensile strength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Lead-free </a:t>
            </a:r>
          </a:p>
        </p:txBody>
      </p:sp>
      <p:pic>
        <p:nvPicPr>
          <p:cNvPr id="60" name="Picture 59" descr="34-ZW1070X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68" y="6187121"/>
            <a:ext cx="1472831" cy="14728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938" y="2057438"/>
            <a:ext cx="2698262" cy="15415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93" y="5632570"/>
            <a:ext cx="2188423" cy="202419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77810" y="7661803"/>
            <a:ext cx="535203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AquaSpec gooseneck faucets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High quality brass that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complies with state laws and local codes that mandate lead content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Interconnecting copper tubes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Lifetime warranty ceramic disc cartridges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¼ turn paddle handles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3-year warranty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733263" y="7718426"/>
            <a:ext cx="65547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AquaSpec wall-mount pre-rinse faucet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Provides rinsing to </a:t>
            </a: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contribute to optimal cleanliness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in commercial and industrial kitchen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Long swivel inlets with integral stops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Cast-brass bodies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Narrow Regular"/>
              </a:rPr>
              <a:t>Angled aerated outlet and self-closing valve 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Stainless steel hose option</a:t>
            </a:r>
          </a:p>
          <a:p>
            <a:endParaRPr lang="en-US" sz="2000" dirty="0" smtClean="0">
              <a:solidFill>
                <a:schemeClr val="tx2"/>
              </a:solidFill>
              <a:latin typeface="Arial Narrow Regular"/>
            </a:endParaRP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348" y="7703606"/>
            <a:ext cx="46863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t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hermostatic mixing valves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Accurately mixes and delivers hot and cold water 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from the distribution system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Reduces bacteria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Delivers safe temperatures for users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Inlet checks and strainers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Certified to ASSE standard 1017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NSF/ANSI 61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493606" y="3585508"/>
            <a:ext cx="5257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c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arbonated beverage backflow preventers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Prevents backflow of carbon dioxide or carbonated water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 into the potable supply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For vending machine supply lines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62084" t="22963" r="29375" b="71111"/>
          <a:stretch/>
        </p:blipFill>
        <p:spPr>
          <a:xfrm>
            <a:off x="6781800" y="1993900"/>
            <a:ext cx="3782164" cy="1475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53884"/>
            <a:ext cx="3214698" cy="1607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050" y="5867055"/>
            <a:ext cx="264795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24951" cy="10287000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 smtClean="0">
              <a:solidFill>
                <a:schemeClr val="tx1"/>
              </a:solidFill>
              <a:latin typeface="Arial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976" y="3162300"/>
            <a:ext cx="769382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 Narrow Regular" charset="0"/>
              </a:rPr>
              <a:t>Zurn enhances </a:t>
            </a:r>
          </a:p>
          <a:p>
            <a:r>
              <a:rPr lang="en-US" sz="3600" b="1" dirty="0" smtClean="0">
                <a:solidFill>
                  <a:schemeClr val="bg2"/>
                </a:solidFill>
                <a:latin typeface="Arial Narrow Regular" charset="0"/>
              </a:rPr>
              <a:t>the customer experience</a:t>
            </a: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Provides beautiful aesthetics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Ensures optimal cleanliness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Arial Narrow Regular" charset="0"/>
              </a:rPr>
              <a:t>Maximizes </a:t>
            </a:r>
            <a:r>
              <a:rPr lang="en-US" sz="2800" dirty="0" smtClean="0">
                <a:solidFill>
                  <a:schemeClr val="bg2"/>
                </a:solidFill>
                <a:latin typeface="Arial Narrow Regular" charset="0"/>
              </a:rPr>
              <a:t>ease of use</a:t>
            </a:r>
          </a:p>
          <a:p>
            <a:endParaRPr lang="en-US" sz="2800" dirty="0">
              <a:solidFill>
                <a:schemeClr val="bg2"/>
              </a:solidFill>
              <a:latin typeface="Arial Narrow Regular" charset="0"/>
            </a:endParaRPr>
          </a:p>
          <a:p>
            <a:endParaRPr lang="en-US" sz="2800" dirty="0">
              <a:solidFill>
                <a:schemeClr val="bg2"/>
              </a:solidFill>
              <a:latin typeface="Arial Narrow Regular" charset="0"/>
            </a:endParaRPr>
          </a:p>
          <a:p>
            <a:endParaRPr lang="en-US" sz="3600" b="1" dirty="0" smtClean="0">
              <a:solidFill>
                <a:schemeClr val="bg2"/>
              </a:solidFill>
              <a:latin typeface="Arial Narrow Regular" charset="0"/>
            </a:endParaRP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  <a:p>
            <a:endParaRPr lang="en-US" sz="3600" b="1" dirty="0">
              <a:solidFill>
                <a:schemeClr val="bg2"/>
              </a:solidFill>
              <a:latin typeface="Arial Narrow Regula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38347" b="6902"/>
          <a:stretch/>
        </p:blipFill>
        <p:spPr>
          <a:xfrm>
            <a:off x="9124952" y="-1"/>
            <a:ext cx="9163048" cy="103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1777365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Zurn enhances the customer experience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provides beautiful aesthetics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49050" y="9072685"/>
            <a:ext cx="1733550" cy="954107"/>
          </a:xfrm>
        </p:spPr>
        <p:txBody>
          <a:bodyPr/>
          <a:lstStyle/>
          <a:p>
            <a:pPr algn="l"/>
            <a:r>
              <a:rPr lang="en-US" b="0" dirty="0" smtClean="0">
                <a:latin typeface="Arial Regular" charset="0"/>
              </a:rPr>
              <a:t>page</a:t>
            </a:r>
          </a:p>
          <a:p>
            <a:pPr algn="l"/>
            <a:r>
              <a:rPr lang="en-US" b="0" dirty="0" smtClean="0">
                <a:latin typeface="Arial Regular" charset="0"/>
              </a:rPr>
              <a:t>0</a:t>
            </a:r>
            <a:fld id="{37D409AB-2201-4E18-8A34-C31753AD9B06}" type="slidenum">
              <a:rPr b="0" smtClean="0">
                <a:latin typeface="Arial Regular" charset="0"/>
              </a:rPr>
              <a:pPr algn="l"/>
              <a:t>8</a:t>
            </a:fld>
            <a:endParaRPr b="0" dirty="0">
              <a:latin typeface="Arial Regular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2586" y="3593582"/>
            <a:ext cx="55810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Sundara Handwashing Systems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Integrated solid surface sinks/countertops in designer styles and color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Single, double, or triple connected sink configurations with individual user space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Modern faucets and soap dispenser designs</a:t>
            </a:r>
          </a:p>
          <a:p>
            <a:pPr>
              <a:buClr>
                <a:schemeClr val="tx2"/>
              </a:buClr>
            </a:pPr>
            <a:endParaRPr lang="en-US" sz="1800" dirty="0" smtClean="0">
              <a:solidFill>
                <a:schemeClr val="accent1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  <a:latin typeface="Arial Narrow Regular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304642" y="3603737"/>
            <a:ext cx="573495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v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itreous china lavatories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White shiny finish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Countertop and undermount styles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Durable and impermeable</a:t>
            </a:r>
          </a:p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bg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96361" y="7661803"/>
            <a:ext cx="535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t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oilets, urinals &amp; flush valves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Sleek, modern designs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White, shiny vitreous china finish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Durable and impermeable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265913" y="7718426"/>
            <a:ext cx="65547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f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loor drains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Decorative grates in various shapes and sizes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Stainless and nickel bronze</a:t>
            </a: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 finishes</a:t>
            </a:r>
          </a:p>
          <a:p>
            <a:pPr>
              <a:buClr>
                <a:schemeClr val="tx2"/>
              </a:buClr>
            </a:pPr>
            <a:endParaRPr lang="en-US" sz="2000" dirty="0" smtClean="0">
              <a:solidFill>
                <a:schemeClr val="tx2"/>
              </a:solidFill>
              <a:latin typeface="Arial Narrow Regular"/>
            </a:endParaRPr>
          </a:p>
          <a:p>
            <a:endParaRPr lang="en-US" sz="2800" dirty="0">
              <a:solidFill>
                <a:schemeClr val="tx2"/>
              </a:solidFill>
              <a:latin typeface="Arial Narrow Regular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02410" y="3556070"/>
            <a:ext cx="54425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 Narrow Regular"/>
              </a:rPr>
              <a:t>l</a:t>
            </a:r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avatory faucets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Regular" charset="0"/>
              </a:rPr>
              <a:t>Brushed </a:t>
            </a:r>
            <a:r>
              <a:rPr lang="en-US" sz="1800" dirty="0">
                <a:solidFill>
                  <a:schemeClr val="accent1"/>
                </a:solidFill>
                <a:latin typeface="Arial Regular" charset="0"/>
              </a:rPr>
              <a:t>nickel, polished nickel, polished brass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rial Regular" charset="0"/>
              </a:rPr>
              <a:t>Onsite customization options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Regular" charset="0"/>
              </a:rPr>
              <a:t>Some with matching </a:t>
            </a:r>
            <a:r>
              <a:rPr lang="en-US" sz="1800" dirty="0">
                <a:solidFill>
                  <a:schemeClr val="tx2"/>
                </a:solidFill>
                <a:latin typeface="Arial Regular" charset="0"/>
              </a:rPr>
              <a:t>soap dispensers</a:t>
            </a:r>
            <a:endParaRPr lang="uk-UA" sz="1800" dirty="0">
              <a:solidFill>
                <a:schemeClr val="tx2"/>
              </a:solidFill>
              <a:latin typeface="Arial Regular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2"/>
              </a:solidFill>
              <a:latin typeface="Arial Narrow Regular"/>
            </a:endParaRPr>
          </a:p>
        </p:txBody>
      </p:sp>
      <p:pic>
        <p:nvPicPr>
          <p:cNvPr id="20" name="Picture 19" descr="s01_Bathroom_1-single-fulm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82" y="2207083"/>
            <a:ext cx="2858232" cy="1416124"/>
          </a:xfrm>
          <a:prstGeom prst="rect">
            <a:avLst/>
          </a:prstGeom>
        </p:spPr>
      </p:pic>
      <p:pic>
        <p:nvPicPr>
          <p:cNvPr id="21" name="Picture 20" descr="6951_Faucet_Lef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463" y="1668432"/>
            <a:ext cx="2000388" cy="1770342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11747500" y="7709237"/>
            <a:ext cx="6159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 Narrow Regular"/>
              </a:rPr>
              <a:t>pressure reducing valves for irrigation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  <a:latin typeface="Arial Narrow Regular"/>
              </a:rPr>
              <a:t>One component of a total irrigation system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Arial Narrow Regular"/>
              </a:rPr>
              <a:t>Precise pressure control for drip or other irrigation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09" y="1892984"/>
            <a:ext cx="2258918" cy="1700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72" y="5507509"/>
            <a:ext cx="2291868" cy="2192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05" y="5572761"/>
            <a:ext cx="1752795" cy="1971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650" y="5600700"/>
            <a:ext cx="16660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0" y="0"/>
            <a:ext cx="18288000" cy="1036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1"/>
            <a:ext cx="15201900" cy="1338828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Sundara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single basins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 with wall-mount sensor faucets and soap dispensers</a:t>
            </a:r>
            <a:endParaRPr lang="uk-UA" dirty="0">
              <a:solidFill>
                <a:schemeClr val="bg2"/>
              </a:solidFill>
            </a:endParaRPr>
          </a:p>
        </p:txBody>
      </p:sp>
      <p:pic>
        <p:nvPicPr>
          <p:cNvPr id="5" name="Picture 4" descr="sundara-colors-lar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8267700"/>
            <a:ext cx="10801350" cy="21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ARAL LAYOUT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or PRODUCT SLIDE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DUCTS">
  <a:themeElements>
    <a:clrScheme name="Custom 1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77C8"/>
      </a:accent1>
      <a:accent2>
        <a:srgbClr val="C0C0C8"/>
      </a:accent2>
      <a:accent3>
        <a:srgbClr val="0077C8"/>
      </a:accent3>
      <a:accent4>
        <a:srgbClr val="0077C8"/>
      </a:accent4>
      <a:accent5>
        <a:srgbClr val="0077C8"/>
      </a:accent5>
      <a:accent6>
        <a:srgbClr val="0077C8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13079</TotalTime>
  <Words>2717</Words>
  <Application>Microsoft Office PowerPoint</Application>
  <PresentationFormat>Custom</PresentationFormat>
  <Paragraphs>453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 Narrow</vt:lpstr>
      <vt:lpstr>Arial Narrow Regular</vt:lpstr>
      <vt:lpstr>Arial Regular</vt:lpstr>
      <vt:lpstr>Calibri</vt:lpstr>
      <vt:lpstr>Lato Semibold</vt:lpstr>
      <vt:lpstr>Roboto</vt:lpstr>
      <vt:lpstr>GENARAL LAYOUTS</vt:lpstr>
      <vt:lpstr>TEAM or PRODUCT SLIDES</vt:lpstr>
      <vt:lpstr>SLIDES WITH IMAGES</vt:lpstr>
      <vt:lpstr>PRODUCTS</vt:lpstr>
      <vt:lpstr>PowerPoint Presentation</vt:lpstr>
      <vt:lpstr>agenda what we’ll cover </vt:lpstr>
      <vt:lpstr>overview engineered water solutions for food retail success </vt:lpstr>
      <vt:lpstr>PowerPoint Presentation</vt:lpstr>
      <vt:lpstr>PowerPoint Presentation</vt:lpstr>
      <vt:lpstr>Zurn contributes to the delivery of quality food/beverages delivers clean water | maintains sanitation and cleanliness</vt:lpstr>
      <vt:lpstr>PowerPoint Presentation</vt:lpstr>
      <vt:lpstr>Zurn enhances the customer experience provides beautiful aesthetics</vt:lpstr>
      <vt:lpstr>Sundara single basins  with wall-mount sensor faucets and soap dispensers</vt:lpstr>
      <vt:lpstr>Zurn enhances the customer experience ensures optimal cleanliness </vt:lpstr>
      <vt:lpstr>Zurn enhances the customer (and staff) experience maximizes ease of use </vt:lpstr>
      <vt:lpstr>PowerPoint Presentation</vt:lpstr>
      <vt:lpstr>Zurn helps meet compliance maintains water quality | preserves water control</vt:lpstr>
      <vt:lpstr>Zurn helps meet compliance enhances safety | achieves ADA regulations</vt:lpstr>
      <vt:lpstr>Zurn helps meet compliance ensures wastewater compliance </vt:lpstr>
      <vt:lpstr>PowerPoint Presentation</vt:lpstr>
      <vt:lpstr>Zurn provides cost savings conserves water and other resources</vt:lpstr>
      <vt:lpstr>Zurn provides cost savings optimizes productivity of kitchen staff</vt:lpstr>
      <vt:lpstr>Zurn provides cost savings saves time in installation and maintenance</vt:lpstr>
      <vt:lpstr>about Zurn One Systems®</vt:lpstr>
      <vt:lpstr>summary Zurn overview </vt:lpstr>
      <vt:lpstr>our contacts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Wurster, Cassandra</cp:lastModifiedBy>
  <cp:revision>1162</cp:revision>
  <dcterms:created xsi:type="dcterms:W3CDTF">2015-01-20T11:47:48Z</dcterms:created>
  <dcterms:modified xsi:type="dcterms:W3CDTF">2018-09-13T16:33:16Z</dcterms:modified>
</cp:coreProperties>
</file>