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47.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63.jpg" ContentType="image/jpeg"/>
  <Override PartName="/ppt/notesSlides/notesSlide16.xml" ContentType="application/vnd.openxmlformats-officedocument.presentationml.notesSlide+xml"/>
  <Override PartName="/ppt/media/image64.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76.jp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66" r:id="rId2"/>
    <p:sldMasterId id="2147483702" r:id="rId3"/>
    <p:sldMasterId id="2147483674" r:id="rId4"/>
    <p:sldMasterId id="2147483677" r:id="rId5"/>
  </p:sldMasterIdLst>
  <p:notesMasterIdLst>
    <p:notesMasterId r:id="rId57"/>
  </p:notesMasterIdLst>
  <p:handoutMasterIdLst>
    <p:handoutMasterId r:id="rId58"/>
  </p:handoutMasterIdLst>
  <p:sldIdLst>
    <p:sldId id="269" r:id="rId6"/>
    <p:sldId id="266" r:id="rId7"/>
    <p:sldId id="1976" r:id="rId8"/>
    <p:sldId id="258" r:id="rId9"/>
    <p:sldId id="272" r:id="rId10"/>
    <p:sldId id="1945" r:id="rId11"/>
    <p:sldId id="1977" r:id="rId12"/>
    <p:sldId id="1975" r:id="rId13"/>
    <p:sldId id="1926" r:id="rId14"/>
    <p:sldId id="1961" r:id="rId15"/>
    <p:sldId id="1960" r:id="rId16"/>
    <p:sldId id="1963" r:id="rId17"/>
    <p:sldId id="1972" r:id="rId18"/>
    <p:sldId id="1970" r:id="rId19"/>
    <p:sldId id="1978" r:id="rId20"/>
    <p:sldId id="1861" r:id="rId21"/>
    <p:sldId id="729" r:id="rId22"/>
    <p:sldId id="731" r:id="rId23"/>
    <p:sldId id="1905" r:id="rId24"/>
    <p:sldId id="742" r:id="rId25"/>
    <p:sldId id="1862" r:id="rId26"/>
    <p:sldId id="1979" r:id="rId27"/>
    <p:sldId id="1973" r:id="rId28"/>
    <p:sldId id="1969" r:id="rId29"/>
    <p:sldId id="1866" r:id="rId30"/>
    <p:sldId id="891" r:id="rId31"/>
    <p:sldId id="1875" r:id="rId32"/>
    <p:sldId id="1971" r:id="rId33"/>
    <p:sldId id="1974" r:id="rId34"/>
    <p:sldId id="1897" r:id="rId35"/>
    <p:sldId id="889" r:id="rId36"/>
    <p:sldId id="1903" r:id="rId37"/>
    <p:sldId id="1989" r:id="rId38"/>
    <p:sldId id="1863" r:id="rId39"/>
    <p:sldId id="1987" r:id="rId40"/>
    <p:sldId id="1985" r:id="rId41"/>
    <p:sldId id="1986" r:id="rId42"/>
    <p:sldId id="1983" r:id="rId43"/>
    <p:sldId id="1988" r:id="rId44"/>
    <p:sldId id="1984" r:id="rId45"/>
    <p:sldId id="1962" r:id="rId46"/>
    <p:sldId id="286" r:id="rId47"/>
    <p:sldId id="1968" r:id="rId48"/>
    <p:sldId id="706" r:id="rId49"/>
    <p:sldId id="1990" r:id="rId50"/>
    <p:sldId id="1995" r:id="rId51"/>
    <p:sldId id="1993" r:id="rId52"/>
    <p:sldId id="1994" r:id="rId53"/>
    <p:sldId id="1991" r:id="rId54"/>
    <p:sldId id="1992" r:id="rId55"/>
    <p:sldId id="1860" r:id="rId56"/>
  </p:sldIdLst>
  <p:sldSz cx="18288000" cy="10287000"/>
  <p:notesSz cx="6894513" cy="9180513"/>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F5F5F6"/>
    <a:srgbClr val="C6C9D2"/>
    <a:srgbClr val="FFFFFF"/>
    <a:srgbClr val="F7F7F7"/>
    <a:srgbClr val="EEEDEF"/>
    <a:srgbClr val="FCFCFD"/>
    <a:srgbClr val="64D4EA"/>
    <a:srgbClr val="4CCCE6"/>
    <a:srgbClr val="6CD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70" autoAdjust="0"/>
    <p:restoredTop sz="91786" autoAdjust="0"/>
  </p:normalViewPr>
  <p:slideViewPr>
    <p:cSldViewPr>
      <p:cViewPr varScale="1">
        <p:scale>
          <a:sx n="69" d="100"/>
          <a:sy n="69" d="100"/>
        </p:scale>
        <p:origin x="102" y="168"/>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432"/>
    </p:cViewPr>
  </p:sorterViewPr>
  <p:notesViewPr>
    <p:cSldViewPr showGuides="1">
      <p:cViewPr varScale="1">
        <p:scale>
          <a:sx n="85" d="100"/>
          <a:sy n="85" d="100"/>
        </p:scale>
        <p:origin x="379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33C166FE-D352-4C4F-91BB-2B0591955BD7}"/>
              </a:ext>
            </a:extLst>
          </p:cNvPr>
          <p:cNvSpPr>
            <a:spLocks noGrp="1"/>
          </p:cNvSpPr>
          <p:nvPr>
            <p:ph type="hdr" sz="quarter"/>
          </p:nvPr>
        </p:nvSpPr>
        <p:spPr>
          <a:xfrm>
            <a:off x="0" y="0"/>
            <a:ext cx="2987675" cy="4603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3CD8386A-DD9F-42CC-8C0F-F7F6D03D3A49}"/>
              </a:ext>
            </a:extLst>
          </p:cNvPr>
          <p:cNvSpPr>
            <a:spLocks noGrp="1"/>
          </p:cNvSpPr>
          <p:nvPr>
            <p:ph type="dt" sz="quarter" idx="1"/>
          </p:nvPr>
        </p:nvSpPr>
        <p:spPr>
          <a:xfrm>
            <a:off x="3905250" y="0"/>
            <a:ext cx="2987675" cy="460375"/>
          </a:xfrm>
          <a:prstGeom prst="rect">
            <a:avLst/>
          </a:prstGeom>
        </p:spPr>
        <p:txBody>
          <a:bodyPr vert="horz" lIns="91440" tIns="45720" rIns="91440" bIns="45720" rtlCol="0"/>
          <a:lstStyle>
            <a:lvl1pPr algn="r">
              <a:defRPr sz="1200"/>
            </a:lvl1pPr>
          </a:lstStyle>
          <a:p>
            <a:fld id="{0B6FE3CB-209B-41CB-965A-32FA6424A782}" type="datetimeFigureOut">
              <a:rPr lang="en-US" smtClean="0"/>
              <a:t>5/1/2019</a:t>
            </a:fld>
            <a:endParaRPr lang="en-US"/>
          </a:p>
        </p:txBody>
      </p:sp>
      <p:sp>
        <p:nvSpPr>
          <p:cNvPr id="4" name="Footer Placeholder 3">
            <a:extLst>
              <a:ext uri="{FF2B5EF4-FFF2-40B4-BE49-F238E27FC236}">
                <a16:creationId xmlns:a16="http://schemas.microsoft.com/office/drawing/2014/main" xmlns="" id="{ED99483B-10BD-404B-8473-BA91D608B46E}"/>
              </a:ext>
            </a:extLst>
          </p:cNvPr>
          <p:cNvSpPr>
            <a:spLocks noGrp="1"/>
          </p:cNvSpPr>
          <p:nvPr>
            <p:ph type="ftr" sz="quarter" idx="2"/>
          </p:nvPr>
        </p:nvSpPr>
        <p:spPr>
          <a:xfrm>
            <a:off x="0" y="8720138"/>
            <a:ext cx="2987675" cy="4603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C0CE7134-3F31-4F43-BCA2-1B1A0BFD2EB4}"/>
              </a:ext>
            </a:extLst>
          </p:cNvPr>
          <p:cNvSpPr>
            <a:spLocks noGrp="1"/>
          </p:cNvSpPr>
          <p:nvPr>
            <p:ph type="sldNum" sz="quarter" idx="3"/>
          </p:nvPr>
        </p:nvSpPr>
        <p:spPr>
          <a:xfrm>
            <a:off x="3905250" y="8720138"/>
            <a:ext cx="2987675" cy="460375"/>
          </a:xfrm>
          <a:prstGeom prst="rect">
            <a:avLst/>
          </a:prstGeom>
        </p:spPr>
        <p:txBody>
          <a:bodyPr vert="horz" lIns="91440" tIns="45720" rIns="91440" bIns="45720" rtlCol="0" anchor="b"/>
          <a:lstStyle>
            <a:lvl1pPr algn="r">
              <a:defRPr sz="1200"/>
            </a:lvl1pPr>
          </a:lstStyle>
          <a:p>
            <a:fld id="{FD99A2D0-58E3-4AB2-9258-3CB886021920}" type="slidenum">
              <a:rPr lang="en-US" smtClean="0"/>
              <a:t>‹#›</a:t>
            </a:fld>
            <a:endParaRPr lang="en-US"/>
          </a:p>
        </p:txBody>
      </p:sp>
    </p:spTree>
    <p:extLst>
      <p:ext uri="{BB962C8B-B14F-4D97-AF65-F5344CB8AC3E}">
        <p14:creationId xmlns:p14="http://schemas.microsoft.com/office/powerpoint/2010/main" val="2067350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7622" cy="460620"/>
          </a:xfrm>
          <a:prstGeom prst="rect">
            <a:avLst/>
          </a:prstGeom>
        </p:spPr>
        <p:txBody>
          <a:bodyPr vert="horz" lIns="91851" tIns="45926" rIns="91851" bIns="45926" rtlCol="0"/>
          <a:lstStyle>
            <a:lvl1pPr algn="l">
              <a:defRPr sz="1200"/>
            </a:lvl1pPr>
          </a:lstStyle>
          <a:p>
            <a:endParaRPr lang="uk-UA"/>
          </a:p>
        </p:txBody>
      </p:sp>
      <p:sp>
        <p:nvSpPr>
          <p:cNvPr id="3" name="Date Placeholder 2"/>
          <p:cNvSpPr>
            <a:spLocks noGrp="1"/>
          </p:cNvSpPr>
          <p:nvPr>
            <p:ph type="dt" idx="1"/>
          </p:nvPr>
        </p:nvSpPr>
        <p:spPr>
          <a:xfrm>
            <a:off x="3905295" y="0"/>
            <a:ext cx="2987622" cy="460620"/>
          </a:xfrm>
          <a:prstGeom prst="rect">
            <a:avLst/>
          </a:prstGeom>
        </p:spPr>
        <p:txBody>
          <a:bodyPr vert="horz" lIns="91851" tIns="45926" rIns="91851" bIns="45926" rtlCol="0"/>
          <a:lstStyle>
            <a:lvl1pPr algn="r">
              <a:defRPr sz="1200"/>
            </a:lvl1pPr>
          </a:lstStyle>
          <a:p>
            <a:fld id="{FB027185-10FB-4A57-B3F0-45136A811A24}" type="datetimeFigureOut">
              <a:rPr lang="uk-UA" smtClean="0"/>
              <a:pPr/>
              <a:t>01.05.2019</a:t>
            </a:fld>
            <a:endParaRPr lang="uk-UA"/>
          </a:p>
        </p:txBody>
      </p:sp>
      <p:sp>
        <p:nvSpPr>
          <p:cNvPr id="4" name="Slide Image Placeholder 3"/>
          <p:cNvSpPr>
            <a:spLocks noGrp="1" noRot="1" noChangeAspect="1"/>
          </p:cNvSpPr>
          <p:nvPr>
            <p:ph type="sldImg" idx="2"/>
          </p:nvPr>
        </p:nvSpPr>
        <p:spPr>
          <a:xfrm>
            <a:off x="692150" y="1147763"/>
            <a:ext cx="5510213" cy="3098800"/>
          </a:xfrm>
          <a:prstGeom prst="rect">
            <a:avLst/>
          </a:prstGeom>
          <a:noFill/>
          <a:ln w="12700">
            <a:solidFill>
              <a:prstClr val="black"/>
            </a:solidFill>
          </a:ln>
        </p:spPr>
        <p:txBody>
          <a:bodyPr vert="horz" lIns="91851" tIns="45926" rIns="91851" bIns="45926" rtlCol="0" anchor="ctr"/>
          <a:lstStyle/>
          <a:p>
            <a:endParaRPr lang="uk-UA"/>
          </a:p>
        </p:txBody>
      </p:sp>
      <p:sp>
        <p:nvSpPr>
          <p:cNvPr id="5" name="Notes Placeholder 4"/>
          <p:cNvSpPr>
            <a:spLocks noGrp="1"/>
          </p:cNvSpPr>
          <p:nvPr>
            <p:ph type="body" sz="quarter" idx="3"/>
          </p:nvPr>
        </p:nvSpPr>
        <p:spPr>
          <a:xfrm>
            <a:off x="689452" y="4418122"/>
            <a:ext cx="5515610" cy="3614827"/>
          </a:xfrm>
          <a:prstGeom prst="rect">
            <a:avLst/>
          </a:prstGeom>
        </p:spPr>
        <p:txBody>
          <a:bodyPr vert="horz" lIns="91851" tIns="45926" rIns="91851" bIns="4592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719895"/>
            <a:ext cx="2987622" cy="460619"/>
          </a:xfrm>
          <a:prstGeom prst="rect">
            <a:avLst/>
          </a:prstGeom>
        </p:spPr>
        <p:txBody>
          <a:bodyPr vert="horz" lIns="91851" tIns="45926" rIns="91851" bIns="45926" rtlCol="0" anchor="b"/>
          <a:lstStyle>
            <a:lvl1pPr algn="l">
              <a:defRPr sz="1200"/>
            </a:lvl1pPr>
          </a:lstStyle>
          <a:p>
            <a:endParaRPr lang="uk-UA"/>
          </a:p>
        </p:txBody>
      </p:sp>
      <p:sp>
        <p:nvSpPr>
          <p:cNvPr id="7" name="Slide Number Placeholder 6"/>
          <p:cNvSpPr>
            <a:spLocks noGrp="1"/>
          </p:cNvSpPr>
          <p:nvPr>
            <p:ph type="sldNum" sz="quarter" idx="5"/>
          </p:nvPr>
        </p:nvSpPr>
        <p:spPr>
          <a:xfrm>
            <a:off x="3905295" y="8719895"/>
            <a:ext cx="2987622" cy="460619"/>
          </a:xfrm>
          <a:prstGeom prst="rect">
            <a:avLst/>
          </a:prstGeom>
        </p:spPr>
        <p:txBody>
          <a:bodyPr vert="horz" lIns="91851" tIns="45926" rIns="91851" bIns="45926" rtlCol="0" anchor="b"/>
          <a:lstStyle>
            <a:lvl1pPr algn="r">
              <a:defRPr sz="1200"/>
            </a:lvl1pPr>
          </a:lstStyle>
          <a:p>
            <a:fld id="{BD9C3A12-1E0F-412B-B376-8089A55D946C}" type="slidenum">
              <a:rPr lang="uk-UA" smtClean="0"/>
              <a:pPr/>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orbes.com/sites/louiscolumbus/2018/06/06/10-charts-that-will-challenge-your-perspective-of-iots-growth/#7d7721bf3ecc"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orbes.com/sites/louiscolumbus/2018/06/06/10-charts-that-will-challenge-your-perspective-of-iots-growth/#7d7721bf3ecc"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How many of you have an Smart Phone?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4B out of 5.5B adults in the world have a smart phone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Launched in 2004, that is incredibly fast growth and adoption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How many of you have an Alexa device or Nest or a connected video doorbell in your home?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Launched in November 2014, </a:t>
            </a:r>
            <a:r>
              <a:rPr lang="en-US" sz="1200" b="0" i="0" kern="1200" dirty="0">
                <a:solidFill>
                  <a:schemeClr val="tx1"/>
                </a:solidFill>
                <a:effectLst/>
                <a:latin typeface="+mn-lt"/>
                <a:ea typeface="+mn-ea"/>
                <a:cs typeface="+mn-cs"/>
              </a:rPr>
              <a:t>More than 100 million Alexa devices have been sold</a:t>
            </a:r>
            <a:endParaRPr lang="en-US" b="0"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Connected devices are growing like crazy! </a:t>
            </a:r>
          </a:p>
          <a:p>
            <a:pPr marL="171450" indent="-171450">
              <a:buFont typeface="Arial" panose="020B0604020202020204" pitchFamily="34" charset="0"/>
              <a:buChar char="•"/>
            </a:pPr>
            <a:r>
              <a:rPr lang="en-US" dirty="0"/>
              <a:t>Today, buildings have connected elevators, connected heating and cooling systems, connected lighting…</a:t>
            </a:r>
          </a:p>
          <a:p>
            <a:pPr marL="171450" indent="-171450">
              <a:buFont typeface="Arial" panose="020B0604020202020204" pitchFamily="34" charset="0"/>
              <a:buChar char="•"/>
            </a:pPr>
            <a:r>
              <a:rPr lang="en-US" dirty="0"/>
              <a:t>Forbes Magazine recently reported that Smart Buildings and Smart Cities comprise the top two IoT project types  </a:t>
            </a:r>
          </a:p>
          <a:p>
            <a:pPr marL="457200" lvl="1" indent="0">
              <a:buFont typeface="Arial" panose="020B0604020202020204" pitchFamily="34" charset="0"/>
              <a:buNone/>
            </a:pPr>
            <a:r>
              <a:rPr lang="en-US" sz="700" dirty="0"/>
              <a:t>(source: </a:t>
            </a:r>
            <a:r>
              <a:rPr lang="en-US" sz="700" dirty="0">
                <a:hlinkClick r:id="rId3"/>
              </a:rPr>
              <a:t>https://www.forbes.com/sites/louiscolumbus/2018/06/06/10-charts-that-will-challenge-your-perspective-of-iots-growth/#7d7721bf3ecc</a:t>
            </a:r>
            <a:r>
              <a:rPr lang="en-US" sz="700" dirty="0"/>
              <a:t>)</a:t>
            </a:r>
          </a:p>
          <a:p>
            <a:pPr marL="171450" indent="-171450">
              <a:buFont typeface="Arial" panose="020B0604020202020204" pitchFamily="34" charset="0"/>
              <a:buChar char="•"/>
            </a:pPr>
            <a:r>
              <a:rPr lang="en-US" dirty="0"/>
              <a:t>The head of plumbing at our largest retail national account said he knows everything will be connected sooner, not later</a:t>
            </a:r>
          </a:p>
          <a:p>
            <a:pPr marL="171450" indent="-171450">
              <a:buFont typeface="Arial" panose="020B0604020202020204" pitchFamily="34" charset="0"/>
              <a:buChar char="•"/>
            </a:pPr>
            <a:r>
              <a:rPr lang="en-US" dirty="0"/>
              <a:t>Industrial Internet of Things is </a:t>
            </a:r>
            <a:r>
              <a:rPr lang="en-US" dirty="0" err="1"/>
              <a:t>is</a:t>
            </a:r>
            <a:r>
              <a:rPr lang="en-US" dirty="0"/>
              <a:t> booming and plumbing is just now getting on board</a:t>
            </a:r>
          </a:p>
        </p:txBody>
      </p:sp>
      <p:sp>
        <p:nvSpPr>
          <p:cNvPr id="4" name="Slide Number Placeholder 3"/>
          <p:cNvSpPr>
            <a:spLocks noGrp="1"/>
          </p:cNvSpPr>
          <p:nvPr>
            <p:ph type="sldNum" sz="quarter" idx="5"/>
          </p:nvPr>
        </p:nvSpPr>
        <p:spPr/>
        <p:txBody>
          <a:bodyPr/>
          <a:lstStyle/>
          <a:p>
            <a:fld id="{901B6B56-34D7-4C64-9270-165C6A4609D8}" type="slidenum">
              <a:rPr lang="en-US" smtClean="0"/>
              <a:t>3</a:t>
            </a:fld>
            <a:endParaRPr lang="en-US"/>
          </a:p>
        </p:txBody>
      </p:sp>
    </p:spTree>
    <p:extLst>
      <p:ext uri="{BB962C8B-B14F-4D97-AF65-F5344CB8AC3E}">
        <p14:creationId xmlns:p14="http://schemas.microsoft.com/office/powerpoint/2010/main" val="179556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FCIS option of our Connected Flood Control System gives you the ability to set an </a:t>
            </a:r>
            <a:r>
              <a:rPr lang="en-US" sz="1200" u="sng" kern="1200" dirty="0">
                <a:solidFill>
                  <a:schemeClr val="tx1"/>
                </a:solidFill>
                <a:effectLst/>
                <a:latin typeface="+mn-lt"/>
                <a:ea typeface="+mn-ea"/>
                <a:cs typeface="+mn-cs"/>
              </a:rPr>
              <a:t>automatic</a:t>
            </a:r>
            <a:r>
              <a:rPr lang="en-US" sz="1200" kern="1200" dirty="0">
                <a:solidFill>
                  <a:schemeClr val="tx1"/>
                </a:solidFill>
                <a:effectLst/>
                <a:latin typeface="+mn-lt"/>
                <a:ea typeface="+mn-ea"/>
                <a:cs typeface="+mn-cs"/>
              </a:rPr>
              <a:t> shut-off of the Solenoid Control Valve (SCV) and send you a notification immediately based on the severe alert threshold for relief valve discharge. A warning will be sent before reaching the severe alert threshold, and both settings can be adjusted to suit your specific needs at any point within </a:t>
            </a:r>
            <a:r>
              <a:rPr lang="en-US" sz="1200" kern="1200" dirty="0" err="1">
                <a:solidFill>
                  <a:schemeClr val="tx1"/>
                </a:solidFill>
                <a:effectLst/>
                <a:latin typeface="+mn-lt"/>
                <a:ea typeface="+mn-ea"/>
                <a:cs typeface="+mn-cs"/>
              </a:rPr>
              <a:t>PlumbSMART</a:t>
            </a:r>
            <a:r>
              <a:rPr lang="en-US" sz="1200" dirty="0">
                <a:solidFill>
                  <a:schemeClr val="tx2"/>
                </a:solidFill>
                <a:latin typeface="Arial Narrow Regular"/>
              </a:rPr>
              <a:t>™</a:t>
            </a:r>
            <a:r>
              <a:rPr lang="en-US" sz="1200" kern="1200" dirty="0">
                <a:solidFill>
                  <a:schemeClr val="tx1"/>
                </a:solidFill>
                <a:effectLst/>
                <a:latin typeface="+mn-lt"/>
                <a:ea typeface="+mn-ea"/>
                <a:cs typeface="+mn-cs"/>
              </a:rPr>
              <a:t> by your system administrator. </a:t>
            </a:r>
          </a:p>
          <a:p>
            <a:r>
              <a:rPr lang="en-US" sz="1200" kern="1200" dirty="0">
                <a:solidFill>
                  <a:schemeClr val="tx1"/>
                </a:solidFill>
                <a:effectLst/>
                <a:latin typeface="+mn-lt"/>
                <a:ea typeface="+mn-ea"/>
                <a:cs typeface="+mn-cs"/>
              </a:rPr>
              <a:t>And of course, we do offer the Connected Flood Control System as a monitor only package for critical applications like fire protection where you would never want to shut down the water automatically.</a:t>
            </a:r>
          </a:p>
          <a:p>
            <a:r>
              <a:rPr lang="en-US" sz="1200" kern="1200" dirty="0">
                <a:solidFill>
                  <a:schemeClr val="tx1"/>
                </a:solidFill>
                <a:effectLst/>
                <a:latin typeface="+mn-lt"/>
                <a:ea typeface="+mn-ea"/>
                <a:cs typeface="+mn-cs"/>
              </a:rPr>
              <a:t>We do not currently offer the ability to shut-off the water through a remote signal sent by the portal.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 When testing the backflow does it trip and send alerts or is there a bypass mode for testing?</a:t>
            </a:r>
          </a:p>
          <a:p>
            <a:r>
              <a:rPr lang="en-US" sz="1200" kern="1200" dirty="0">
                <a:solidFill>
                  <a:schemeClr val="tx1"/>
                </a:solidFill>
                <a:effectLst/>
                <a:latin typeface="+mn-lt"/>
                <a:ea typeface="+mn-ea"/>
                <a:cs typeface="+mn-cs"/>
              </a:rPr>
              <a:t>A: There is no bypass mode.  Normally when testing a valve, you only let a few drips out, so that would not trigger any alerts.  If you drain the valve for maintenance, then it may trip unless you power it down first.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 Do your backflow preventers measure total water flow into the building?  If no, then when will that be available?  Total water flow is a key part of M&amp;V.</a:t>
            </a:r>
          </a:p>
          <a:p>
            <a:r>
              <a:rPr lang="en-US" sz="1200" kern="1200" dirty="0">
                <a:solidFill>
                  <a:schemeClr val="tx1"/>
                </a:solidFill>
                <a:effectLst/>
                <a:latin typeface="+mn-lt"/>
                <a:ea typeface="+mn-ea"/>
                <a:cs typeface="+mn-cs"/>
              </a:rPr>
              <a:t>A:  Zurn Wilkins backflow preventers do not measure flow at this time. Would that be a valuable feature to you as a customer?</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  When will self-testing backflow preventers be available?</a:t>
            </a:r>
          </a:p>
          <a:p>
            <a:r>
              <a:rPr lang="en-US" sz="1200" kern="1200" dirty="0">
                <a:solidFill>
                  <a:schemeClr val="tx1"/>
                </a:solidFill>
                <a:effectLst/>
                <a:latin typeface="+mn-lt"/>
                <a:ea typeface="+mn-ea"/>
                <a:cs typeface="+mn-cs"/>
              </a:rPr>
              <a:t>A: There are currently no self-testing backflow preventers on the market by any manufacturer.  Would this be of value to you as a customer?</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 Will we get an alert if the relief valve is stuck (in any position)?</a:t>
            </a:r>
          </a:p>
          <a:p>
            <a:r>
              <a:rPr lang="en-US" sz="1200" kern="1200" dirty="0">
                <a:solidFill>
                  <a:schemeClr val="tx1"/>
                </a:solidFill>
                <a:effectLst/>
                <a:latin typeface="+mn-lt"/>
                <a:ea typeface="+mn-ea"/>
                <a:cs typeface="+mn-cs"/>
              </a:rPr>
              <a:t>A:  If the relief valve is open and discharging when stuck, then yes.  But if the relief valve is closed, there will be no notice. We are looking into developing this functionality for the future.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 Why not retrofit vs. replace the backflow?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We plan to offer kits for in-field retrofit to Zurn Wilkins backflow preventers in the very near future.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 How low is the flow through the relief valve when an alarm is sent?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The parameter settings that drive alerts and alarms are adjustable in </a:t>
            </a:r>
            <a:r>
              <a:rPr lang="en-US" sz="1200" kern="1200" dirty="0" err="1">
                <a:solidFill>
                  <a:schemeClr val="tx1"/>
                </a:solidFill>
                <a:effectLst/>
                <a:latin typeface="+mn-lt"/>
                <a:ea typeface="+mn-ea"/>
                <a:cs typeface="+mn-cs"/>
              </a:rPr>
              <a:t>PlumbSMART</a:t>
            </a:r>
            <a:r>
              <a:rPr lang="en-US" sz="1200" dirty="0">
                <a:solidFill>
                  <a:schemeClr val="tx2"/>
                </a:solidFill>
                <a:latin typeface="Arial Narrow Regular"/>
              </a:rPr>
              <a:t>™</a:t>
            </a:r>
            <a:r>
              <a:rPr lang="en-US" sz="1200" kern="1200" dirty="0">
                <a:solidFill>
                  <a:schemeClr val="tx1"/>
                </a:solidFill>
                <a:effectLst/>
                <a:latin typeface="+mn-lt"/>
                <a:ea typeface="+mn-ea"/>
                <a:cs typeface="+mn-cs"/>
              </a:rPr>
              <a:t> on your desired level for notice.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 Is there an alert for when the relief valve has failed?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backflow will send an alert for relief valve discharge.  This is often when the relief valve is doing its job.  We plan to investigate predictive maintenance in the future.</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17</a:t>
            </a:fld>
            <a:endParaRPr lang="uk-UA"/>
          </a:p>
        </p:txBody>
      </p:sp>
    </p:spTree>
    <p:extLst>
      <p:ext uri="{BB962C8B-B14F-4D97-AF65-F5344CB8AC3E}">
        <p14:creationId xmlns:p14="http://schemas.microsoft.com/office/powerpoint/2010/main" val="2736805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18</a:t>
            </a:fld>
            <a:endParaRPr lang="uk-UA"/>
          </a:p>
        </p:txBody>
      </p:sp>
    </p:spTree>
    <p:extLst>
      <p:ext uri="{BB962C8B-B14F-4D97-AF65-F5344CB8AC3E}">
        <p14:creationId xmlns:p14="http://schemas.microsoft.com/office/powerpoint/2010/main" val="498482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order a Connected Flood Control System through any distributor that sells Zurn Wilkins backflow.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we sell to distributors and they sell to contractors, you will need to get an exact quote from your supply house.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19</a:t>
            </a:fld>
            <a:endParaRPr lang="uk-UA"/>
          </a:p>
        </p:txBody>
      </p:sp>
    </p:spTree>
    <p:extLst>
      <p:ext uri="{BB962C8B-B14F-4D97-AF65-F5344CB8AC3E}">
        <p14:creationId xmlns:p14="http://schemas.microsoft.com/office/powerpoint/2010/main" val="926122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20</a:t>
            </a:fld>
            <a:endParaRPr lang="uk-UA"/>
          </a:p>
        </p:txBody>
      </p:sp>
    </p:spTree>
    <p:extLst>
      <p:ext uri="{BB962C8B-B14F-4D97-AF65-F5344CB8AC3E}">
        <p14:creationId xmlns:p14="http://schemas.microsoft.com/office/powerpoint/2010/main" val="3169589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21</a:t>
            </a:fld>
            <a:endParaRPr lang="uk-UA"/>
          </a:p>
        </p:txBody>
      </p:sp>
    </p:spTree>
    <p:extLst>
      <p:ext uri="{BB962C8B-B14F-4D97-AF65-F5344CB8AC3E}">
        <p14:creationId xmlns:p14="http://schemas.microsoft.com/office/powerpoint/2010/main" val="772467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1B6B56-34D7-4C64-9270-165C6A4609D8}" type="slidenum">
              <a:rPr lang="en-US" smtClean="0"/>
              <a:t>22</a:t>
            </a:fld>
            <a:endParaRPr lang="en-US" dirty="0"/>
          </a:p>
        </p:txBody>
      </p:sp>
    </p:spTree>
    <p:extLst>
      <p:ext uri="{BB962C8B-B14F-4D97-AF65-F5344CB8AC3E}">
        <p14:creationId xmlns:p14="http://schemas.microsoft.com/office/powerpoint/2010/main" val="709414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25</a:t>
            </a:fld>
            <a:endParaRPr lang="uk-UA"/>
          </a:p>
        </p:txBody>
      </p:sp>
    </p:spTree>
    <p:extLst>
      <p:ext uri="{BB962C8B-B14F-4D97-AF65-F5344CB8AC3E}">
        <p14:creationId xmlns:p14="http://schemas.microsoft.com/office/powerpoint/2010/main" val="2003582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842">
              <a:defRPr/>
            </a:pPr>
            <a:r>
              <a:rPr lang="en-US" dirty="0"/>
              <a:t>Thushan Hemachandra</a:t>
            </a:r>
          </a:p>
          <a:p>
            <a:pPr defTabSz="927842">
              <a:defRPr/>
            </a:pPr>
            <a:endParaRPr lang="en-US"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26</a:t>
            </a:fld>
            <a:endParaRPr lang="uk-UA"/>
          </a:p>
        </p:txBody>
      </p:sp>
    </p:spTree>
    <p:extLst>
      <p:ext uri="{BB962C8B-B14F-4D97-AF65-F5344CB8AC3E}">
        <p14:creationId xmlns:p14="http://schemas.microsoft.com/office/powerpoint/2010/main" val="2649205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27</a:t>
            </a:fld>
            <a:endParaRPr lang="uk-UA"/>
          </a:p>
        </p:txBody>
      </p:sp>
    </p:spTree>
    <p:extLst>
      <p:ext uri="{BB962C8B-B14F-4D97-AF65-F5344CB8AC3E}">
        <p14:creationId xmlns:p14="http://schemas.microsoft.com/office/powerpoint/2010/main" val="1560523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28</a:t>
            </a:fld>
            <a:endParaRPr lang="uk-UA"/>
          </a:p>
        </p:txBody>
      </p:sp>
    </p:spTree>
    <p:extLst>
      <p:ext uri="{BB962C8B-B14F-4D97-AF65-F5344CB8AC3E}">
        <p14:creationId xmlns:p14="http://schemas.microsoft.com/office/powerpoint/2010/main" val="3998009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https://www.forbes.com/sites/louiscolumbus/2018/06/06/10-charts-that-will-challenge-your-perspective-of-iots-growth/#7d7721bf3ecc</a:t>
            </a:r>
            <a:endParaRPr lang="en-US" dirty="0"/>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Consulting firm McKinsey predicts the IoT market will be worth $581B by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IoT market will continue to grow at a Compound Annual Growth Rate (CAGR) between 7 and 15% thereafter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That is 2-4X the growth of the overall economy.  Why wouldn’t you want to be a part of that?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Over 7 billion Industrial (non-consumer) devices will be connected by 2020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That is equal to almost 25% CAGR in three years (stat not shown)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McKinsey also forecasts the Industrial Internet of Things – where we play – will reach $123B by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4</a:t>
            </a:fld>
            <a:endParaRPr lang="uk-UA"/>
          </a:p>
        </p:txBody>
      </p:sp>
    </p:spTree>
    <p:extLst>
      <p:ext uri="{BB962C8B-B14F-4D97-AF65-F5344CB8AC3E}">
        <p14:creationId xmlns:p14="http://schemas.microsoft.com/office/powerpoint/2010/main" val="3153692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29</a:t>
            </a:fld>
            <a:endParaRPr lang="uk-UA"/>
          </a:p>
        </p:txBody>
      </p:sp>
    </p:spTree>
    <p:extLst>
      <p:ext uri="{BB962C8B-B14F-4D97-AF65-F5344CB8AC3E}">
        <p14:creationId xmlns:p14="http://schemas.microsoft.com/office/powerpoint/2010/main" val="3346772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30</a:t>
            </a:fld>
            <a:endParaRPr lang="uk-UA"/>
          </a:p>
        </p:txBody>
      </p:sp>
    </p:spTree>
    <p:extLst>
      <p:ext uri="{BB962C8B-B14F-4D97-AF65-F5344CB8AC3E}">
        <p14:creationId xmlns:p14="http://schemas.microsoft.com/office/powerpoint/2010/main" val="1110581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7842">
              <a:defRPr/>
            </a:pPr>
            <a:r>
              <a:rPr lang="en-US" dirty="0"/>
              <a:t>Thushan Hemachandra</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31</a:t>
            </a:fld>
            <a:endParaRPr lang="uk-UA"/>
          </a:p>
        </p:txBody>
      </p:sp>
    </p:spTree>
    <p:extLst>
      <p:ext uri="{BB962C8B-B14F-4D97-AF65-F5344CB8AC3E}">
        <p14:creationId xmlns:p14="http://schemas.microsoft.com/office/powerpoint/2010/main" val="2885309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32</a:t>
            </a:fld>
            <a:endParaRPr lang="uk-UA"/>
          </a:p>
        </p:txBody>
      </p:sp>
    </p:spTree>
    <p:extLst>
      <p:ext uri="{BB962C8B-B14F-4D97-AF65-F5344CB8AC3E}">
        <p14:creationId xmlns:p14="http://schemas.microsoft.com/office/powerpoint/2010/main" val="1067387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33</a:t>
            </a:fld>
            <a:endParaRPr lang="uk-UA"/>
          </a:p>
        </p:txBody>
      </p:sp>
    </p:spTree>
    <p:extLst>
      <p:ext uri="{BB962C8B-B14F-4D97-AF65-F5344CB8AC3E}">
        <p14:creationId xmlns:p14="http://schemas.microsoft.com/office/powerpoint/2010/main" val="3302380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34</a:t>
            </a:fld>
            <a:endParaRPr lang="uk-UA"/>
          </a:p>
        </p:txBody>
      </p:sp>
    </p:spTree>
    <p:extLst>
      <p:ext uri="{BB962C8B-B14F-4D97-AF65-F5344CB8AC3E}">
        <p14:creationId xmlns:p14="http://schemas.microsoft.com/office/powerpoint/2010/main" val="535132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1B6B56-34D7-4C64-9270-165C6A4609D8}" type="slidenum">
              <a:rPr lang="en-US" smtClean="0"/>
              <a:t>35</a:t>
            </a:fld>
            <a:endParaRPr lang="en-US"/>
          </a:p>
        </p:txBody>
      </p:sp>
    </p:spTree>
    <p:extLst>
      <p:ext uri="{BB962C8B-B14F-4D97-AF65-F5344CB8AC3E}">
        <p14:creationId xmlns:p14="http://schemas.microsoft.com/office/powerpoint/2010/main" val="24176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41</a:t>
            </a:fld>
            <a:endParaRPr lang="uk-UA"/>
          </a:p>
        </p:txBody>
      </p:sp>
    </p:spTree>
    <p:extLst>
      <p:ext uri="{BB962C8B-B14F-4D97-AF65-F5344CB8AC3E}">
        <p14:creationId xmlns:p14="http://schemas.microsoft.com/office/powerpoint/2010/main" val="2697027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B6B56-34D7-4C64-9270-165C6A4609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908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Backflow without remote ACV is like lighting insurance</a:t>
            </a:r>
          </a:p>
          <a:p>
            <a:r>
              <a:rPr lang="en-US" dirty="0"/>
              <a:t>PM is huge for retailers, stadiums, airports, etc.</a:t>
            </a:r>
          </a:p>
          <a:p>
            <a:r>
              <a:rPr lang="en-US" dirty="0"/>
              <a:t>Knowing when to replace parts based on usage, not time, could save a lot of money and man hours</a:t>
            </a:r>
          </a:p>
          <a:p>
            <a:endParaRPr lang="en-US" dirty="0"/>
          </a:p>
          <a:p>
            <a:r>
              <a:rPr lang="en-US" dirty="0"/>
              <a:t>Measurement and Verification – Sustainability (we have not looked into LEED credits yet); Rebate programs for water saving replacements </a:t>
            </a:r>
          </a:p>
        </p:txBody>
      </p:sp>
      <p:sp>
        <p:nvSpPr>
          <p:cNvPr id="4" name="Slide Number Placeholder 3"/>
          <p:cNvSpPr>
            <a:spLocks noGrp="1"/>
          </p:cNvSpPr>
          <p:nvPr>
            <p:ph type="sldNum" sz="quarter" idx="10"/>
          </p:nvPr>
        </p:nvSpPr>
        <p:spPr/>
        <p:txBody>
          <a:bodyPr/>
          <a:lstStyle/>
          <a:p>
            <a:fld id="{901B6B56-34D7-4C64-9270-165C6A4609D8}" type="slidenum">
              <a:rPr lang="en-US" smtClean="0"/>
              <a:t>9</a:t>
            </a:fld>
            <a:endParaRPr lang="en-US" dirty="0"/>
          </a:p>
        </p:txBody>
      </p:sp>
    </p:spTree>
    <p:extLst>
      <p:ext uri="{BB962C8B-B14F-4D97-AF65-F5344CB8AC3E}">
        <p14:creationId xmlns:p14="http://schemas.microsoft.com/office/powerpoint/2010/main" val="373641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B6B56-34D7-4C64-9270-165C6A4609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6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B6B56-34D7-4C64-9270-165C6A4609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829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Complimentary access to the </a:t>
            </a:r>
            <a:r>
              <a:rPr lang="en-US" sz="1200" kern="1200" dirty="0" err="1">
                <a:solidFill>
                  <a:schemeClr val="tx1"/>
                </a:solidFill>
                <a:effectLst/>
                <a:latin typeface="+mn-lt"/>
                <a:ea typeface="+mn-ea"/>
                <a:cs typeface="+mn-cs"/>
              </a:rPr>
              <a:t>p</a:t>
            </a:r>
            <a:r>
              <a:rPr lang="en-US" sz="1200" kern="1200" dirty="0" err="1" smtClean="0">
                <a:solidFill>
                  <a:schemeClr val="tx1"/>
                </a:solidFill>
                <a:effectLst/>
                <a:latin typeface="+mn-lt"/>
                <a:ea typeface="+mn-ea"/>
                <a:cs typeface="+mn-cs"/>
              </a:rPr>
              <a:t>lumbSMART</a:t>
            </a:r>
            <a:r>
              <a:rPr lang="en-US" sz="1200" dirty="0">
                <a:solidFill>
                  <a:schemeClr val="tx2"/>
                </a:solidFill>
                <a:latin typeface="Arial Narrow Regular"/>
              </a:rPr>
              <a:t>™</a:t>
            </a:r>
            <a:r>
              <a:rPr lang="en-US" sz="1200" kern="1200" dirty="0">
                <a:solidFill>
                  <a:schemeClr val="tx1"/>
                </a:solidFill>
                <a:effectLst/>
                <a:latin typeface="+mn-lt"/>
                <a:ea typeface="+mn-ea"/>
                <a:cs typeface="+mn-cs"/>
              </a:rPr>
              <a:t> and alerts for 1 year from the time of the first purchase of a Zurn Connected Product. Thereafter, subscription renewal rates are in a tiered format, based on the total number of Zurn Connected Products installed across your enterprise. </a:t>
            </a:r>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12</a:t>
            </a:fld>
            <a:endParaRPr lang="uk-UA"/>
          </a:p>
        </p:txBody>
      </p:sp>
    </p:spTree>
    <p:extLst>
      <p:ext uri="{BB962C8B-B14F-4D97-AF65-F5344CB8AC3E}">
        <p14:creationId xmlns:p14="http://schemas.microsoft.com/office/powerpoint/2010/main" val="382946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14</a:t>
            </a:fld>
            <a:endParaRPr lang="uk-UA"/>
          </a:p>
        </p:txBody>
      </p:sp>
    </p:spTree>
    <p:extLst>
      <p:ext uri="{BB962C8B-B14F-4D97-AF65-F5344CB8AC3E}">
        <p14:creationId xmlns:p14="http://schemas.microsoft.com/office/powerpoint/2010/main" val="4038947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71525" indent="-428625" defTabSz="685800">
              <a:spcBef>
                <a:spcPct val="20000"/>
              </a:spcBef>
            </a:pPr>
            <a:r>
              <a:rPr lang="en-US" sz="1200" dirty="0">
                <a:solidFill>
                  <a:schemeClr val="tx1">
                    <a:lumMod val="75000"/>
                    <a:lumOff val="25000"/>
                  </a:schemeClr>
                </a:solidFill>
              </a:rPr>
              <a:t>In 1994, a Syracuse NY hospital’s mechanical room was inundated by 100,000 gallons of water from a backflow discharge</a:t>
            </a:r>
          </a:p>
          <a:p>
            <a:pPr marL="771525" indent="-428625" defTabSz="685800">
              <a:spcBef>
                <a:spcPct val="20000"/>
              </a:spcBef>
            </a:pPr>
            <a:r>
              <a:rPr lang="en-US" sz="1200" dirty="0">
                <a:solidFill>
                  <a:schemeClr val="tx1">
                    <a:lumMod val="75000"/>
                    <a:lumOff val="25000"/>
                  </a:schemeClr>
                </a:solidFill>
              </a:rPr>
              <a:t>The water filled the room to a height of eight feet and caused extensive equipment failures</a:t>
            </a:r>
          </a:p>
          <a:p>
            <a:pPr marL="771525" indent="-428625" defTabSz="685800">
              <a:spcBef>
                <a:spcPct val="20000"/>
              </a:spcBef>
            </a:pPr>
            <a:r>
              <a:rPr lang="en-US" sz="1200" dirty="0">
                <a:solidFill>
                  <a:schemeClr val="tx1">
                    <a:lumMod val="75000"/>
                    <a:lumOff val="25000"/>
                  </a:schemeClr>
                </a:solidFill>
              </a:rPr>
              <a:t>Patients were evacuated where one died in transport</a:t>
            </a:r>
          </a:p>
          <a:p>
            <a:pPr marL="771525" indent="-428625" defTabSz="685800">
              <a:spcBef>
                <a:spcPct val="20000"/>
              </a:spcBef>
            </a:pPr>
            <a:r>
              <a:rPr lang="en-US" sz="1200" dirty="0">
                <a:solidFill>
                  <a:schemeClr val="tx1">
                    <a:lumMod val="75000"/>
                    <a:lumOff val="25000"/>
                  </a:schemeClr>
                </a:solidFill>
              </a:rPr>
              <a:t>The domestic water supply was contaminated as a result </a:t>
            </a:r>
          </a:p>
          <a:p>
            <a:pPr marL="771525" indent="-428625" defTabSz="685800">
              <a:spcBef>
                <a:spcPct val="20000"/>
              </a:spcBef>
            </a:pPr>
            <a:r>
              <a:rPr lang="en-US" sz="1200" dirty="0">
                <a:solidFill>
                  <a:schemeClr val="tx1">
                    <a:lumMod val="75000"/>
                    <a:lumOff val="25000"/>
                  </a:schemeClr>
                </a:solidFill>
              </a:rPr>
              <a:t>Cleanup and patient transfer costs were put at more than $2,000,000</a:t>
            </a:r>
          </a:p>
          <a:p>
            <a:pPr marL="771525" indent="-428625" defTabSz="685800">
              <a:spcBef>
                <a:spcPct val="20000"/>
              </a:spcBef>
            </a:pPr>
            <a:r>
              <a:rPr lang="en-US" sz="1200" dirty="0">
                <a:solidFill>
                  <a:schemeClr val="tx1">
                    <a:lumMod val="75000"/>
                    <a:lumOff val="25000"/>
                  </a:schemeClr>
                </a:solidFill>
              </a:rPr>
              <a:t>Today, concerns over mold only add to the liability risk</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16</a:t>
            </a:fld>
            <a:endParaRPr lang="uk-UA"/>
          </a:p>
        </p:txBody>
      </p:sp>
    </p:spTree>
    <p:extLst>
      <p:ext uri="{BB962C8B-B14F-4D97-AF65-F5344CB8AC3E}">
        <p14:creationId xmlns:p14="http://schemas.microsoft.com/office/powerpoint/2010/main" val="4088455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4769616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6268448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90451334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240832241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0966015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6734" y="9258300"/>
            <a:ext cx="1599811" cy="677021"/>
          </a:xfrm>
          <a:prstGeom prst="rect">
            <a:avLst/>
          </a:prstGeom>
        </p:spPr>
      </p:pic>
    </p:spTree>
    <p:extLst>
      <p:ext uri="{BB962C8B-B14F-4D97-AF65-F5344CB8AC3E}">
        <p14:creationId xmlns:p14="http://schemas.microsoft.com/office/powerpoint/2010/main" val="42458753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7625"/>
            <a:ext cx="16459200" cy="1302543"/>
          </a:xfrm>
          <a:prstGeom prst="rect">
            <a:avLst/>
          </a:prstGeo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914400" y="1714502"/>
            <a:ext cx="16459200" cy="74747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2362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0292723"/>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00222143"/>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75923317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9629812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5280969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4635797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733436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413604017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351645375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133033183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26539371"/>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411797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32687376"/>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07913603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2094298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9197058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8934818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3495092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6950" y="9258300"/>
            <a:ext cx="1599811" cy="677021"/>
          </a:xfrm>
          <a:prstGeom prst="rect">
            <a:avLst/>
          </a:prstGeom>
        </p:spPr>
      </p:pic>
    </p:spTree>
    <p:extLst>
      <p:ext uri="{BB962C8B-B14F-4D97-AF65-F5344CB8AC3E}">
        <p14:creationId xmlns:p14="http://schemas.microsoft.com/office/powerpoint/2010/main" val="1099693045"/>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05711653"/>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lvl1pPr>
              <a:defRPr b="0" i="0">
                <a:latin typeface="Arial Regular" charset="0"/>
              </a:defRPr>
            </a:lvl1pPr>
          </a:lstStyle>
          <a:p>
            <a:endParaRPr lang="uk-UA" dirty="0"/>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813172478"/>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188229608"/>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64779751"/>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47077449"/>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6257686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513924228"/>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262134303"/>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b="0" i="0">
                <a:latin typeface="Arial Regular" charset="0"/>
              </a:defRPr>
            </a:lvl1pPr>
          </a:lstStyle>
          <a:p>
            <a:endParaRPr lang="uk-UA" dirty="0"/>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b="0" i="0">
                <a:latin typeface="Arial Regular" charset="0"/>
              </a:defRPr>
            </a:lvl1pPr>
          </a:lstStyle>
          <a:p>
            <a:endParaRPr lang="uk-UA" dirty="0"/>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09179937"/>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7995374"/>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716150183"/>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lvl1pPr>
              <a:defRPr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725685958"/>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1557463"/>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82868103"/>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73097952"/>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30857641"/>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3734019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2084899166"/>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72348581"/>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16747259"/>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400998396"/>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b="0" i="0">
                <a:latin typeface="Arial Regular" charset="0"/>
              </a:defRPr>
            </a:lvl1pPr>
          </a:lstStyle>
          <a:p>
            <a:endParaRPr lang="uk-UA"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48509339"/>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9846816"/>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7673552"/>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5143500"/>
            <a:ext cx="4572000" cy="2743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lvl1pPr>
              <a:defRPr b="0" i="0">
                <a:latin typeface="Arial Regular" charset="0"/>
              </a:defRPr>
            </a:lvl1pPr>
          </a:lstStyle>
          <a:p>
            <a:endParaRPr lang="uk-UA" dirty="0"/>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lvl1pPr>
              <a:defRPr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46770696"/>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71967628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1394355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6734" y="9258300"/>
            <a:ext cx="1599811" cy="677021"/>
          </a:xfrm>
          <a:prstGeom prst="rect">
            <a:avLst/>
          </a:prstGeom>
        </p:spPr>
      </p:pic>
    </p:spTree>
    <p:extLst>
      <p:ext uri="{BB962C8B-B14F-4D97-AF65-F5344CB8AC3E}">
        <p14:creationId xmlns:p14="http://schemas.microsoft.com/office/powerpoint/2010/main" val="311836053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7625"/>
            <a:ext cx="16459200" cy="1302543"/>
          </a:xfrm>
          <a:prstGeom prst="rect">
            <a:avLst/>
          </a:prstGeo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914400" y="1714502"/>
            <a:ext cx="16459200" cy="74747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9756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22193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heme" Target="../theme/theme5.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734" r:id="rId4"/>
    <p:sldLayoutId id="2147483738" r:id="rId5"/>
    <p:sldLayoutId id="2147483761" r:id="rId6"/>
    <p:sldLayoutId id="2147483763" r:id="rId7"/>
    <p:sldLayoutId id="2147483765"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50582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6.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44.png"/><Relationship Id="rId5" Type="http://schemas.openxmlformats.org/officeDocument/2006/relationships/image" Target="../media/image28.png"/><Relationship Id="rId10" Type="http://schemas.openxmlformats.org/officeDocument/2006/relationships/image" Target="../media/image43.png"/><Relationship Id="rId4" Type="http://schemas.openxmlformats.org/officeDocument/2006/relationships/image" Target="../media/image27.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51.jpeg"/><Relationship Id="rId4" Type="http://schemas.openxmlformats.org/officeDocument/2006/relationships/image" Target="../media/image65.tiff"/></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16.png"/><Relationship Id="rId9"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74.png"/><Relationship Id="rId5" Type="http://schemas.openxmlformats.org/officeDocument/2006/relationships/image" Target="../media/image62.png"/><Relationship Id="rId4" Type="http://schemas.openxmlformats.org/officeDocument/2006/relationships/image" Target="../media/image73.jpg"/></Relationships>
</file>

<file path=ppt/slides/_rels/slide2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78.png"/><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16.png"/><Relationship Id="rId4" Type="http://schemas.openxmlformats.org/officeDocument/2006/relationships/image" Target="../media/image80.jpeg"/><Relationship Id="rId9"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6.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74.png"/><Relationship Id="rId5" Type="http://schemas.openxmlformats.org/officeDocument/2006/relationships/image" Target="../media/image62.png"/><Relationship Id="rId4" Type="http://schemas.openxmlformats.org/officeDocument/2006/relationships/image" Target="../media/image73.jpg"/></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85.png"/><Relationship Id="rId9" Type="http://schemas.openxmlformats.org/officeDocument/2006/relationships/image" Target="../media/image88.png"/></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8" Type="http://schemas.openxmlformats.org/officeDocument/2006/relationships/hyperlink" Target="https://www.youtube.com/playlist?list=PLX5s6Q08Kw0hMDtI5kSRQY_thaZxG9Qkb" TargetMode="External"/><Relationship Id="rId13" Type="http://schemas.openxmlformats.org/officeDocument/2006/relationships/image" Target="../media/image99.png"/><Relationship Id="rId3" Type="http://schemas.openxmlformats.org/officeDocument/2006/relationships/hyperlink" Target="https://www.youtube.com/embed/WQYXCbdYAyE?rel=0&amp;amp;showinfo=0" TargetMode="External"/><Relationship Id="rId7" Type="http://schemas.openxmlformats.org/officeDocument/2006/relationships/hyperlink" Target="http://www.zurn.com/know-more" TargetMode="External"/><Relationship Id="rId12" Type="http://schemas.openxmlformats.org/officeDocument/2006/relationships/image" Target="../media/image98.png"/><Relationship Id="rId2" Type="http://schemas.openxmlformats.org/officeDocument/2006/relationships/hyperlink" Target="http://zix.zurn.com/" TargetMode="External"/><Relationship Id="rId1" Type="http://schemas.openxmlformats.org/officeDocument/2006/relationships/slideLayout" Target="../slideLayouts/slideLayout8.xml"/><Relationship Id="rId6" Type="http://schemas.openxmlformats.org/officeDocument/2006/relationships/hyperlink" Target="https://www.youtube.com/embed/JFUF_O0WdeI?rel=0&amp;amp;showinfo=0" TargetMode="External"/><Relationship Id="rId11" Type="http://schemas.openxmlformats.org/officeDocument/2006/relationships/image" Target="../media/image97.jpeg"/><Relationship Id="rId5" Type="http://schemas.openxmlformats.org/officeDocument/2006/relationships/hyperlink" Target="https://youtu.be/QXKbmwkE_Jo" TargetMode="External"/><Relationship Id="rId10" Type="http://schemas.openxmlformats.org/officeDocument/2006/relationships/image" Target="../media/image96.png"/><Relationship Id="rId4" Type="http://schemas.openxmlformats.org/officeDocument/2006/relationships/hyperlink" Target="https://youtu.be/V4Wk-InjDZk" TargetMode="External"/><Relationship Id="rId9"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0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hyperlink" Target="https://www.zurn.com/resources/product-trainin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png"/><Relationship Id="rId7" Type="http://schemas.openxmlformats.org/officeDocument/2006/relationships/image" Target="../media/image29.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25.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71600" y="7886700"/>
            <a:ext cx="12954000" cy="861774"/>
          </a:xfrm>
          <a:prstGeom prst="rect">
            <a:avLst/>
          </a:prstGeom>
          <a:noFill/>
        </p:spPr>
        <p:txBody>
          <a:bodyPr wrap="square" rtlCol="0">
            <a:spAutoFit/>
          </a:bodyPr>
          <a:lstStyle/>
          <a:p>
            <a:r>
              <a:rPr lang="en-US" sz="5000" dirty="0">
                <a:solidFill>
                  <a:schemeClr val="accent1"/>
                </a:solidFill>
                <a:latin typeface="Arial Regular" charset="0"/>
                <a:ea typeface="Arial Narrow Regular" charset="0"/>
                <a:cs typeface="Lato Semibold" panose="020F0502020204030203" pitchFamily="34" charset="0"/>
              </a:rPr>
              <a:t>Zurn Connected Products - Overview</a:t>
            </a:r>
            <a:endParaRPr lang="ru-RU" sz="5000" dirty="0">
              <a:solidFill>
                <a:schemeClr val="accent1"/>
              </a:solidFill>
              <a:latin typeface="Arial Regular" charset="0"/>
              <a:ea typeface="Lato Semibold" panose="020F0502020204030203" pitchFamily="34" charset="0"/>
              <a:cs typeface="Lato Semibold" panose="020F0502020204030203" pitchFamily="34" charset="0"/>
            </a:endParaRPr>
          </a:p>
        </p:txBody>
      </p:sp>
      <p:sp>
        <p:nvSpPr>
          <p:cNvPr id="4" name="TextBox 3"/>
          <p:cNvSpPr txBox="1"/>
          <p:nvPr/>
        </p:nvSpPr>
        <p:spPr>
          <a:xfrm>
            <a:off x="1447800" y="8738294"/>
            <a:ext cx="10744200" cy="477054"/>
          </a:xfrm>
          <a:prstGeom prst="rect">
            <a:avLst/>
          </a:prstGeom>
          <a:noFill/>
        </p:spPr>
        <p:txBody>
          <a:bodyPr wrap="square" rtlCol="0">
            <a:spAutoFit/>
          </a:bodyPr>
          <a:lstStyle/>
          <a:p>
            <a:r>
              <a:rPr lang="en-US" sz="2500" dirty="0">
                <a:solidFill>
                  <a:schemeClr val="tx2"/>
                </a:solidFill>
                <a:latin typeface="Arial Regular" charset="0"/>
              </a:rPr>
              <a:t>April 2019</a:t>
            </a:r>
            <a:endParaRPr lang="uk-UA" sz="2500" dirty="0">
              <a:solidFill>
                <a:schemeClr val="tx2"/>
              </a:solidFill>
              <a:latin typeface="Arial Regular" charset="0"/>
            </a:endParaRPr>
          </a:p>
        </p:txBody>
      </p:sp>
    </p:spTree>
    <p:extLst>
      <p:ext uri="{BB962C8B-B14F-4D97-AF65-F5344CB8AC3E}">
        <p14:creationId xmlns:p14="http://schemas.microsoft.com/office/powerpoint/2010/main" val="51885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bject 6">
            <a:extLst>
              <a:ext uri="{FF2B5EF4-FFF2-40B4-BE49-F238E27FC236}">
                <a16:creationId xmlns:a16="http://schemas.microsoft.com/office/drawing/2014/main" xmlns="" id="{9935FF92-F326-4D62-AAAD-F9288211AD96}"/>
              </a:ext>
            </a:extLst>
          </p:cNvPr>
          <p:cNvSpPr/>
          <p:nvPr/>
        </p:nvSpPr>
        <p:spPr>
          <a:xfrm>
            <a:off x="10210805" y="0"/>
            <a:ext cx="8077195" cy="10287000"/>
          </a:xfrm>
          <a:custGeom>
            <a:avLst/>
            <a:gdLst/>
            <a:ahLst/>
            <a:cxnLst/>
            <a:rect l="l" t="t" r="r" b="b"/>
            <a:pathLst>
              <a:path w="2639059" h="6858000">
                <a:moveTo>
                  <a:pt x="0" y="6858000"/>
                </a:moveTo>
                <a:lnTo>
                  <a:pt x="2639059" y="6858000"/>
                </a:lnTo>
                <a:lnTo>
                  <a:pt x="2639059" y="0"/>
                </a:lnTo>
                <a:lnTo>
                  <a:pt x="0" y="0"/>
                </a:lnTo>
                <a:lnTo>
                  <a:pt x="0" y="6858000"/>
                </a:lnTo>
                <a:close/>
              </a:path>
            </a:pathLst>
          </a:custGeom>
          <a:solidFill>
            <a:srgbClr val="0077C7">
              <a:alpha val="88000"/>
            </a:srgbClr>
          </a:solidFill>
        </p:spPr>
        <p:txBody>
          <a:bodyPr wrap="square" lIns="0" tIns="0" rIns="0" bIns="0" rtlCol="0"/>
          <a:lstStyle/>
          <a:p>
            <a:endParaRPr sz="4050" dirty="0"/>
          </a:p>
        </p:txBody>
      </p:sp>
      <p:grpSp>
        <p:nvGrpSpPr>
          <p:cNvPr id="44" name="Group 43">
            <a:extLst>
              <a:ext uri="{FF2B5EF4-FFF2-40B4-BE49-F238E27FC236}">
                <a16:creationId xmlns:a16="http://schemas.microsoft.com/office/drawing/2014/main" xmlns="" id="{B2FEB525-39DD-4A59-84F6-871E152F7311}"/>
              </a:ext>
            </a:extLst>
          </p:cNvPr>
          <p:cNvGrpSpPr/>
          <p:nvPr/>
        </p:nvGrpSpPr>
        <p:grpSpPr>
          <a:xfrm>
            <a:off x="-762000" y="4797254"/>
            <a:ext cx="9372591" cy="1426573"/>
            <a:chOff x="580572" y="4132631"/>
            <a:chExt cx="6248394" cy="864588"/>
          </a:xfrm>
        </p:grpSpPr>
        <p:sp>
          <p:nvSpPr>
            <p:cNvPr id="27" name="Oval 26">
              <a:extLst>
                <a:ext uri="{FF2B5EF4-FFF2-40B4-BE49-F238E27FC236}">
                  <a16:creationId xmlns:a16="http://schemas.microsoft.com/office/drawing/2014/main" xmlns="" id="{0E711DA8-62CA-4102-8CB5-520695D5194D}"/>
                </a:ext>
              </a:extLst>
            </p:cNvPr>
            <p:cNvSpPr/>
            <p:nvPr/>
          </p:nvSpPr>
          <p:spPr>
            <a:xfrm>
              <a:off x="2409372" y="4318386"/>
              <a:ext cx="152400" cy="1524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371669"/>
              <a:endParaRPr lang="uk-UA" sz="2801" dirty="0">
                <a:solidFill>
                  <a:srgbClr val="0077C8"/>
                </a:solidFill>
                <a:latin typeface="Arial Regular" charset="0"/>
              </a:endParaRPr>
            </a:p>
          </p:txBody>
        </p:sp>
        <p:sp>
          <p:nvSpPr>
            <p:cNvPr id="28" name="TextBox 27">
              <a:extLst>
                <a:ext uri="{FF2B5EF4-FFF2-40B4-BE49-F238E27FC236}">
                  <a16:creationId xmlns:a16="http://schemas.microsoft.com/office/drawing/2014/main" xmlns="" id="{CC3A4431-32D4-425F-8B73-4085FF3E04D4}"/>
                </a:ext>
              </a:extLst>
            </p:cNvPr>
            <p:cNvSpPr txBox="1"/>
            <p:nvPr/>
          </p:nvSpPr>
          <p:spPr>
            <a:xfrm>
              <a:off x="2815772" y="4176483"/>
              <a:ext cx="4013194" cy="820736"/>
            </a:xfrm>
            <a:prstGeom prst="rect">
              <a:avLst/>
            </a:prstGeom>
            <a:noFill/>
          </p:spPr>
          <p:txBody>
            <a:bodyPr wrap="square" rtlCol="0">
              <a:spAutoFit/>
            </a:bodyPr>
            <a:lstStyle/>
            <a:p>
              <a:pPr defTabSz="1371669"/>
              <a:r>
                <a:rPr lang="en-US" b="1" dirty="0">
                  <a:solidFill>
                    <a:srgbClr val="0077C8"/>
                  </a:solidFill>
                  <a:latin typeface="Arial Narrow Regular" charset="0"/>
                </a:rPr>
                <a:t>Information delivered to </a:t>
              </a:r>
              <a:r>
                <a:rPr lang="en-US" b="1" dirty="0" err="1">
                  <a:solidFill>
                    <a:srgbClr val="0077C8"/>
                  </a:solidFill>
                  <a:latin typeface="Arial Narrow Regular" charset="0"/>
                </a:rPr>
                <a:t>plumbSMART</a:t>
              </a:r>
              <a:r>
                <a:rPr lang="en-US" sz="2800" dirty="0">
                  <a:solidFill>
                    <a:schemeClr val="accent1"/>
                  </a:solidFill>
                  <a:latin typeface="Arial Narrow Regular"/>
                </a:rPr>
                <a:t>™</a:t>
              </a:r>
              <a:r>
                <a:rPr lang="en-US" b="1" dirty="0">
                  <a:solidFill>
                    <a:srgbClr val="0077C8"/>
                  </a:solidFill>
                  <a:latin typeface="Arial Narrow Regular" charset="0"/>
                </a:rPr>
                <a:t> </a:t>
              </a:r>
              <a:br>
                <a:rPr lang="en-US" b="1" dirty="0">
                  <a:solidFill>
                    <a:srgbClr val="0077C8"/>
                  </a:solidFill>
                  <a:latin typeface="Arial Narrow Regular" charset="0"/>
                </a:rPr>
              </a:br>
              <a:r>
                <a:rPr lang="en-US" dirty="0">
                  <a:solidFill>
                    <a:srgbClr val="0077C8"/>
                  </a:solidFill>
                  <a:latin typeface="Arial Narrow Regular" charset="0"/>
                </a:rPr>
                <a:t>in real-time and available 24/7</a:t>
              </a:r>
              <a:endParaRPr lang="uk-UA" dirty="0">
                <a:solidFill>
                  <a:srgbClr val="0077C8"/>
                </a:solidFill>
                <a:latin typeface="Arial Narrow Regular" charset="0"/>
              </a:endParaRPr>
            </a:p>
          </p:txBody>
        </p:sp>
        <p:sp>
          <p:nvSpPr>
            <p:cNvPr id="29" name="TextBox 28">
              <a:extLst>
                <a:ext uri="{FF2B5EF4-FFF2-40B4-BE49-F238E27FC236}">
                  <a16:creationId xmlns:a16="http://schemas.microsoft.com/office/drawing/2014/main" xmlns="" id="{A51D17EE-DFE6-44A7-9ED6-0D4BE35BB80B}"/>
                </a:ext>
              </a:extLst>
            </p:cNvPr>
            <p:cNvSpPr txBox="1"/>
            <p:nvPr/>
          </p:nvSpPr>
          <p:spPr>
            <a:xfrm>
              <a:off x="580572" y="4132631"/>
              <a:ext cx="1524000" cy="391715"/>
            </a:xfrm>
            <a:prstGeom prst="rect">
              <a:avLst/>
            </a:prstGeom>
            <a:noFill/>
          </p:spPr>
          <p:txBody>
            <a:bodyPr wrap="square" rtlCol="0">
              <a:spAutoFit/>
            </a:bodyPr>
            <a:lstStyle/>
            <a:p>
              <a:pPr algn="r" defTabSz="1371669"/>
              <a:r>
                <a:rPr lang="en-US" sz="3600" dirty="0">
                  <a:solidFill>
                    <a:srgbClr val="0077C8"/>
                  </a:solidFill>
                  <a:latin typeface="Arial Narrow Regular" charset="0"/>
                </a:rPr>
                <a:t>3</a:t>
              </a:r>
              <a:endParaRPr lang="uk-UA" sz="3600" dirty="0">
                <a:solidFill>
                  <a:srgbClr val="0077C8"/>
                </a:solidFill>
                <a:latin typeface="Arial Narrow Regular" charset="0"/>
              </a:endParaRPr>
            </a:p>
          </p:txBody>
        </p:sp>
      </p:grpSp>
      <p:grpSp>
        <p:nvGrpSpPr>
          <p:cNvPr id="6" name="Group 5">
            <a:extLst>
              <a:ext uri="{FF2B5EF4-FFF2-40B4-BE49-F238E27FC236}">
                <a16:creationId xmlns:a16="http://schemas.microsoft.com/office/drawing/2014/main" xmlns="" id="{288B70AC-0633-415B-A8C4-53C88BAF7859}"/>
              </a:ext>
            </a:extLst>
          </p:cNvPr>
          <p:cNvGrpSpPr/>
          <p:nvPr/>
        </p:nvGrpSpPr>
        <p:grpSpPr>
          <a:xfrm>
            <a:off x="-762002" y="2602906"/>
            <a:ext cx="10896602" cy="971036"/>
            <a:chOff x="580572" y="2642157"/>
            <a:chExt cx="7264401" cy="588506"/>
          </a:xfrm>
        </p:grpSpPr>
        <p:sp>
          <p:nvSpPr>
            <p:cNvPr id="23" name="Oval 22">
              <a:extLst>
                <a:ext uri="{FF2B5EF4-FFF2-40B4-BE49-F238E27FC236}">
                  <a16:creationId xmlns:a16="http://schemas.microsoft.com/office/drawing/2014/main" xmlns="" id="{A50832C2-C3EE-4745-8E07-A60EC0B25871}"/>
                </a:ext>
              </a:extLst>
            </p:cNvPr>
            <p:cNvSpPr/>
            <p:nvPr/>
          </p:nvSpPr>
          <p:spPr>
            <a:xfrm>
              <a:off x="2409372" y="2818876"/>
              <a:ext cx="152400" cy="1524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371669"/>
              <a:endParaRPr lang="uk-UA" sz="2801" dirty="0">
                <a:solidFill>
                  <a:srgbClr val="0A091B"/>
                </a:solidFill>
                <a:latin typeface="Arial Regular" charset="0"/>
              </a:endParaRPr>
            </a:p>
          </p:txBody>
        </p:sp>
        <p:sp>
          <p:nvSpPr>
            <p:cNvPr id="24" name="TextBox 23">
              <a:extLst>
                <a:ext uri="{FF2B5EF4-FFF2-40B4-BE49-F238E27FC236}">
                  <a16:creationId xmlns:a16="http://schemas.microsoft.com/office/drawing/2014/main" xmlns="" id="{A1357A4B-AC49-4D2F-AB2D-B87B1EB7129C}"/>
                </a:ext>
              </a:extLst>
            </p:cNvPr>
            <p:cNvSpPr txBox="1"/>
            <p:nvPr/>
          </p:nvSpPr>
          <p:spPr>
            <a:xfrm>
              <a:off x="2815772" y="2671070"/>
              <a:ext cx="5029201" cy="559593"/>
            </a:xfrm>
            <a:prstGeom prst="rect">
              <a:avLst/>
            </a:prstGeom>
            <a:noFill/>
          </p:spPr>
          <p:txBody>
            <a:bodyPr wrap="square" rtlCol="0">
              <a:spAutoFit/>
            </a:bodyPr>
            <a:lstStyle/>
            <a:p>
              <a:pPr defTabSz="1371669"/>
              <a:r>
                <a:rPr lang="en-US" b="1" dirty="0">
                  <a:solidFill>
                    <a:srgbClr val="0077C8"/>
                  </a:solidFill>
                  <a:latin typeface="Arial Narrow Regular" charset="0"/>
                </a:rPr>
                <a:t>Sensors capture and send data </a:t>
              </a:r>
              <a:r>
                <a:rPr lang="en-US" dirty="0">
                  <a:solidFill>
                    <a:srgbClr val="0077C8"/>
                  </a:solidFill>
                  <a:latin typeface="Arial Narrow Regular" charset="0"/>
                </a:rPr>
                <a:t>to </a:t>
              </a:r>
              <a:br>
                <a:rPr lang="en-US" dirty="0">
                  <a:solidFill>
                    <a:srgbClr val="0077C8"/>
                  </a:solidFill>
                  <a:latin typeface="Arial Narrow Regular" charset="0"/>
                </a:rPr>
              </a:br>
              <a:r>
                <a:rPr lang="en-US" dirty="0">
                  <a:solidFill>
                    <a:srgbClr val="0077C8"/>
                  </a:solidFill>
                  <a:latin typeface="Arial Narrow Regular" charset="0"/>
                </a:rPr>
                <a:t>Zurn cloud via Zurn gateway</a:t>
              </a:r>
              <a:endParaRPr lang="uk-UA" dirty="0">
                <a:solidFill>
                  <a:srgbClr val="0077C8"/>
                </a:solidFill>
                <a:latin typeface="Arial Narrow Regular" charset="0"/>
              </a:endParaRPr>
            </a:p>
          </p:txBody>
        </p:sp>
        <p:sp>
          <p:nvSpPr>
            <p:cNvPr id="30" name="TextBox 29">
              <a:extLst>
                <a:ext uri="{FF2B5EF4-FFF2-40B4-BE49-F238E27FC236}">
                  <a16:creationId xmlns:a16="http://schemas.microsoft.com/office/drawing/2014/main" xmlns="" id="{3D9B3557-981E-4525-9B11-1C676ED4AEF1}"/>
                </a:ext>
              </a:extLst>
            </p:cNvPr>
            <p:cNvSpPr txBox="1"/>
            <p:nvPr/>
          </p:nvSpPr>
          <p:spPr>
            <a:xfrm>
              <a:off x="580572" y="2642157"/>
              <a:ext cx="1524000" cy="391716"/>
            </a:xfrm>
            <a:prstGeom prst="rect">
              <a:avLst/>
            </a:prstGeom>
            <a:noFill/>
          </p:spPr>
          <p:txBody>
            <a:bodyPr wrap="square" rtlCol="0">
              <a:spAutoFit/>
            </a:bodyPr>
            <a:lstStyle/>
            <a:p>
              <a:pPr algn="r" defTabSz="1371669"/>
              <a:r>
                <a:rPr lang="en-US" sz="3600" dirty="0">
                  <a:solidFill>
                    <a:srgbClr val="0077C8"/>
                  </a:solidFill>
                  <a:latin typeface="Arial Narrow Regular" charset="0"/>
                </a:rPr>
                <a:t>1</a:t>
              </a:r>
              <a:endParaRPr lang="uk-UA" sz="3600" dirty="0">
                <a:solidFill>
                  <a:srgbClr val="0077C8"/>
                </a:solidFill>
                <a:latin typeface="Arial Narrow Regular" charset="0"/>
              </a:endParaRPr>
            </a:p>
          </p:txBody>
        </p:sp>
      </p:grpSp>
      <p:grpSp>
        <p:nvGrpSpPr>
          <p:cNvPr id="43" name="Group 42">
            <a:extLst>
              <a:ext uri="{FF2B5EF4-FFF2-40B4-BE49-F238E27FC236}">
                <a16:creationId xmlns:a16="http://schemas.microsoft.com/office/drawing/2014/main" xmlns="" id="{CE1ACBA1-5D3C-4690-A8D9-C1744A678A7D}"/>
              </a:ext>
            </a:extLst>
          </p:cNvPr>
          <p:cNvGrpSpPr/>
          <p:nvPr/>
        </p:nvGrpSpPr>
        <p:grpSpPr>
          <a:xfrm>
            <a:off x="-761999" y="3707535"/>
            <a:ext cx="10152641" cy="1011442"/>
            <a:chOff x="580572" y="3310000"/>
            <a:chExt cx="6768427" cy="612994"/>
          </a:xfrm>
        </p:grpSpPr>
        <p:sp>
          <p:nvSpPr>
            <p:cNvPr id="25" name="Oval 24">
              <a:extLst>
                <a:ext uri="{FF2B5EF4-FFF2-40B4-BE49-F238E27FC236}">
                  <a16:creationId xmlns:a16="http://schemas.microsoft.com/office/drawing/2014/main" xmlns="" id="{97FE07AE-2284-4B10-9DE4-E91F619874C4}"/>
                </a:ext>
              </a:extLst>
            </p:cNvPr>
            <p:cNvSpPr/>
            <p:nvPr/>
          </p:nvSpPr>
          <p:spPr>
            <a:xfrm>
              <a:off x="2409372" y="3486720"/>
              <a:ext cx="152400" cy="1524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371669"/>
              <a:endParaRPr lang="uk-UA" sz="2801" dirty="0">
                <a:solidFill>
                  <a:srgbClr val="0077C8"/>
                </a:solidFill>
                <a:latin typeface="Arial Regular" charset="0"/>
              </a:endParaRPr>
            </a:p>
          </p:txBody>
        </p:sp>
        <p:sp>
          <p:nvSpPr>
            <p:cNvPr id="26" name="TextBox 25">
              <a:extLst>
                <a:ext uri="{FF2B5EF4-FFF2-40B4-BE49-F238E27FC236}">
                  <a16:creationId xmlns:a16="http://schemas.microsoft.com/office/drawing/2014/main" xmlns="" id="{79224B4C-E1FF-4317-B238-DB73F070414D}"/>
                </a:ext>
              </a:extLst>
            </p:cNvPr>
            <p:cNvSpPr txBox="1"/>
            <p:nvPr/>
          </p:nvSpPr>
          <p:spPr>
            <a:xfrm>
              <a:off x="580572" y="3310000"/>
              <a:ext cx="1524000" cy="391715"/>
            </a:xfrm>
            <a:prstGeom prst="rect">
              <a:avLst/>
            </a:prstGeom>
            <a:noFill/>
          </p:spPr>
          <p:txBody>
            <a:bodyPr wrap="square" rtlCol="0">
              <a:spAutoFit/>
            </a:bodyPr>
            <a:lstStyle/>
            <a:p>
              <a:pPr algn="r" defTabSz="1371669"/>
              <a:r>
                <a:rPr lang="en-US" sz="3600" dirty="0">
                  <a:solidFill>
                    <a:srgbClr val="0077C8"/>
                  </a:solidFill>
                  <a:latin typeface="Arial Narrow Regular" charset="0"/>
                </a:rPr>
                <a:t>2</a:t>
              </a:r>
              <a:endParaRPr lang="uk-UA" sz="3600" dirty="0">
                <a:solidFill>
                  <a:srgbClr val="0077C8"/>
                </a:solidFill>
                <a:latin typeface="Arial Narrow Regular" charset="0"/>
              </a:endParaRPr>
            </a:p>
          </p:txBody>
        </p:sp>
        <p:sp>
          <p:nvSpPr>
            <p:cNvPr id="31" name="TextBox 30">
              <a:extLst>
                <a:ext uri="{FF2B5EF4-FFF2-40B4-BE49-F238E27FC236}">
                  <a16:creationId xmlns:a16="http://schemas.microsoft.com/office/drawing/2014/main" xmlns="" id="{4DFC06A8-0AE2-4427-B750-539433362C33}"/>
                </a:ext>
              </a:extLst>
            </p:cNvPr>
            <p:cNvSpPr txBox="1"/>
            <p:nvPr/>
          </p:nvSpPr>
          <p:spPr>
            <a:xfrm>
              <a:off x="2815772" y="3363401"/>
              <a:ext cx="4533227" cy="559593"/>
            </a:xfrm>
            <a:prstGeom prst="rect">
              <a:avLst/>
            </a:prstGeom>
            <a:noFill/>
          </p:spPr>
          <p:txBody>
            <a:bodyPr wrap="square" rtlCol="0">
              <a:spAutoFit/>
            </a:bodyPr>
            <a:lstStyle/>
            <a:p>
              <a:pPr defTabSz="1371669"/>
              <a:r>
                <a:rPr lang="en-US" b="1" dirty="0">
                  <a:solidFill>
                    <a:srgbClr val="0077C8"/>
                  </a:solidFill>
                  <a:latin typeface="Arial Narrow Regular" charset="0"/>
                </a:rPr>
                <a:t>Data analyzed in Zurn cloud </a:t>
              </a:r>
              <a:br>
                <a:rPr lang="en-US" b="1" dirty="0">
                  <a:solidFill>
                    <a:srgbClr val="0077C8"/>
                  </a:solidFill>
                  <a:latin typeface="Arial Narrow Regular" charset="0"/>
                </a:rPr>
              </a:br>
              <a:r>
                <a:rPr lang="en-US" dirty="0">
                  <a:solidFill>
                    <a:srgbClr val="0077C8"/>
                  </a:solidFill>
                  <a:latin typeface="Arial Narrow Regular" charset="0"/>
                </a:rPr>
                <a:t>for alerts and insights</a:t>
              </a:r>
              <a:endParaRPr lang="uk-UA" dirty="0">
                <a:solidFill>
                  <a:srgbClr val="0077C8"/>
                </a:solidFill>
                <a:latin typeface="Arial Narrow Regular" charset="0"/>
              </a:endParaRPr>
            </a:p>
          </p:txBody>
        </p:sp>
      </p:grpSp>
      <p:grpSp>
        <p:nvGrpSpPr>
          <p:cNvPr id="45" name="Group 44">
            <a:extLst>
              <a:ext uri="{FF2B5EF4-FFF2-40B4-BE49-F238E27FC236}">
                <a16:creationId xmlns:a16="http://schemas.microsoft.com/office/drawing/2014/main" xmlns="" id="{C0724B2F-494B-40E9-8735-41E55D10675B}"/>
              </a:ext>
            </a:extLst>
          </p:cNvPr>
          <p:cNvGrpSpPr/>
          <p:nvPr/>
        </p:nvGrpSpPr>
        <p:grpSpPr>
          <a:xfrm>
            <a:off x="-762000" y="5872065"/>
            <a:ext cx="10287000" cy="1025797"/>
            <a:chOff x="580572" y="4822498"/>
            <a:chExt cx="6858000" cy="621694"/>
          </a:xfrm>
        </p:grpSpPr>
        <p:sp>
          <p:nvSpPr>
            <p:cNvPr id="32" name="Oval 31">
              <a:extLst>
                <a:ext uri="{FF2B5EF4-FFF2-40B4-BE49-F238E27FC236}">
                  <a16:creationId xmlns:a16="http://schemas.microsoft.com/office/drawing/2014/main" xmlns="" id="{9BFC4B40-62C1-4B9C-9620-BAABECBEA7E3}"/>
                </a:ext>
              </a:extLst>
            </p:cNvPr>
            <p:cNvSpPr/>
            <p:nvPr/>
          </p:nvSpPr>
          <p:spPr>
            <a:xfrm>
              <a:off x="2409372" y="5028131"/>
              <a:ext cx="152400" cy="1524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371669"/>
              <a:endParaRPr lang="uk-UA" sz="2801" dirty="0">
                <a:solidFill>
                  <a:srgbClr val="0077C8"/>
                </a:solidFill>
                <a:latin typeface="Arial Regular" charset="0"/>
              </a:endParaRPr>
            </a:p>
          </p:txBody>
        </p:sp>
        <p:sp>
          <p:nvSpPr>
            <p:cNvPr id="33" name="TextBox 32">
              <a:extLst>
                <a:ext uri="{FF2B5EF4-FFF2-40B4-BE49-F238E27FC236}">
                  <a16:creationId xmlns:a16="http://schemas.microsoft.com/office/drawing/2014/main" xmlns="" id="{6E536597-8992-49E3-8E0E-B37447B64108}"/>
                </a:ext>
              </a:extLst>
            </p:cNvPr>
            <p:cNvSpPr txBox="1"/>
            <p:nvPr/>
          </p:nvSpPr>
          <p:spPr>
            <a:xfrm>
              <a:off x="580572" y="4822498"/>
              <a:ext cx="1524000" cy="391715"/>
            </a:xfrm>
            <a:prstGeom prst="rect">
              <a:avLst/>
            </a:prstGeom>
            <a:noFill/>
          </p:spPr>
          <p:txBody>
            <a:bodyPr wrap="square" rtlCol="0">
              <a:spAutoFit/>
            </a:bodyPr>
            <a:lstStyle/>
            <a:p>
              <a:pPr algn="r" defTabSz="1371669"/>
              <a:r>
                <a:rPr lang="en-US" sz="3600" dirty="0">
                  <a:solidFill>
                    <a:srgbClr val="0077C8"/>
                  </a:solidFill>
                  <a:latin typeface="Arial Narrow Regular" charset="0"/>
                </a:rPr>
                <a:t>4</a:t>
              </a:r>
              <a:endParaRPr lang="uk-UA" sz="3600" dirty="0">
                <a:solidFill>
                  <a:srgbClr val="0077C8"/>
                </a:solidFill>
                <a:latin typeface="Arial Narrow Regular" charset="0"/>
              </a:endParaRPr>
            </a:p>
          </p:txBody>
        </p:sp>
        <p:sp>
          <p:nvSpPr>
            <p:cNvPr id="34" name="TextBox 33">
              <a:extLst>
                <a:ext uri="{FF2B5EF4-FFF2-40B4-BE49-F238E27FC236}">
                  <a16:creationId xmlns:a16="http://schemas.microsoft.com/office/drawing/2014/main" xmlns="" id="{05727750-C585-472E-8452-2245A7BB2486}"/>
                </a:ext>
              </a:extLst>
            </p:cNvPr>
            <p:cNvSpPr txBox="1"/>
            <p:nvPr/>
          </p:nvSpPr>
          <p:spPr>
            <a:xfrm>
              <a:off x="2815772" y="4884599"/>
              <a:ext cx="4622800" cy="559593"/>
            </a:xfrm>
            <a:prstGeom prst="rect">
              <a:avLst/>
            </a:prstGeom>
            <a:noFill/>
          </p:spPr>
          <p:txBody>
            <a:bodyPr wrap="square" rtlCol="0">
              <a:spAutoFit/>
            </a:bodyPr>
            <a:lstStyle/>
            <a:p>
              <a:pPr defTabSz="1371669"/>
              <a:r>
                <a:rPr lang="en-US" b="1" dirty="0">
                  <a:solidFill>
                    <a:srgbClr val="0077C8"/>
                  </a:solidFill>
                  <a:latin typeface="Arial Narrow Regular" charset="0"/>
                </a:rPr>
                <a:t>Alerts sent via email or text </a:t>
              </a:r>
              <a:br>
                <a:rPr lang="en-US" b="1" dirty="0">
                  <a:solidFill>
                    <a:srgbClr val="0077C8"/>
                  </a:solidFill>
                  <a:latin typeface="Arial Narrow Regular" charset="0"/>
                </a:rPr>
              </a:br>
              <a:r>
                <a:rPr lang="en-US" dirty="0">
                  <a:solidFill>
                    <a:srgbClr val="0077C8"/>
                  </a:solidFill>
                  <a:latin typeface="Arial Narrow Regular" charset="0"/>
                </a:rPr>
                <a:t>when parameter thresholds are exceeded </a:t>
              </a:r>
              <a:endParaRPr lang="uk-UA" dirty="0">
                <a:solidFill>
                  <a:srgbClr val="0077C8"/>
                </a:solidFill>
                <a:latin typeface="Arial Narrow Regular" charset="0"/>
              </a:endParaRPr>
            </a:p>
          </p:txBody>
        </p:sp>
      </p:grpSp>
      <p:cxnSp>
        <p:nvCxnSpPr>
          <p:cNvPr id="35" name="Straight Connector 34">
            <a:extLst>
              <a:ext uri="{FF2B5EF4-FFF2-40B4-BE49-F238E27FC236}">
                <a16:creationId xmlns:a16="http://schemas.microsoft.com/office/drawing/2014/main" xmlns="" id="{18EA200E-F168-4CF8-B45A-73501B340271}"/>
              </a:ext>
            </a:extLst>
          </p:cNvPr>
          <p:cNvCxnSpPr>
            <a:cxnSpLocks/>
            <a:stCxn id="27" idx="4"/>
            <a:endCxn id="32" idx="0"/>
          </p:cNvCxnSpPr>
          <p:nvPr/>
        </p:nvCxnSpPr>
        <p:spPr>
          <a:xfrm>
            <a:off x="2095500" y="5355208"/>
            <a:ext cx="0" cy="85615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FEB2F3F1-7592-4121-B501-5890A9D6101C}"/>
              </a:ext>
            </a:extLst>
          </p:cNvPr>
          <p:cNvCxnSpPr>
            <a:cxnSpLocks/>
            <a:stCxn id="25" idx="4"/>
            <a:endCxn id="27" idx="0"/>
          </p:cNvCxnSpPr>
          <p:nvPr/>
        </p:nvCxnSpPr>
        <p:spPr>
          <a:xfrm flipH="1">
            <a:off x="2095500" y="4250584"/>
            <a:ext cx="1" cy="85316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93CC3360-76FF-4F6C-AB0C-66F40707E520}"/>
              </a:ext>
            </a:extLst>
          </p:cNvPr>
          <p:cNvCxnSpPr>
            <a:cxnSpLocks/>
            <a:stCxn id="23" idx="4"/>
            <a:endCxn id="25" idx="0"/>
          </p:cNvCxnSpPr>
          <p:nvPr/>
        </p:nvCxnSpPr>
        <p:spPr>
          <a:xfrm>
            <a:off x="2095498" y="3145953"/>
            <a:ext cx="3" cy="853171"/>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77A1458-47EF-AE43-B9B1-F7937381E2BB}"/>
              </a:ext>
            </a:extLst>
          </p:cNvPr>
          <p:cNvCxnSpPr/>
          <p:nvPr/>
        </p:nvCxnSpPr>
        <p:spPr>
          <a:xfrm>
            <a:off x="825473" y="7571482"/>
            <a:ext cx="7111448" cy="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D343C3EA-E346-294C-9C5D-3A599A3B07F0}"/>
              </a:ext>
            </a:extLst>
          </p:cNvPr>
          <p:cNvCxnSpPr>
            <a:cxnSpLocks/>
          </p:cNvCxnSpPr>
          <p:nvPr/>
        </p:nvCxnSpPr>
        <p:spPr>
          <a:xfrm>
            <a:off x="707721" y="732773"/>
            <a:ext cx="0" cy="945716"/>
          </a:xfrm>
          <a:prstGeom prst="line">
            <a:avLst/>
          </a:prstGeom>
          <a:ln w="635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xmlns="" id="{E49DE292-C43A-4390-BDE9-C66A6FE6E4C8}"/>
              </a:ext>
            </a:extLst>
          </p:cNvPr>
          <p:cNvSpPr txBox="1"/>
          <p:nvPr/>
        </p:nvSpPr>
        <p:spPr>
          <a:xfrm>
            <a:off x="707721" y="7949505"/>
            <a:ext cx="7884703" cy="1384995"/>
          </a:xfrm>
          <a:prstGeom prst="rect">
            <a:avLst/>
          </a:prstGeom>
          <a:noFill/>
        </p:spPr>
        <p:txBody>
          <a:bodyPr wrap="square" rtlCol="0">
            <a:spAutoFit/>
          </a:bodyPr>
          <a:lstStyle/>
          <a:p>
            <a:r>
              <a:rPr lang="en-US" sz="2800" b="1" dirty="0">
                <a:latin typeface="Arial Narrow Regular"/>
              </a:rPr>
              <a:t>ALL DATA IS FULLY ENCRYPTED &amp; SECURED </a:t>
            </a:r>
            <a:br>
              <a:rPr lang="en-US" sz="2800" b="1" dirty="0">
                <a:latin typeface="Arial Narrow Regular"/>
              </a:rPr>
            </a:br>
            <a:r>
              <a:rPr lang="en-US" sz="2800" b="1" dirty="0">
                <a:latin typeface="Arial Narrow Regular"/>
              </a:rPr>
              <a:t>USING THE EXISTING NETWORK CONNECTION OR</a:t>
            </a:r>
          </a:p>
          <a:p>
            <a:r>
              <a:rPr lang="en-US" sz="2800" b="1" dirty="0">
                <a:latin typeface="Arial Narrow Regular"/>
              </a:rPr>
              <a:t>A SEPARATE CELLULAR CONNECTION</a:t>
            </a:r>
          </a:p>
        </p:txBody>
      </p:sp>
      <p:sp>
        <p:nvSpPr>
          <p:cNvPr id="59" name="object 9">
            <a:extLst>
              <a:ext uri="{FF2B5EF4-FFF2-40B4-BE49-F238E27FC236}">
                <a16:creationId xmlns:a16="http://schemas.microsoft.com/office/drawing/2014/main" xmlns="" id="{23DA2279-AA2E-412C-A361-62AE59B67D6A}"/>
              </a:ext>
            </a:extLst>
          </p:cNvPr>
          <p:cNvSpPr txBox="1">
            <a:spLocks noGrp="1"/>
          </p:cNvSpPr>
          <p:nvPr>
            <p:ph type="title"/>
          </p:nvPr>
        </p:nvSpPr>
        <p:spPr>
          <a:xfrm>
            <a:off x="990600" y="513003"/>
            <a:ext cx="11212825" cy="1353897"/>
          </a:xfrm>
          <a:prstGeom prst="rect">
            <a:avLst/>
          </a:prstGeom>
        </p:spPr>
        <p:txBody>
          <a:bodyPr vert="horz" wrap="square" lIns="0" tIns="96203" rIns="0" bIns="0" rtlCol="0">
            <a:spAutoFit/>
          </a:bodyPr>
          <a:lstStyle/>
          <a:p>
            <a:pPr marL="19050" marR="7620">
              <a:lnSpc>
                <a:spcPts val="4860"/>
              </a:lnSpc>
              <a:spcBef>
                <a:spcPts val="758"/>
              </a:spcBef>
            </a:pPr>
            <a:r>
              <a:rPr lang="en-US" spc="-8" dirty="0">
                <a:solidFill>
                  <a:schemeClr val="accent1"/>
                </a:solidFill>
              </a:rPr>
              <a:t>Zurn c</a:t>
            </a:r>
            <a:r>
              <a:rPr lang="en-US" sz="4500" spc="-8" dirty="0">
                <a:solidFill>
                  <a:schemeClr val="accent1"/>
                </a:solidFill>
              </a:rPr>
              <a:t>onnected </a:t>
            </a:r>
            <a:r>
              <a:rPr lang="en-US" spc="-8" dirty="0">
                <a:solidFill>
                  <a:schemeClr val="accent1"/>
                </a:solidFill>
              </a:rPr>
              <a:t>p</a:t>
            </a:r>
            <a:r>
              <a:rPr lang="en-US" sz="4500" spc="-8" dirty="0">
                <a:solidFill>
                  <a:schemeClr val="accent1"/>
                </a:solidFill>
              </a:rPr>
              <a:t>roducts</a:t>
            </a:r>
            <a:r>
              <a:rPr lang="en-US" sz="4500" spc="-8" dirty="0">
                <a:solidFill>
                  <a:srgbClr val="09091B"/>
                </a:solidFill>
              </a:rPr>
              <a:t/>
            </a:r>
            <a:br>
              <a:rPr lang="en-US" sz="4500" spc="-8" dirty="0">
                <a:solidFill>
                  <a:srgbClr val="09091B"/>
                </a:solidFill>
              </a:rPr>
            </a:br>
            <a:r>
              <a:rPr lang="en-US" sz="4500" spc="-8" dirty="0"/>
              <a:t>how it works</a:t>
            </a:r>
            <a:endParaRPr sz="4500" dirty="0"/>
          </a:p>
        </p:txBody>
      </p:sp>
      <p:sp>
        <p:nvSpPr>
          <p:cNvPr id="2" name="Rectangle 1">
            <a:extLst>
              <a:ext uri="{FF2B5EF4-FFF2-40B4-BE49-F238E27FC236}">
                <a16:creationId xmlns:a16="http://schemas.microsoft.com/office/drawing/2014/main" xmlns="" id="{CD95865D-A5D4-4808-8D95-61FB7200C6CE}"/>
              </a:ext>
            </a:extLst>
          </p:cNvPr>
          <p:cNvSpPr/>
          <p:nvPr/>
        </p:nvSpPr>
        <p:spPr>
          <a:xfrm>
            <a:off x="609598" y="9226346"/>
            <a:ext cx="1981200" cy="902220"/>
          </a:xfrm>
          <a:prstGeom prst="rect">
            <a:avLst/>
          </a:prstGeom>
          <a:solidFill>
            <a:srgbClr val="F5F5F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1026" name="Picture 58" descr="A picture containing indoor&#10;&#10;Description automatically generated">
            <a:extLst>
              <a:ext uri="{FF2B5EF4-FFF2-40B4-BE49-F238E27FC236}">
                <a16:creationId xmlns:a16="http://schemas.microsoft.com/office/drawing/2014/main" xmlns="" id="{DCD91F2C-0738-4CCC-B22C-66939F056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7607" y="-528307"/>
            <a:ext cx="6019790" cy="1139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483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A close up of a mans face&#10;&#10;Description automatically generated">
            <a:extLst>
              <a:ext uri="{FF2B5EF4-FFF2-40B4-BE49-F238E27FC236}">
                <a16:creationId xmlns:a16="http://schemas.microsoft.com/office/drawing/2014/main" xmlns="" id="{03143166-216D-F046-8E58-A1A79DEB34C2}"/>
              </a:ext>
            </a:extLst>
          </p:cNvPr>
          <p:cNvPicPr>
            <a:picLocks noChangeAspect="1"/>
          </p:cNvPicPr>
          <p:nvPr/>
        </p:nvPicPr>
        <p:blipFill rotWithShape="1">
          <a:blip r:embed="rId3">
            <a:extLst>
              <a:ext uri="{28A0092B-C50C-407E-A947-70E740481C1C}">
                <a14:useLocalDpi xmlns:a14="http://schemas.microsoft.com/office/drawing/2010/main" val="0"/>
              </a:ext>
            </a:extLst>
          </a:blip>
          <a:srcRect l="3653" t="6713" r="7581" b="10902"/>
          <a:stretch/>
        </p:blipFill>
        <p:spPr>
          <a:xfrm>
            <a:off x="0" y="0"/>
            <a:ext cx="18288000" cy="10287000"/>
          </a:xfrm>
          <a:prstGeom prst="rect">
            <a:avLst/>
          </a:prstGeom>
        </p:spPr>
      </p:pic>
      <p:sp>
        <p:nvSpPr>
          <p:cNvPr id="113" name="TextBox 112">
            <a:extLst>
              <a:ext uri="{FF2B5EF4-FFF2-40B4-BE49-F238E27FC236}">
                <a16:creationId xmlns:a16="http://schemas.microsoft.com/office/drawing/2014/main" xmlns="" id="{3D17DFBA-F8DB-6148-9C99-85A9BF22ADA8}"/>
              </a:ext>
            </a:extLst>
          </p:cNvPr>
          <p:cNvSpPr txBox="1"/>
          <p:nvPr/>
        </p:nvSpPr>
        <p:spPr>
          <a:xfrm>
            <a:off x="3579358" y="4449089"/>
            <a:ext cx="8930453" cy="923330"/>
          </a:xfrm>
          <a:prstGeom prst="rect">
            <a:avLst/>
          </a:prstGeom>
          <a:noFill/>
        </p:spPr>
        <p:txBody>
          <a:bodyPr wrap="square" rtlCol="0">
            <a:spAutoFit/>
          </a:bodyPr>
          <a:lstStyle/>
          <a:p>
            <a:r>
              <a:rPr lang="en-US" sz="5400" dirty="0">
                <a:solidFill>
                  <a:srgbClr val="FFFFFF"/>
                </a:solidFill>
                <a:latin typeface="Arial" panose="020B0604020202020204" pitchFamily="34" charset="0"/>
                <a:cs typeface="Arial" panose="020B0604020202020204" pitchFamily="34" charset="0"/>
              </a:rPr>
              <a:t>SMART</a:t>
            </a:r>
            <a:r>
              <a:rPr lang="en-US" sz="5400" b="1" dirty="0">
                <a:solidFill>
                  <a:srgbClr val="FFFFFF"/>
                </a:solidFill>
                <a:latin typeface="Arial" panose="020B0604020202020204" pitchFamily="34" charset="0"/>
                <a:cs typeface="Arial" panose="020B0604020202020204" pitchFamily="34" charset="0"/>
              </a:rPr>
              <a:t> END TO END</a:t>
            </a:r>
          </a:p>
        </p:txBody>
      </p:sp>
      <p:sp>
        <p:nvSpPr>
          <p:cNvPr id="46" name="Rectangle 45">
            <a:extLst>
              <a:ext uri="{FF2B5EF4-FFF2-40B4-BE49-F238E27FC236}">
                <a16:creationId xmlns:a16="http://schemas.microsoft.com/office/drawing/2014/main" xmlns="" id="{0826B260-7038-4045-8841-80513FECC245}"/>
              </a:ext>
            </a:extLst>
          </p:cNvPr>
          <p:cNvSpPr/>
          <p:nvPr/>
        </p:nvSpPr>
        <p:spPr>
          <a:xfrm>
            <a:off x="10906469" y="0"/>
            <a:ext cx="3392793" cy="10287000"/>
          </a:xfrm>
          <a:prstGeom prst="rect">
            <a:avLst/>
          </a:prstGeom>
          <a:solidFill>
            <a:schemeClr val="accent1">
              <a:alpha val="33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200" dirty="0">
              <a:solidFill>
                <a:srgbClr val="0A091B"/>
              </a:solidFill>
              <a:latin typeface="Roboto"/>
            </a:endParaRPr>
          </a:p>
        </p:txBody>
      </p:sp>
      <p:cxnSp>
        <p:nvCxnSpPr>
          <p:cNvPr id="29" name="Straight Connector 28">
            <a:extLst>
              <a:ext uri="{FF2B5EF4-FFF2-40B4-BE49-F238E27FC236}">
                <a16:creationId xmlns:a16="http://schemas.microsoft.com/office/drawing/2014/main" xmlns="" id="{1421687A-F7B1-4F49-A2EF-82E466977E3C}"/>
              </a:ext>
            </a:extLst>
          </p:cNvPr>
          <p:cNvCxnSpPr>
            <a:cxnSpLocks/>
          </p:cNvCxnSpPr>
          <p:nvPr/>
        </p:nvCxnSpPr>
        <p:spPr>
          <a:xfrm>
            <a:off x="4973783" y="4940877"/>
            <a:ext cx="1051502" cy="0"/>
          </a:xfrm>
          <a:prstGeom prst="line">
            <a:avLst/>
          </a:prstGeom>
          <a:ln w="25400" cap="sq">
            <a:solidFill>
              <a:schemeClr val="bg1"/>
            </a:solidFill>
            <a:prstDash val="sysDot"/>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E8BEACA4-3381-0343-B0DE-0687A5408061}"/>
              </a:ext>
            </a:extLst>
          </p:cNvPr>
          <p:cNvCxnSpPr>
            <a:cxnSpLocks/>
          </p:cNvCxnSpPr>
          <p:nvPr/>
        </p:nvCxnSpPr>
        <p:spPr>
          <a:xfrm>
            <a:off x="10082439" y="3826745"/>
            <a:ext cx="1366611" cy="1021308"/>
          </a:xfrm>
          <a:prstGeom prst="line">
            <a:avLst/>
          </a:prstGeom>
          <a:ln w="25400" cap="sq">
            <a:solidFill>
              <a:schemeClr val="bg1"/>
            </a:solidFill>
            <a:prstDash val="sysDot"/>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E6C7F899-BC01-6647-9B4B-5713A8D93F95}"/>
              </a:ext>
            </a:extLst>
          </p:cNvPr>
          <p:cNvCxnSpPr>
            <a:cxnSpLocks/>
          </p:cNvCxnSpPr>
          <p:nvPr/>
        </p:nvCxnSpPr>
        <p:spPr>
          <a:xfrm>
            <a:off x="13849351" y="4834532"/>
            <a:ext cx="1224110" cy="0"/>
          </a:xfrm>
          <a:prstGeom prst="line">
            <a:avLst/>
          </a:prstGeom>
          <a:ln w="25400" cap="sq">
            <a:solidFill>
              <a:schemeClr val="bg1"/>
            </a:solidFill>
            <a:prstDash val="sysDot"/>
            <a:bevel/>
            <a:headEnd type="none"/>
            <a:tailEnd type="none"/>
          </a:ln>
        </p:spPr>
        <p:style>
          <a:lnRef idx="1">
            <a:schemeClr val="accent1"/>
          </a:lnRef>
          <a:fillRef idx="0">
            <a:schemeClr val="accent1"/>
          </a:fillRef>
          <a:effectRef idx="0">
            <a:schemeClr val="accent1"/>
          </a:effectRef>
          <a:fontRef idx="minor">
            <a:schemeClr val="tx1"/>
          </a:fontRef>
        </p:style>
      </p:cxnSp>
      <p:pic>
        <p:nvPicPr>
          <p:cNvPr id="54" name="Picture 53" descr="A close up of a logo&#10;&#10;Description automatically generated">
            <a:extLst>
              <a:ext uri="{FF2B5EF4-FFF2-40B4-BE49-F238E27FC236}">
                <a16:creationId xmlns:a16="http://schemas.microsoft.com/office/drawing/2014/main" xmlns="" id="{0BA57D33-BF25-964D-8B3B-D129FE7FD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117" y="3487881"/>
            <a:ext cx="2514600" cy="2628900"/>
          </a:xfrm>
          <a:prstGeom prst="rect">
            <a:avLst/>
          </a:prstGeom>
        </p:spPr>
      </p:pic>
      <p:pic>
        <p:nvPicPr>
          <p:cNvPr id="58" name="Picture 57" descr="A screenshot of a computer screen&#10;&#10;Description automatically generated">
            <a:extLst>
              <a:ext uri="{FF2B5EF4-FFF2-40B4-BE49-F238E27FC236}">
                <a16:creationId xmlns:a16="http://schemas.microsoft.com/office/drawing/2014/main" xmlns="" id="{84044B36-3261-E646-BAEC-0971934826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5764" y="3934853"/>
            <a:ext cx="3581400" cy="2152650"/>
          </a:xfrm>
          <a:prstGeom prst="rect">
            <a:avLst/>
          </a:prstGeom>
        </p:spPr>
      </p:pic>
      <p:pic>
        <p:nvPicPr>
          <p:cNvPr id="62" name="Picture 61" descr="A picture containing vector graphics&#10;&#10;Description automatically generated">
            <a:extLst>
              <a:ext uri="{FF2B5EF4-FFF2-40B4-BE49-F238E27FC236}">
                <a16:creationId xmlns:a16="http://schemas.microsoft.com/office/drawing/2014/main" xmlns="" id="{C6986D6C-DF93-894F-B392-587EDF527D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49050" y="3793709"/>
            <a:ext cx="2400300" cy="1905000"/>
          </a:xfrm>
          <a:prstGeom prst="rect">
            <a:avLst/>
          </a:prstGeom>
        </p:spPr>
      </p:pic>
      <p:cxnSp>
        <p:nvCxnSpPr>
          <p:cNvPr id="71" name="Straight Connector 70">
            <a:extLst>
              <a:ext uri="{FF2B5EF4-FFF2-40B4-BE49-F238E27FC236}">
                <a16:creationId xmlns:a16="http://schemas.microsoft.com/office/drawing/2014/main" xmlns="" id="{12221A99-4433-204E-B20A-B71B23D35BE9}"/>
              </a:ext>
            </a:extLst>
          </p:cNvPr>
          <p:cNvCxnSpPr>
            <a:cxnSpLocks/>
          </p:cNvCxnSpPr>
          <p:nvPr/>
        </p:nvCxnSpPr>
        <p:spPr>
          <a:xfrm flipV="1">
            <a:off x="10045521" y="5143501"/>
            <a:ext cx="1403529" cy="942023"/>
          </a:xfrm>
          <a:prstGeom prst="line">
            <a:avLst/>
          </a:prstGeom>
          <a:ln w="25400" cap="sq">
            <a:solidFill>
              <a:schemeClr val="bg1"/>
            </a:solidFill>
            <a:prstDash val="sysDot"/>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F3D7FAF5-0CB7-7842-9BC9-19B5AFB701C6}"/>
              </a:ext>
            </a:extLst>
          </p:cNvPr>
          <p:cNvCxnSpPr>
            <a:cxnSpLocks/>
          </p:cNvCxnSpPr>
          <p:nvPr/>
        </p:nvCxnSpPr>
        <p:spPr>
          <a:xfrm flipV="1">
            <a:off x="7639196" y="3905709"/>
            <a:ext cx="1504805" cy="594507"/>
          </a:xfrm>
          <a:prstGeom prst="line">
            <a:avLst/>
          </a:prstGeom>
          <a:ln w="25400" cap="sq">
            <a:solidFill>
              <a:schemeClr val="bg1"/>
            </a:solidFill>
            <a:prstDash val="solid"/>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167195F6-2312-FA4F-BC3E-78F616D58D2B}"/>
              </a:ext>
            </a:extLst>
          </p:cNvPr>
          <p:cNvCxnSpPr>
            <a:cxnSpLocks/>
          </p:cNvCxnSpPr>
          <p:nvPr/>
        </p:nvCxnSpPr>
        <p:spPr>
          <a:xfrm>
            <a:off x="7549378" y="5129213"/>
            <a:ext cx="1636478" cy="910979"/>
          </a:xfrm>
          <a:prstGeom prst="line">
            <a:avLst/>
          </a:prstGeom>
          <a:ln w="25400" cap="sq">
            <a:solidFill>
              <a:schemeClr val="bg1"/>
            </a:solidFill>
            <a:prstDash val="sysDot"/>
            <a:bevel/>
            <a:headEnd type="none"/>
            <a:tailEnd type="none"/>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xmlns="" id="{5E60B2CD-FE9E-0E47-B635-97B13FD097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5284" y="3905709"/>
            <a:ext cx="2019300" cy="2057400"/>
          </a:xfrm>
          <a:prstGeom prst="rect">
            <a:avLst/>
          </a:prstGeom>
        </p:spPr>
      </p:pic>
      <p:pic>
        <p:nvPicPr>
          <p:cNvPr id="69" name="Picture 68" descr="A close up of a logo&#10;&#10;Description automatically generated">
            <a:extLst>
              <a:ext uri="{FF2B5EF4-FFF2-40B4-BE49-F238E27FC236}">
                <a16:creationId xmlns:a16="http://schemas.microsoft.com/office/drawing/2014/main" xmlns="" id="{6DEA022C-2B09-4F4D-9E67-D0EB6FF909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6693" y="5307243"/>
            <a:ext cx="1885950" cy="1924050"/>
          </a:xfrm>
          <a:prstGeom prst="rect">
            <a:avLst/>
          </a:prstGeom>
        </p:spPr>
      </p:pic>
      <p:pic>
        <p:nvPicPr>
          <p:cNvPr id="67" name="Picture 66" descr="A close up of a logo&#10;&#10;Description automatically generated">
            <a:extLst>
              <a:ext uri="{FF2B5EF4-FFF2-40B4-BE49-F238E27FC236}">
                <a16:creationId xmlns:a16="http://schemas.microsoft.com/office/drawing/2014/main" xmlns="" id="{D124AECF-BF54-BB47-8884-2A43EC1EA6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8995" y="2776191"/>
            <a:ext cx="1885950" cy="1790700"/>
          </a:xfrm>
          <a:prstGeom prst="rect">
            <a:avLst/>
          </a:prstGeom>
        </p:spPr>
      </p:pic>
      <p:pic>
        <p:nvPicPr>
          <p:cNvPr id="114" name="Picture 113">
            <a:extLst>
              <a:ext uri="{FF2B5EF4-FFF2-40B4-BE49-F238E27FC236}">
                <a16:creationId xmlns:a16="http://schemas.microsoft.com/office/drawing/2014/main" xmlns="" id="{984742B1-AD8C-0D42-936A-A23694F8AE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6888" y="9203541"/>
            <a:ext cx="1652468" cy="738750"/>
          </a:xfrm>
          <a:prstGeom prst="rect">
            <a:avLst/>
          </a:prstGeom>
        </p:spPr>
      </p:pic>
      <p:sp>
        <p:nvSpPr>
          <p:cNvPr id="18" name="TextBox 17">
            <a:extLst>
              <a:ext uri="{FF2B5EF4-FFF2-40B4-BE49-F238E27FC236}">
                <a16:creationId xmlns:a16="http://schemas.microsoft.com/office/drawing/2014/main" xmlns="" id="{F41FED43-E6BE-4BE7-BD5A-16274956445D}"/>
              </a:ext>
            </a:extLst>
          </p:cNvPr>
          <p:cNvSpPr txBox="1"/>
          <p:nvPr/>
        </p:nvSpPr>
        <p:spPr>
          <a:xfrm>
            <a:off x="457200" y="7680707"/>
            <a:ext cx="18288000" cy="1684307"/>
          </a:xfrm>
          <a:prstGeom prst="rect">
            <a:avLst/>
          </a:prstGeom>
          <a:noFill/>
        </p:spPr>
        <p:txBody>
          <a:bodyPr wrap="square" rtlCol="0">
            <a:spAutoFit/>
          </a:bodyPr>
          <a:lstStyle/>
          <a:p>
            <a:pPr algn="ctr">
              <a:lnSpc>
                <a:spcPct val="150000"/>
              </a:lnSpc>
            </a:pPr>
            <a:r>
              <a:rPr lang="en-US" sz="2400" b="1" dirty="0">
                <a:solidFill>
                  <a:schemeClr val="bg2"/>
                </a:solidFill>
                <a:latin typeface="Arial Narrow Regular"/>
              </a:rPr>
              <a:t>GATEWAY SYNCS YOUR PLUMBING PRODUCTS TO THE INTERNET </a:t>
            </a:r>
            <a:r>
              <a:rPr lang="en-US" sz="2400" dirty="0">
                <a:solidFill>
                  <a:schemeClr val="bg2"/>
                </a:solidFill>
                <a:latin typeface="Arial Narrow Regular"/>
              </a:rPr>
              <a:t>VIA ETHERNET OR LTE CELLULAR, </a:t>
            </a:r>
            <a:br>
              <a:rPr lang="en-US" sz="2400" dirty="0">
                <a:solidFill>
                  <a:schemeClr val="bg2"/>
                </a:solidFill>
                <a:latin typeface="Arial Narrow Regular"/>
              </a:rPr>
            </a:br>
            <a:r>
              <a:rPr lang="en-US" sz="2400" b="1" dirty="0">
                <a:solidFill>
                  <a:schemeClr val="bg2"/>
                </a:solidFill>
                <a:latin typeface="Arial Narrow Regular"/>
              </a:rPr>
              <a:t>ACTS JUST LIKE AN INTERNET MODEM </a:t>
            </a:r>
            <a:r>
              <a:rPr lang="en-US" sz="2400" dirty="0">
                <a:solidFill>
                  <a:schemeClr val="bg2"/>
                </a:solidFill>
                <a:latin typeface="Arial Narrow Regular"/>
              </a:rPr>
              <a:t>OR ROUTER IN YOUR HOME/OFFICE OR WIRELESS MOBILE HOTSPOT</a:t>
            </a:r>
          </a:p>
          <a:p>
            <a:pPr algn="ctr">
              <a:lnSpc>
                <a:spcPct val="150000"/>
              </a:lnSpc>
            </a:pPr>
            <a:r>
              <a:rPr lang="en-US" sz="2400" b="1" dirty="0">
                <a:solidFill>
                  <a:schemeClr val="bg2"/>
                </a:solidFill>
                <a:latin typeface="Arial Narrow Regular"/>
              </a:rPr>
              <a:t>ONE GATEWAY CAN HANDLE SEVERAL HUNDRED ZURN CONNECTED PRODUCTS </a:t>
            </a:r>
            <a:r>
              <a:rPr lang="en-US" sz="2400" dirty="0">
                <a:solidFill>
                  <a:schemeClr val="bg2"/>
                </a:solidFill>
                <a:latin typeface="Arial Narrow Regular"/>
              </a:rPr>
              <a:t>WITHIN A 1,000-FOOT RADIUS</a:t>
            </a:r>
          </a:p>
        </p:txBody>
      </p:sp>
      <p:sp>
        <p:nvSpPr>
          <p:cNvPr id="20" name="TextBox 19">
            <a:extLst>
              <a:ext uri="{FF2B5EF4-FFF2-40B4-BE49-F238E27FC236}">
                <a16:creationId xmlns:a16="http://schemas.microsoft.com/office/drawing/2014/main" xmlns="" id="{7AA30FD1-2EF5-42DC-8EF3-5DBAFE5D4F74}"/>
              </a:ext>
            </a:extLst>
          </p:cNvPr>
          <p:cNvSpPr txBox="1"/>
          <p:nvPr/>
        </p:nvSpPr>
        <p:spPr>
          <a:xfrm>
            <a:off x="457200" y="876300"/>
            <a:ext cx="18288000" cy="1077218"/>
          </a:xfrm>
          <a:prstGeom prst="rect">
            <a:avLst/>
          </a:prstGeom>
          <a:noFill/>
        </p:spPr>
        <p:txBody>
          <a:bodyPr wrap="square" rtlCol="0">
            <a:spAutoFit/>
          </a:bodyPr>
          <a:lstStyle/>
          <a:p>
            <a:pPr algn="ctr"/>
            <a:r>
              <a:rPr lang="en-US" sz="3200" b="1" dirty="0">
                <a:solidFill>
                  <a:schemeClr val="bg2"/>
                </a:solidFill>
                <a:latin typeface="Arial Narrow Regular"/>
              </a:rPr>
              <a:t>ALL DATA IS FULLY ENCRYPTED ACROSS </a:t>
            </a:r>
            <a:br>
              <a:rPr lang="en-US" sz="3200" b="1" dirty="0">
                <a:solidFill>
                  <a:schemeClr val="bg2"/>
                </a:solidFill>
                <a:latin typeface="Arial Narrow Regular"/>
              </a:rPr>
            </a:br>
            <a:r>
              <a:rPr lang="en-US" sz="3200" b="1" dirty="0">
                <a:solidFill>
                  <a:schemeClr val="bg2"/>
                </a:solidFill>
                <a:latin typeface="Arial Narrow Regular"/>
              </a:rPr>
              <a:t>ALL NODES OF TRANSMISSION</a:t>
            </a:r>
          </a:p>
        </p:txBody>
      </p:sp>
    </p:spTree>
    <p:extLst>
      <p:ext uri="{BB962C8B-B14F-4D97-AF65-F5344CB8AC3E}">
        <p14:creationId xmlns:p14="http://schemas.microsoft.com/office/powerpoint/2010/main" val="8545299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3"/>
                                            </p:tgtEl>
                                          </p:cBhvr>
                                        </p:animEffect>
                                        <p:set>
                                          <p:cBhvr>
                                            <p:cTn id="7" dur="1" fill="hold">
                                              <p:stCondLst>
                                                <p:cond delay="499"/>
                                              </p:stCondLst>
                                            </p:cTn>
                                            <p:tgtEl>
                                              <p:spTgt spid="113"/>
                                            </p:tgtEl>
                                            <p:attrNameLst>
                                              <p:attrName>style.visibility</p:attrName>
                                            </p:attrNameLst>
                                          </p:cBhvr>
                                          <p:to>
                                            <p:strVal val="hidden"/>
                                          </p:to>
                                        </p:set>
                                      </p:childTnLst>
                                    </p:cTn>
                                  </p:par>
                                  <p:par>
                                    <p:cTn id="8" presetID="2" presetClass="entr" presetSubtype="8" fill="hold" nodeType="withEffect" p14:presetBounceEnd="50000">
                                      <p:stCondLst>
                                        <p:cond delay="700"/>
                                      </p:stCondLst>
                                      <p:childTnLst>
                                        <p:set>
                                          <p:cBhvr>
                                            <p:cTn id="9" dur="1" fill="hold">
                                              <p:stCondLst>
                                                <p:cond delay="0"/>
                                              </p:stCondLst>
                                            </p:cTn>
                                            <p:tgtEl>
                                              <p:spTgt spid="54"/>
                                            </p:tgtEl>
                                            <p:attrNameLst>
                                              <p:attrName>style.visibility</p:attrName>
                                            </p:attrNameLst>
                                          </p:cBhvr>
                                          <p:to>
                                            <p:strVal val="visible"/>
                                          </p:to>
                                        </p:set>
                                        <p:anim calcmode="lin" valueType="num" p14:bounceEnd="50000">
                                          <p:cBhvr additive="base">
                                            <p:cTn id="10" dur="500" fill="hold"/>
                                            <p:tgtEl>
                                              <p:spTgt spid="54"/>
                                            </p:tgtEl>
                                            <p:attrNameLst>
                                              <p:attrName>ppt_x</p:attrName>
                                            </p:attrNameLst>
                                          </p:cBhvr>
                                          <p:tavLst>
                                            <p:tav tm="0">
                                              <p:val>
                                                <p:strVal val="0-#ppt_w/2"/>
                                              </p:val>
                                            </p:tav>
                                            <p:tav tm="100000">
                                              <p:val>
                                                <p:strVal val="#ppt_x"/>
                                              </p:val>
                                            </p:tav>
                                          </p:tavLst>
                                        </p:anim>
                                        <p:anim calcmode="lin" valueType="num" p14:bounceEnd="50000">
                                          <p:cBhvr additive="base">
                                            <p:cTn id="11" dur="500" fill="hold"/>
                                            <p:tgtEl>
                                              <p:spTgt spid="5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14:presetBounceEnd="50000">
                                      <p:stCondLst>
                                        <p:cond delay="1000"/>
                                      </p:stCondLst>
                                      <p:childTnLst>
                                        <p:set>
                                          <p:cBhvr>
                                            <p:cTn id="13" dur="1" fill="hold">
                                              <p:stCondLst>
                                                <p:cond delay="0"/>
                                              </p:stCondLst>
                                            </p:cTn>
                                            <p:tgtEl>
                                              <p:spTgt spid="29"/>
                                            </p:tgtEl>
                                            <p:attrNameLst>
                                              <p:attrName>style.visibility</p:attrName>
                                            </p:attrNameLst>
                                          </p:cBhvr>
                                          <p:to>
                                            <p:strVal val="visible"/>
                                          </p:to>
                                        </p:set>
                                        <p:anim calcmode="lin" valueType="num" p14:bounceEnd="50000">
                                          <p:cBhvr additive="base">
                                            <p:cTn id="14"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15" dur="500" fill="hold"/>
                                            <p:tgtEl>
                                              <p:spTgt spid="29"/>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14:presetBounceEnd="50000">
                                      <p:stCondLst>
                                        <p:cond delay="1300"/>
                                      </p:stCondLst>
                                      <p:childTnLst>
                                        <p:set>
                                          <p:cBhvr>
                                            <p:cTn id="17" dur="1" fill="hold">
                                              <p:stCondLst>
                                                <p:cond delay="0"/>
                                              </p:stCondLst>
                                            </p:cTn>
                                            <p:tgtEl>
                                              <p:spTgt spid="64"/>
                                            </p:tgtEl>
                                            <p:attrNameLst>
                                              <p:attrName>style.visibility</p:attrName>
                                            </p:attrNameLst>
                                          </p:cBhvr>
                                          <p:to>
                                            <p:strVal val="visible"/>
                                          </p:to>
                                        </p:set>
                                        <p:anim calcmode="lin" valueType="num" p14:bounceEnd="50000">
                                          <p:cBhvr additive="base">
                                            <p:cTn id="18" dur="500" fill="hold"/>
                                            <p:tgtEl>
                                              <p:spTgt spid="64"/>
                                            </p:tgtEl>
                                            <p:attrNameLst>
                                              <p:attrName>ppt_x</p:attrName>
                                            </p:attrNameLst>
                                          </p:cBhvr>
                                          <p:tavLst>
                                            <p:tav tm="0">
                                              <p:val>
                                                <p:strVal val="0-#ppt_w/2"/>
                                              </p:val>
                                            </p:tav>
                                            <p:tav tm="100000">
                                              <p:val>
                                                <p:strVal val="#ppt_x"/>
                                              </p:val>
                                            </p:tav>
                                          </p:tavLst>
                                        </p:anim>
                                        <p:anim calcmode="lin" valueType="num" p14:bounceEnd="50000">
                                          <p:cBhvr additive="base">
                                            <p:cTn id="19" dur="500" fill="hold"/>
                                            <p:tgtEl>
                                              <p:spTgt spid="64"/>
                                            </p:tgtEl>
                                            <p:attrNameLst>
                                              <p:attrName>ppt_y</p:attrName>
                                            </p:attrNameLst>
                                          </p:cBhvr>
                                          <p:tavLst>
                                            <p:tav tm="0">
                                              <p:val>
                                                <p:strVal val="#ppt_y"/>
                                              </p:val>
                                            </p:tav>
                                            <p:tav tm="100000">
                                              <p:val>
                                                <p:strVal val="#ppt_y"/>
                                              </p:val>
                                            </p:tav>
                                          </p:tavLst>
                                        </p:anim>
                                      </p:childTnLst>
                                    </p:cTn>
                                  </p:par>
                                  <p:par>
                                    <p:cTn id="20" presetID="2" presetClass="entr" presetSubtype="1" fill="hold" nodeType="withEffect" p14:presetBounceEnd="50000">
                                      <p:stCondLst>
                                        <p:cond delay="1600"/>
                                      </p:stCondLst>
                                      <p:childTnLst>
                                        <p:set>
                                          <p:cBhvr>
                                            <p:cTn id="21" dur="1" fill="hold">
                                              <p:stCondLst>
                                                <p:cond delay="0"/>
                                              </p:stCondLst>
                                            </p:cTn>
                                            <p:tgtEl>
                                              <p:spTgt spid="80"/>
                                            </p:tgtEl>
                                            <p:attrNameLst>
                                              <p:attrName>style.visibility</p:attrName>
                                            </p:attrNameLst>
                                          </p:cBhvr>
                                          <p:to>
                                            <p:strVal val="visible"/>
                                          </p:to>
                                        </p:set>
                                        <p:anim calcmode="lin" valueType="num" p14:bounceEnd="50000">
                                          <p:cBhvr additive="base">
                                            <p:cTn id="22"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80"/>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14:presetBounceEnd="50000">
                                      <p:stCondLst>
                                        <p:cond delay="1600"/>
                                      </p:stCondLst>
                                      <p:childTnLst>
                                        <p:set>
                                          <p:cBhvr>
                                            <p:cTn id="25" dur="1" fill="hold">
                                              <p:stCondLst>
                                                <p:cond delay="0"/>
                                              </p:stCondLst>
                                            </p:cTn>
                                            <p:tgtEl>
                                              <p:spTgt spid="67"/>
                                            </p:tgtEl>
                                            <p:attrNameLst>
                                              <p:attrName>style.visibility</p:attrName>
                                            </p:attrNameLst>
                                          </p:cBhvr>
                                          <p:to>
                                            <p:strVal val="visible"/>
                                          </p:to>
                                        </p:set>
                                        <p:anim calcmode="lin" valueType="num" p14:bounceEnd="50000">
                                          <p:cBhvr additive="base">
                                            <p:cTn id="26" dur="500" fill="hold"/>
                                            <p:tgtEl>
                                              <p:spTgt spid="67"/>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67"/>
                                            </p:tgtEl>
                                            <p:attrNameLst>
                                              <p:attrName>ppt_y</p:attrName>
                                            </p:attrNameLst>
                                          </p:cBhvr>
                                          <p:tavLst>
                                            <p:tav tm="0">
                                              <p:val>
                                                <p:strVal val="0-#ppt_h/2"/>
                                              </p:val>
                                            </p:tav>
                                            <p:tav tm="100000">
                                              <p:val>
                                                <p:strVal val="#ppt_y"/>
                                              </p:val>
                                            </p:tav>
                                          </p:tavLst>
                                        </p:anim>
                                      </p:childTnLst>
                                    </p:cTn>
                                  </p:par>
                                  <p:par>
                                    <p:cTn id="28" presetID="2" presetClass="entr" presetSubtype="4" fill="hold" nodeType="withEffect" p14:presetBounceEnd="50000">
                                      <p:stCondLst>
                                        <p:cond delay="1600"/>
                                      </p:stCondLst>
                                      <p:childTnLst>
                                        <p:set>
                                          <p:cBhvr>
                                            <p:cTn id="29" dur="1" fill="hold">
                                              <p:stCondLst>
                                                <p:cond delay="0"/>
                                              </p:stCondLst>
                                            </p:cTn>
                                            <p:tgtEl>
                                              <p:spTgt spid="83"/>
                                            </p:tgtEl>
                                            <p:attrNameLst>
                                              <p:attrName>style.visibility</p:attrName>
                                            </p:attrNameLst>
                                          </p:cBhvr>
                                          <p:to>
                                            <p:strVal val="visible"/>
                                          </p:to>
                                        </p:set>
                                        <p:anim calcmode="lin" valueType="num" p14:bounceEnd="50000">
                                          <p:cBhvr additive="base">
                                            <p:cTn id="30"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8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14:presetBounceEnd="50000">
                                      <p:stCondLst>
                                        <p:cond delay="1600"/>
                                      </p:stCondLst>
                                      <p:childTnLst>
                                        <p:set>
                                          <p:cBhvr>
                                            <p:cTn id="33" dur="1" fill="hold">
                                              <p:stCondLst>
                                                <p:cond delay="0"/>
                                              </p:stCondLst>
                                            </p:cTn>
                                            <p:tgtEl>
                                              <p:spTgt spid="69"/>
                                            </p:tgtEl>
                                            <p:attrNameLst>
                                              <p:attrName>style.visibility</p:attrName>
                                            </p:attrNameLst>
                                          </p:cBhvr>
                                          <p:to>
                                            <p:strVal val="visible"/>
                                          </p:to>
                                        </p:set>
                                        <p:anim calcmode="lin" valueType="num" p14:bounceEnd="50000">
                                          <p:cBhvr additive="base">
                                            <p:cTn id="34" dur="500" fill="hold"/>
                                            <p:tgtEl>
                                              <p:spTgt spid="6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69"/>
                                            </p:tgtEl>
                                            <p:attrNameLst>
                                              <p:attrName>ppt_y</p:attrName>
                                            </p:attrNameLst>
                                          </p:cBhvr>
                                          <p:tavLst>
                                            <p:tav tm="0">
                                              <p:val>
                                                <p:strVal val="1+#ppt_h/2"/>
                                              </p:val>
                                            </p:tav>
                                            <p:tav tm="100000">
                                              <p:val>
                                                <p:strVal val="#ppt_y"/>
                                              </p:val>
                                            </p:tav>
                                          </p:tavLst>
                                        </p:anim>
                                      </p:childTnLst>
                                    </p:cTn>
                                  </p:par>
                                  <p:par>
                                    <p:cTn id="36" presetID="2" presetClass="entr" presetSubtype="2" fill="hold" nodeType="withEffect" p14:presetBounceEnd="50000">
                                      <p:stCondLst>
                                        <p:cond delay="1900"/>
                                      </p:stCondLst>
                                      <p:childTnLst>
                                        <p:set>
                                          <p:cBhvr>
                                            <p:cTn id="37" dur="1" fill="hold">
                                              <p:stCondLst>
                                                <p:cond delay="0"/>
                                              </p:stCondLst>
                                            </p:cTn>
                                            <p:tgtEl>
                                              <p:spTgt spid="31"/>
                                            </p:tgtEl>
                                            <p:attrNameLst>
                                              <p:attrName>style.visibility</p:attrName>
                                            </p:attrNameLst>
                                          </p:cBhvr>
                                          <p:to>
                                            <p:strVal val="visible"/>
                                          </p:to>
                                        </p:set>
                                        <p:anim calcmode="lin" valueType="num" p14:bounceEnd="50000">
                                          <p:cBhvr additive="base">
                                            <p:cTn id="38" dur="500" fill="hold"/>
                                            <p:tgtEl>
                                              <p:spTgt spid="31"/>
                                            </p:tgtEl>
                                            <p:attrNameLst>
                                              <p:attrName>ppt_x</p:attrName>
                                            </p:attrNameLst>
                                          </p:cBhvr>
                                          <p:tavLst>
                                            <p:tav tm="0">
                                              <p:val>
                                                <p:strVal val="1+#ppt_w/2"/>
                                              </p:val>
                                            </p:tav>
                                            <p:tav tm="100000">
                                              <p:val>
                                                <p:strVal val="#ppt_x"/>
                                              </p:val>
                                            </p:tav>
                                          </p:tavLst>
                                        </p:anim>
                                        <p:anim calcmode="lin" valueType="num" p14:bounceEnd="50000">
                                          <p:cBhvr additive="base">
                                            <p:cTn id="39" dur="500" fill="hold"/>
                                            <p:tgtEl>
                                              <p:spTgt spid="31"/>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14:presetBounceEnd="50000">
                                      <p:stCondLst>
                                        <p:cond delay="1900"/>
                                      </p:stCondLst>
                                      <p:childTnLst>
                                        <p:set>
                                          <p:cBhvr>
                                            <p:cTn id="41" dur="1" fill="hold">
                                              <p:stCondLst>
                                                <p:cond delay="0"/>
                                              </p:stCondLst>
                                            </p:cTn>
                                            <p:tgtEl>
                                              <p:spTgt spid="71"/>
                                            </p:tgtEl>
                                            <p:attrNameLst>
                                              <p:attrName>style.visibility</p:attrName>
                                            </p:attrNameLst>
                                          </p:cBhvr>
                                          <p:to>
                                            <p:strVal val="visible"/>
                                          </p:to>
                                        </p:set>
                                        <p:anim calcmode="lin" valueType="num" p14:bounceEnd="50000">
                                          <p:cBhvr additive="base">
                                            <p:cTn id="42" dur="500" fill="hold"/>
                                            <p:tgtEl>
                                              <p:spTgt spid="71"/>
                                            </p:tgtEl>
                                            <p:attrNameLst>
                                              <p:attrName>ppt_x</p:attrName>
                                            </p:attrNameLst>
                                          </p:cBhvr>
                                          <p:tavLst>
                                            <p:tav tm="0">
                                              <p:val>
                                                <p:strVal val="1+#ppt_w/2"/>
                                              </p:val>
                                            </p:tav>
                                            <p:tav tm="100000">
                                              <p:val>
                                                <p:strVal val="#ppt_x"/>
                                              </p:val>
                                            </p:tav>
                                          </p:tavLst>
                                        </p:anim>
                                        <p:anim calcmode="lin" valueType="num" p14:bounceEnd="50000">
                                          <p:cBhvr additive="base">
                                            <p:cTn id="43" dur="500" fill="hold"/>
                                            <p:tgtEl>
                                              <p:spTgt spid="71"/>
                                            </p:tgtEl>
                                            <p:attrNameLst>
                                              <p:attrName>ppt_y</p:attrName>
                                            </p:attrNameLst>
                                          </p:cBhvr>
                                          <p:tavLst>
                                            <p:tav tm="0">
                                              <p:val>
                                                <p:strVal val="#ppt_y"/>
                                              </p:val>
                                            </p:tav>
                                            <p:tav tm="100000">
                                              <p:val>
                                                <p:strVal val="#ppt_y"/>
                                              </p:val>
                                            </p:tav>
                                          </p:tavLst>
                                        </p:anim>
                                      </p:childTnLst>
                                    </p:cTn>
                                  </p:par>
                                  <p:par>
                                    <p:cTn id="44" presetID="2" presetClass="entr" presetSubtype="4" fill="hold" grpId="0" nodeType="withEffect" p14:presetBounceEnd="50000">
                                      <p:stCondLst>
                                        <p:cond delay="2200"/>
                                      </p:stCondLst>
                                      <p:childTnLst>
                                        <p:set>
                                          <p:cBhvr>
                                            <p:cTn id="45" dur="1" fill="hold">
                                              <p:stCondLst>
                                                <p:cond delay="0"/>
                                              </p:stCondLst>
                                            </p:cTn>
                                            <p:tgtEl>
                                              <p:spTgt spid="46"/>
                                            </p:tgtEl>
                                            <p:attrNameLst>
                                              <p:attrName>style.visibility</p:attrName>
                                            </p:attrNameLst>
                                          </p:cBhvr>
                                          <p:to>
                                            <p:strVal val="visible"/>
                                          </p:to>
                                        </p:set>
                                        <p:anim calcmode="lin" valueType="num" p14:bounceEnd="50000">
                                          <p:cBhvr additive="base">
                                            <p:cTn id="46" dur="50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47" dur="500" fill="hold"/>
                                            <p:tgtEl>
                                              <p:spTgt spid="46"/>
                                            </p:tgtEl>
                                            <p:attrNameLst>
                                              <p:attrName>ppt_y</p:attrName>
                                            </p:attrNameLst>
                                          </p:cBhvr>
                                          <p:tavLst>
                                            <p:tav tm="0">
                                              <p:val>
                                                <p:strVal val="1+#ppt_h/2"/>
                                              </p:val>
                                            </p:tav>
                                            <p:tav tm="100000">
                                              <p:val>
                                                <p:strVal val="#ppt_y"/>
                                              </p:val>
                                            </p:tav>
                                          </p:tavLst>
                                        </p:anim>
                                      </p:childTnLst>
                                    </p:cTn>
                                  </p:par>
                                  <p:par>
                                    <p:cTn id="48" presetID="2" presetClass="entr" presetSubtype="2" fill="hold" nodeType="withEffect" p14:presetBounceEnd="50000">
                                      <p:stCondLst>
                                        <p:cond delay="2500"/>
                                      </p:stCondLst>
                                      <p:childTnLst>
                                        <p:set>
                                          <p:cBhvr>
                                            <p:cTn id="49" dur="1" fill="hold">
                                              <p:stCondLst>
                                                <p:cond delay="0"/>
                                              </p:stCondLst>
                                            </p:cTn>
                                            <p:tgtEl>
                                              <p:spTgt spid="62"/>
                                            </p:tgtEl>
                                            <p:attrNameLst>
                                              <p:attrName>style.visibility</p:attrName>
                                            </p:attrNameLst>
                                          </p:cBhvr>
                                          <p:to>
                                            <p:strVal val="visible"/>
                                          </p:to>
                                        </p:set>
                                        <p:anim calcmode="lin" valueType="num" p14:bounceEnd="50000">
                                          <p:cBhvr additive="base">
                                            <p:cTn id="50" dur="500" fill="hold"/>
                                            <p:tgtEl>
                                              <p:spTgt spid="62"/>
                                            </p:tgtEl>
                                            <p:attrNameLst>
                                              <p:attrName>ppt_x</p:attrName>
                                            </p:attrNameLst>
                                          </p:cBhvr>
                                          <p:tavLst>
                                            <p:tav tm="0">
                                              <p:val>
                                                <p:strVal val="1+#ppt_w/2"/>
                                              </p:val>
                                            </p:tav>
                                            <p:tav tm="100000">
                                              <p:val>
                                                <p:strVal val="#ppt_x"/>
                                              </p:val>
                                            </p:tav>
                                          </p:tavLst>
                                        </p:anim>
                                        <p:anim calcmode="lin" valueType="num" p14:bounceEnd="50000">
                                          <p:cBhvr additive="base">
                                            <p:cTn id="51" dur="500" fill="hold"/>
                                            <p:tgtEl>
                                              <p:spTgt spid="62"/>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14:presetBounceEnd="50000">
                                      <p:stCondLst>
                                        <p:cond delay="2800"/>
                                      </p:stCondLst>
                                      <p:childTnLst>
                                        <p:set>
                                          <p:cBhvr>
                                            <p:cTn id="53" dur="1" fill="hold">
                                              <p:stCondLst>
                                                <p:cond delay="0"/>
                                              </p:stCondLst>
                                            </p:cTn>
                                            <p:tgtEl>
                                              <p:spTgt spid="32"/>
                                            </p:tgtEl>
                                            <p:attrNameLst>
                                              <p:attrName>style.visibility</p:attrName>
                                            </p:attrNameLst>
                                          </p:cBhvr>
                                          <p:to>
                                            <p:strVal val="visible"/>
                                          </p:to>
                                        </p:set>
                                        <p:anim calcmode="lin" valueType="num" p14:bounceEnd="50000">
                                          <p:cBhvr additive="base">
                                            <p:cTn id="54" dur="500" fill="hold"/>
                                            <p:tgtEl>
                                              <p:spTgt spid="32"/>
                                            </p:tgtEl>
                                            <p:attrNameLst>
                                              <p:attrName>ppt_x</p:attrName>
                                            </p:attrNameLst>
                                          </p:cBhvr>
                                          <p:tavLst>
                                            <p:tav tm="0">
                                              <p:val>
                                                <p:strVal val="1+#ppt_w/2"/>
                                              </p:val>
                                            </p:tav>
                                            <p:tav tm="100000">
                                              <p:val>
                                                <p:strVal val="#ppt_x"/>
                                              </p:val>
                                            </p:tav>
                                          </p:tavLst>
                                        </p:anim>
                                        <p:anim calcmode="lin" valueType="num" p14:bounceEnd="50000">
                                          <p:cBhvr additive="base">
                                            <p:cTn id="55" dur="500" fill="hold"/>
                                            <p:tgtEl>
                                              <p:spTgt spid="32"/>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14:presetBounceEnd="50000">
                                      <p:stCondLst>
                                        <p:cond delay="3100"/>
                                      </p:stCondLst>
                                      <p:childTnLst>
                                        <p:set>
                                          <p:cBhvr>
                                            <p:cTn id="57" dur="1" fill="hold">
                                              <p:stCondLst>
                                                <p:cond delay="0"/>
                                              </p:stCondLst>
                                            </p:cTn>
                                            <p:tgtEl>
                                              <p:spTgt spid="58"/>
                                            </p:tgtEl>
                                            <p:attrNameLst>
                                              <p:attrName>style.visibility</p:attrName>
                                            </p:attrNameLst>
                                          </p:cBhvr>
                                          <p:to>
                                            <p:strVal val="visible"/>
                                          </p:to>
                                        </p:set>
                                        <p:anim calcmode="lin" valueType="num" p14:bounceEnd="50000">
                                          <p:cBhvr additive="base">
                                            <p:cTn id="58" dur="500" fill="hold"/>
                                            <p:tgtEl>
                                              <p:spTgt spid="58"/>
                                            </p:tgtEl>
                                            <p:attrNameLst>
                                              <p:attrName>ppt_x</p:attrName>
                                            </p:attrNameLst>
                                          </p:cBhvr>
                                          <p:tavLst>
                                            <p:tav tm="0">
                                              <p:val>
                                                <p:strVal val="1+#ppt_w/2"/>
                                              </p:val>
                                            </p:tav>
                                            <p:tav tm="100000">
                                              <p:val>
                                                <p:strVal val="#ppt_x"/>
                                              </p:val>
                                            </p:tav>
                                          </p:tavLst>
                                        </p:anim>
                                        <p:anim calcmode="lin" valueType="num" p14:bounceEnd="50000">
                                          <p:cBhvr additive="base">
                                            <p:cTn id="59"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4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3"/>
                                            </p:tgtEl>
                                          </p:cBhvr>
                                        </p:animEffect>
                                        <p:set>
                                          <p:cBhvr>
                                            <p:cTn id="7" dur="1" fill="hold">
                                              <p:stCondLst>
                                                <p:cond delay="499"/>
                                              </p:stCondLst>
                                            </p:cTn>
                                            <p:tgtEl>
                                              <p:spTgt spid="113"/>
                                            </p:tgtEl>
                                            <p:attrNameLst>
                                              <p:attrName>style.visibility</p:attrName>
                                            </p:attrNameLst>
                                          </p:cBhvr>
                                          <p:to>
                                            <p:strVal val="hidden"/>
                                          </p:to>
                                        </p:set>
                                      </p:childTnLst>
                                    </p:cTn>
                                  </p:par>
                                  <p:par>
                                    <p:cTn id="8" presetID="2" presetClass="entr" presetSubtype="8" fill="hold" nodeType="withEffect">
                                      <p:stCondLst>
                                        <p:cond delay="700"/>
                                      </p:stCondLst>
                                      <p:childTnLst>
                                        <p:set>
                                          <p:cBhvr>
                                            <p:cTn id="9" dur="1" fill="hold">
                                              <p:stCondLst>
                                                <p:cond delay="0"/>
                                              </p:stCondLst>
                                            </p:cTn>
                                            <p:tgtEl>
                                              <p:spTgt spid="54"/>
                                            </p:tgtEl>
                                            <p:attrNameLst>
                                              <p:attrName>style.visibility</p:attrName>
                                            </p:attrNameLst>
                                          </p:cBhvr>
                                          <p:to>
                                            <p:strVal val="visible"/>
                                          </p:to>
                                        </p:set>
                                        <p:anim calcmode="lin" valueType="num">
                                          <p:cBhvr additive="base">
                                            <p:cTn id="10" dur="500" fill="hold"/>
                                            <p:tgtEl>
                                              <p:spTgt spid="54"/>
                                            </p:tgtEl>
                                            <p:attrNameLst>
                                              <p:attrName>ppt_x</p:attrName>
                                            </p:attrNameLst>
                                          </p:cBhvr>
                                          <p:tavLst>
                                            <p:tav tm="0">
                                              <p:val>
                                                <p:strVal val="0-#ppt_w/2"/>
                                              </p:val>
                                            </p:tav>
                                            <p:tav tm="100000">
                                              <p:val>
                                                <p:strVal val="#ppt_x"/>
                                              </p:val>
                                            </p:tav>
                                          </p:tavLst>
                                        </p:anim>
                                        <p:anim calcmode="lin" valueType="num">
                                          <p:cBhvr additive="base">
                                            <p:cTn id="11" dur="500" fill="hold"/>
                                            <p:tgtEl>
                                              <p:spTgt spid="5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100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500" fill="hold"/>
                                            <p:tgtEl>
                                              <p:spTgt spid="29"/>
                                            </p:tgtEl>
                                            <p:attrNameLst>
                                              <p:attrName>ppt_x</p:attrName>
                                            </p:attrNameLst>
                                          </p:cBhvr>
                                          <p:tavLst>
                                            <p:tav tm="0">
                                              <p:val>
                                                <p:strVal val="0-#ppt_w/2"/>
                                              </p:val>
                                            </p:tav>
                                            <p:tav tm="100000">
                                              <p:val>
                                                <p:strVal val="#ppt_x"/>
                                              </p:val>
                                            </p:tav>
                                          </p:tavLst>
                                        </p:anim>
                                        <p:anim calcmode="lin" valueType="num">
                                          <p:cBhvr additive="base">
                                            <p:cTn id="15" dur="500" fill="hold"/>
                                            <p:tgtEl>
                                              <p:spTgt spid="29"/>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1300"/>
                                      </p:stCondLst>
                                      <p:childTnLst>
                                        <p:set>
                                          <p:cBhvr>
                                            <p:cTn id="17" dur="1" fill="hold">
                                              <p:stCondLst>
                                                <p:cond delay="0"/>
                                              </p:stCondLst>
                                            </p:cTn>
                                            <p:tgtEl>
                                              <p:spTgt spid="64"/>
                                            </p:tgtEl>
                                            <p:attrNameLst>
                                              <p:attrName>style.visibility</p:attrName>
                                            </p:attrNameLst>
                                          </p:cBhvr>
                                          <p:to>
                                            <p:strVal val="visible"/>
                                          </p:to>
                                        </p:set>
                                        <p:anim calcmode="lin" valueType="num">
                                          <p:cBhvr additive="base">
                                            <p:cTn id="18" dur="500" fill="hold"/>
                                            <p:tgtEl>
                                              <p:spTgt spid="64"/>
                                            </p:tgtEl>
                                            <p:attrNameLst>
                                              <p:attrName>ppt_x</p:attrName>
                                            </p:attrNameLst>
                                          </p:cBhvr>
                                          <p:tavLst>
                                            <p:tav tm="0">
                                              <p:val>
                                                <p:strVal val="0-#ppt_w/2"/>
                                              </p:val>
                                            </p:tav>
                                            <p:tav tm="100000">
                                              <p:val>
                                                <p:strVal val="#ppt_x"/>
                                              </p:val>
                                            </p:tav>
                                          </p:tavLst>
                                        </p:anim>
                                        <p:anim calcmode="lin" valueType="num">
                                          <p:cBhvr additive="base">
                                            <p:cTn id="19" dur="500" fill="hold"/>
                                            <p:tgtEl>
                                              <p:spTgt spid="64"/>
                                            </p:tgtEl>
                                            <p:attrNameLst>
                                              <p:attrName>ppt_y</p:attrName>
                                            </p:attrNameLst>
                                          </p:cBhvr>
                                          <p:tavLst>
                                            <p:tav tm="0">
                                              <p:val>
                                                <p:strVal val="#ppt_y"/>
                                              </p:val>
                                            </p:tav>
                                            <p:tav tm="100000">
                                              <p:val>
                                                <p:strVal val="#ppt_y"/>
                                              </p:val>
                                            </p:tav>
                                          </p:tavLst>
                                        </p:anim>
                                      </p:childTnLst>
                                    </p:cTn>
                                  </p:par>
                                  <p:par>
                                    <p:cTn id="20" presetID="2" presetClass="entr" presetSubtype="1" fill="hold" nodeType="withEffect">
                                      <p:stCondLst>
                                        <p:cond delay="160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500" fill="hold"/>
                                            <p:tgtEl>
                                              <p:spTgt spid="80"/>
                                            </p:tgtEl>
                                            <p:attrNameLst>
                                              <p:attrName>ppt_x</p:attrName>
                                            </p:attrNameLst>
                                          </p:cBhvr>
                                          <p:tavLst>
                                            <p:tav tm="0">
                                              <p:val>
                                                <p:strVal val="#ppt_x"/>
                                              </p:val>
                                            </p:tav>
                                            <p:tav tm="100000">
                                              <p:val>
                                                <p:strVal val="#ppt_x"/>
                                              </p:val>
                                            </p:tav>
                                          </p:tavLst>
                                        </p:anim>
                                        <p:anim calcmode="lin" valueType="num">
                                          <p:cBhvr additive="base">
                                            <p:cTn id="23" dur="500" fill="hold"/>
                                            <p:tgtEl>
                                              <p:spTgt spid="80"/>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1600"/>
                                      </p:stCondLst>
                                      <p:childTnLst>
                                        <p:set>
                                          <p:cBhvr>
                                            <p:cTn id="25" dur="1" fill="hold">
                                              <p:stCondLst>
                                                <p:cond delay="0"/>
                                              </p:stCondLst>
                                            </p:cTn>
                                            <p:tgtEl>
                                              <p:spTgt spid="67"/>
                                            </p:tgtEl>
                                            <p:attrNameLst>
                                              <p:attrName>style.visibility</p:attrName>
                                            </p:attrNameLst>
                                          </p:cBhvr>
                                          <p:to>
                                            <p:strVal val="visible"/>
                                          </p:to>
                                        </p:set>
                                        <p:anim calcmode="lin" valueType="num">
                                          <p:cBhvr additive="base">
                                            <p:cTn id="26" dur="500" fill="hold"/>
                                            <p:tgtEl>
                                              <p:spTgt spid="67"/>
                                            </p:tgtEl>
                                            <p:attrNameLst>
                                              <p:attrName>ppt_x</p:attrName>
                                            </p:attrNameLst>
                                          </p:cBhvr>
                                          <p:tavLst>
                                            <p:tav tm="0">
                                              <p:val>
                                                <p:strVal val="#ppt_x"/>
                                              </p:val>
                                            </p:tav>
                                            <p:tav tm="100000">
                                              <p:val>
                                                <p:strVal val="#ppt_x"/>
                                              </p:val>
                                            </p:tav>
                                          </p:tavLst>
                                        </p:anim>
                                        <p:anim calcmode="lin" valueType="num">
                                          <p:cBhvr additive="base">
                                            <p:cTn id="27" dur="500" fill="hold"/>
                                            <p:tgtEl>
                                              <p:spTgt spid="67"/>
                                            </p:tgtEl>
                                            <p:attrNameLst>
                                              <p:attrName>ppt_y</p:attrName>
                                            </p:attrNameLst>
                                          </p:cBhvr>
                                          <p:tavLst>
                                            <p:tav tm="0">
                                              <p:val>
                                                <p:strVal val="0-#ppt_h/2"/>
                                              </p:val>
                                            </p:tav>
                                            <p:tav tm="100000">
                                              <p:val>
                                                <p:strVal val="#ppt_y"/>
                                              </p:val>
                                            </p:tav>
                                          </p:tavLst>
                                        </p:anim>
                                      </p:childTnLst>
                                    </p:cTn>
                                  </p:par>
                                  <p:par>
                                    <p:cTn id="28" presetID="2" presetClass="entr" presetSubtype="4" fill="hold" nodeType="withEffect">
                                      <p:stCondLst>
                                        <p:cond delay="1600"/>
                                      </p:stCondLst>
                                      <p:childTnLst>
                                        <p:set>
                                          <p:cBhvr>
                                            <p:cTn id="29" dur="1" fill="hold">
                                              <p:stCondLst>
                                                <p:cond delay="0"/>
                                              </p:stCondLst>
                                            </p:cTn>
                                            <p:tgtEl>
                                              <p:spTgt spid="83"/>
                                            </p:tgtEl>
                                            <p:attrNameLst>
                                              <p:attrName>style.visibility</p:attrName>
                                            </p:attrNameLst>
                                          </p:cBhvr>
                                          <p:to>
                                            <p:strVal val="visible"/>
                                          </p:to>
                                        </p:set>
                                        <p:anim calcmode="lin" valueType="num">
                                          <p:cBhvr additive="base">
                                            <p:cTn id="30" dur="500" fill="hold"/>
                                            <p:tgtEl>
                                              <p:spTgt spid="83"/>
                                            </p:tgtEl>
                                            <p:attrNameLst>
                                              <p:attrName>ppt_x</p:attrName>
                                            </p:attrNameLst>
                                          </p:cBhvr>
                                          <p:tavLst>
                                            <p:tav tm="0">
                                              <p:val>
                                                <p:strVal val="#ppt_x"/>
                                              </p:val>
                                            </p:tav>
                                            <p:tav tm="100000">
                                              <p:val>
                                                <p:strVal val="#ppt_x"/>
                                              </p:val>
                                            </p:tav>
                                          </p:tavLst>
                                        </p:anim>
                                        <p:anim calcmode="lin" valueType="num">
                                          <p:cBhvr additive="base">
                                            <p:cTn id="31" dur="500" fill="hold"/>
                                            <p:tgtEl>
                                              <p:spTgt spid="8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1600"/>
                                      </p:stCondLst>
                                      <p:childTnLst>
                                        <p:set>
                                          <p:cBhvr>
                                            <p:cTn id="33" dur="1" fill="hold">
                                              <p:stCondLst>
                                                <p:cond delay="0"/>
                                              </p:stCondLst>
                                            </p:cTn>
                                            <p:tgtEl>
                                              <p:spTgt spid="69"/>
                                            </p:tgtEl>
                                            <p:attrNameLst>
                                              <p:attrName>style.visibility</p:attrName>
                                            </p:attrNameLst>
                                          </p:cBhvr>
                                          <p:to>
                                            <p:strVal val="visible"/>
                                          </p:to>
                                        </p:set>
                                        <p:anim calcmode="lin" valueType="num">
                                          <p:cBhvr additive="base">
                                            <p:cTn id="34" dur="500" fill="hold"/>
                                            <p:tgtEl>
                                              <p:spTgt spid="69"/>
                                            </p:tgtEl>
                                            <p:attrNameLst>
                                              <p:attrName>ppt_x</p:attrName>
                                            </p:attrNameLst>
                                          </p:cBhvr>
                                          <p:tavLst>
                                            <p:tav tm="0">
                                              <p:val>
                                                <p:strVal val="#ppt_x"/>
                                              </p:val>
                                            </p:tav>
                                            <p:tav tm="100000">
                                              <p:val>
                                                <p:strVal val="#ppt_x"/>
                                              </p:val>
                                            </p:tav>
                                          </p:tavLst>
                                        </p:anim>
                                        <p:anim calcmode="lin" valueType="num">
                                          <p:cBhvr additive="base">
                                            <p:cTn id="35" dur="500" fill="hold"/>
                                            <p:tgtEl>
                                              <p:spTgt spid="69"/>
                                            </p:tgtEl>
                                            <p:attrNameLst>
                                              <p:attrName>ppt_y</p:attrName>
                                            </p:attrNameLst>
                                          </p:cBhvr>
                                          <p:tavLst>
                                            <p:tav tm="0">
                                              <p:val>
                                                <p:strVal val="1+#ppt_h/2"/>
                                              </p:val>
                                            </p:tav>
                                            <p:tav tm="100000">
                                              <p:val>
                                                <p:strVal val="#ppt_y"/>
                                              </p:val>
                                            </p:tav>
                                          </p:tavLst>
                                        </p:anim>
                                      </p:childTnLst>
                                    </p:cTn>
                                  </p:par>
                                  <p:par>
                                    <p:cTn id="36" presetID="2" presetClass="entr" presetSubtype="2" fill="hold" nodeType="withEffect">
                                      <p:stCondLst>
                                        <p:cond delay="190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1+#ppt_w/2"/>
                                              </p:val>
                                            </p:tav>
                                            <p:tav tm="100000">
                                              <p:val>
                                                <p:strVal val="#ppt_x"/>
                                              </p:val>
                                            </p:tav>
                                          </p:tavLst>
                                        </p:anim>
                                        <p:anim calcmode="lin" valueType="num">
                                          <p:cBhvr additive="base">
                                            <p:cTn id="39" dur="500" fill="hold"/>
                                            <p:tgtEl>
                                              <p:spTgt spid="31"/>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1900"/>
                                      </p:stCondLst>
                                      <p:childTnLst>
                                        <p:set>
                                          <p:cBhvr>
                                            <p:cTn id="41" dur="1" fill="hold">
                                              <p:stCondLst>
                                                <p:cond delay="0"/>
                                              </p:stCondLst>
                                            </p:cTn>
                                            <p:tgtEl>
                                              <p:spTgt spid="71"/>
                                            </p:tgtEl>
                                            <p:attrNameLst>
                                              <p:attrName>style.visibility</p:attrName>
                                            </p:attrNameLst>
                                          </p:cBhvr>
                                          <p:to>
                                            <p:strVal val="visible"/>
                                          </p:to>
                                        </p:set>
                                        <p:anim calcmode="lin" valueType="num">
                                          <p:cBhvr additive="base">
                                            <p:cTn id="42" dur="500" fill="hold"/>
                                            <p:tgtEl>
                                              <p:spTgt spid="71"/>
                                            </p:tgtEl>
                                            <p:attrNameLst>
                                              <p:attrName>ppt_x</p:attrName>
                                            </p:attrNameLst>
                                          </p:cBhvr>
                                          <p:tavLst>
                                            <p:tav tm="0">
                                              <p:val>
                                                <p:strVal val="1+#ppt_w/2"/>
                                              </p:val>
                                            </p:tav>
                                            <p:tav tm="100000">
                                              <p:val>
                                                <p:strVal val="#ppt_x"/>
                                              </p:val>
                                            </p:tav>
                                          </p:tavLst>
                                        </p:anim>
                                        <p:anim calcmode="lin" valueType="num">
                                          <p:cBhvr additive="base">
                                            <p:cTn id="43" dur="500" fill="hold"/>
                                            <p:tgtEl>
                                              <p:spTgt spid="71"/>
                                            </p:tgtEl>
                                            <p:attrNameLst>
                                              <p:attrName>ppt_y</p:attrName>
                                            </p:attrNameLst>
                                          </p:cBhvr>
                                          <p:tavLst>
                                            <p:tav tm="0">
                                              <p:val>
                                                <p:strVal val="#ppt_y"/>
                                              </p:val>
                                            </p:tav>
                                            <p:tav tm="100000">
                                              <p:val>
                                                <p:strVal val="#ppt_y"/>
                                              </p:val>
                                            </p:tav>
                                          </p:tavLst>
                                        </p:anim>
                                      </p:childTnLst>
                                    </p:cTn>
                                  </p:par>
                                  <p:par>
                                    <p:cTn id="44" presetID="2" presetClass="entr" presetSubtype="4" fill="hold" grpId="0" nodeType="withEffect">
                                      <p:stCondLst>
                                        <p:cond delay="220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ppt_x"/>
                                              </p:val>
                                            </p:tav>
                                            <p:tav tm="100000">
                                              <p:val>
                                                <p:strVal val="#ppt_x"/>
                                              </p:val>
                                            </p:tav>
                                          </p:tavLst>
                                        </p:anim>
                                        <p:anim calcmode="lin" valueType="num">
                                          <p:cBhvr additive="base">
                                            <p:cTn id="47" dur="500" fill="hold"/>
                                            <p:tgtEl>
                                              <p:spTgt spid="46"/>
                                            </p:tgtEl>
                                            <p:attrNameLst>
                                              <p:attrName>ppt_y</p:attrName>
                                            </p:attrNameLst>
                                          </p:cBhvr>
                                          <p:tavLst>
                                            <p:tav tm="0">
                                              <p:val>
                                                <p:strVal val="1+#ppt_h/2"/>
                                              </p:val>
                                            </p:tav>
                                            <p:tav tm="100000">
                                              <p:val>
                                                <p:strVal val="#ppt_y"/>
                                              </p:val>
                                            </p:tav>
                                          </p:tavLst>
                                        </p:anim>
                                      </p:childTnLst>
                                    </p:cTn>
                                  </p:par>
                                  <p:par>
                                    <p:cTn id="48" presetID="2" presetClass="entr" presetSubtype="2" fill="hold" nodeType="withEffect">
                                      <p:stCondLst>
                                        <p:cond delay="2500"/>
                                      </p:stCondLst>
                                      <p:childTnLst>
                                        <p:set>
                                          <p:cBhvr>
                                            <p:cTn id="49" dur="1" fill="hold">
                                              <p:stCondLst>
                                                <p:cond delay="0"/>
                                              </p:stCondLst>
                                            </p:cTn>
                                            <p:tgtEl>
                                              <p:spTgt spid="62"/>
                                            </p:tgtEl>
                                            <p:attrNameLst>
                                              <p:attrName>style.visibility</p:attrName>
                                            </p:attrNameLst>
                                          </p:cBhvr>
                                          <p:to>
                                            <p:strVal val="visible"/>
                                          </p:to>
                                        </p:set>
                                        <p:anim calcmode="lin" valueType="num">
                                          <p:cBhvr additive="base">
                                            <p:cTn id="50" dur="500" fill="hold"/>
                                            <p:tgtEl>
                                              <p:spTgt spid="62"/>
                                            </p:tgtEl>
                                            <p:attrNameLst>
                                              <p:attrName>ppt_x</p:attrName>
                                            </p:attrNameLst>
                                          </p:cBhvr>
                                          <p:tavLst>
                                            <p:tav tm="0">
                                              <p:val>
                                                <p:strVal val="1+#ppt_w/2"/>
                                              </p:val>
                                            </p:tav>
                                            <p:tav tm="100000">
                                              <p:val>
                                                <p:strVal val="#ppt_x"/>
                                              </p:val>
                                            </p:tav>
                                          </p:tavLst>
                                        </p:anim>
                                        <p:anim calcmode="lin" valueType="num">
                                          <p:cBhvr additive="base">
                                            <p:cTn id="51" dur="500" fill="hold"/>
                                            <p:tgtEl>
                                              <p:spTgt spid="62"/>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280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1+#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3100"/>
                                      </p:stCondLst>
                                      <p:childTnLst>
                                        <p:set>
                                          <p:cBhvr>
                                            <p:cTn id="57" dur="1" fill="hold">
                                              <p:stCondLst>
                                                <p:cond delay="0"/>
                                              </p:stCondLst>
                                            </p:cTn>
                                            <p:tgtEl>
                                              <p:spTgt spid="58"/>
                                            </p:tgtEl>
                                            <p:attrNameLst>
                                              <p:attrName>style.visibility</p:attrName>
                                            </p:attrNameLst>
                                          </p:cBhvr>
                                          <p:to>
                                            <p:strVal val="visible"/>
                                          </p:to>
                                        </p:set>
                                        <p:anim calcmode="lin" valueType="num">
                                          <p:cBhvr additive="base">
                                            <p:cTn id="58" dur="500" fill="hold"/>
                                            <p:tgtEl>
                                              <p:spTgt spid="58"/>
                                            </p:tgtEl>
                                            <p:attrNameLst>
                                              <p:attrName>ppt_x</p:attrName>
                                            </p:attrNameLst>
                                          </p:cBhvr>
                                          <p:tavLst>
                                            <p:tav tm="0">
                                              <p:val>
                                                <p:strVal val="1+#ppt_w/2"/>
                                              </p:val>
                                            </p:tav>
                                            <p:tav tm="100000">
                                              <p:val>
                                                <p:strVal val="#ppt_x"/>
                                              </p:val>
                                            </p:tav>
                                          </p:tavLst>
                                        </p:anim>
                                        <p:anim calcmode="lin" valueType="num">
                                          <p:cBhvr additive="base">
                                            <p:cTn id="59"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46"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9182100"/>
            <a:ext cx="1752600" cy="844692"/>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12</a:t>
            </a:fld>
            <a:endParaRPr b="0" dirty="0">
              <a:latin typeface="Arial Regular" charset="0"/>
            </a:endParaRPr>
          </a:p>
        </p:txBody>
      </p:sp>
      <p:sp>
        <p:nvSpPr>
          <p:cNvPr id="23" name="TextBox 22"/>
          <p:cNvSpPr txBox="1"/>
          <p:nvPr/>
        </p:nvSpPr>
        <p:spPr>
          <a:xfrm>
            <a:off x="919319" y="2171700"/>
            <a:ext cx="7675581" cy="8309967"/>
          </a:xfrm>
          <a:prstGeom prst="rect">
            <a:avLst/>
          </a:prstGeom>
          <a:noFill/>
        </p:spPr>
        <p:txBody>
          <a:bodyPr wrap="square" rtlCol="0">
            <a:spAutoFit/>
          </a:bodyPr>
          <a:lstStyle/>
          <a:p>
            <a:pPr>
              <a:spcAft>
                <a:spcPts val="1200"/>
              </a:spcAft>
            </a:pPr>
            <a:r>
              <a:rPr lang="en-US" sz="2800" dirty="0">
                <a:solidFill>
                  <a:schemeClr val="accent1"/>
                </a:solidFill>
                <a:latin typeface="Arial Narrow Regular" charset="0"/>
              </a:rPr>
              <a:t>real-time alerts  </a:t>
            </a:r>
          </a:p>
          <a:p>
            <a:pPr>
              <a:spcAft>
                <a:spcPts val="1200"/>
              </a:spcAft>
            </a:pPr>
            <a:r>
              <a:rPr lang="en-US" sz="2800" dirty="0">
                <a:solidFill>
                  <a:schemeClr val="accent1"/>
                </a:solidFill>
                <a:latin typeface="Arial Narrow Regular" charset="0"/>
              </a:rPr>
              <a:t>preventative maintenance insights</a:t>
            </a:r>
          </a:p>
          <a:p>
            <a:pPr>
              <a:spcAft>
                <a:spcPts val="1200"/>
              </a:spcAft>
            </a:pPr>
            <a:r>
              <a:rPr lang="en-US" sz="2800" dirty="0">
                <a:solidFill>
                  <a:schemeClr val="accent1"/>
                </a:solidFill>
                <a:latin typeface="Arial Narrow Regular" charset="0"/>
              </a:rPr>
              <a:t>historic data/trends</a:t>
            </a:r>
          </a:p>
          <a:p>
            <a:pPr>
              <a:spcAft>
                <a:spcPts val="1200"/>
              </a:spcAft>
            </a:pPr>
            <a:r>
              <a:rPr lang="en-US" sz="2800" dirty="0">
                <a:solidFill>
                  <a:schemeClr val="accent1"/>
                </a:solidFill>
                <a:latin typeface="Arial Narrow Regular" charset="0"/>
              </a:rPr>
              <a:t>dashboard-style view of enterprise</a:t>
            </a:r>
          </a:p>
          <a:p>
            <a:pPr>
              <a:spcAft>
                <a:spcPts val="1200"/>
              </a:spcAft>
            </a:pPr>
            <a:r>
              <a:rPr lang="en-US" sz="2800" dirty="0">
                <a:solidFill>
                  <a:schemeClr val="accent1"/>
                </a:solidFill>
                <a:latin typeface="Arial Narrow Regular" charset="0"/>
              </a:rPr>
              <a:t>organized by building and campus</a:t>
            </a:r>
          </a:p>
          <a:p>
            <a:pPr>
              <a:spcAft>
                <a:spcPts val="1200"/>
              </a:spcAft>
            </a:pPr>
            <a:r>
              <a:rPr lang="en-US" sz="2800" dirty="0">
                <a:solidFill>
                  <a:schemeClr val="accent1"/>
                </a:solidFill>
                <a:latin typeface="Arial Narrow Regular" charset="0"/>
              </a:rPr>
              <a:t>customizable alert parameters</a:t>
            </a:r>
          </a:p>
          <a:p>
            <a:pPr>
              <a:spcAft>
                <a:spcPts val="1200"/>
              </a:spcAft>
            </a:pPr>
            <a:r>
              <a:rPr lang="en-US" sz="2800" dirty="0">
                <a:solidFill>
                  <a:schemeClr val="accent1"/>
                </a:solidFill>
                <a:latin typeface="Arial Narrow Regular" charset="0"/>
              </a:rPr>
              <a:t>opt-in/out of email and mobile alerts</a:t>
            </a:r>
          </a:p>
          <a:p>
            <a:pPr>
              <a:spcAft>
                <a:spcPts val="1200"/>
              </a:spcAft>
            </a:pPr>
            <a:r>
              <a:rPr lang="en-US" sz="2800" dirty="0">
                <a:solidFill>
                  <a:schemeClr val="accent1"/>
                </a:solidFill>
                <a:latin typeface="Arial Narrow Regular" charset="0"/>
              </a:rPr>
              <a:t>add/assign sub-users</a:t>
            </a:r>
          </a:p>
          <a:p>
            <a:pPr>
              <a:spcAft>
                <a:spcPts val="1200"/>
              </a:spcAft>
            </a:pPr>
            <a:endParaRPr lang="en-US" sz="1800" dirty="0">
              <a:solidFill>
                <a:schemeClr val="accent1"/>
              </a:solidFill>
              <a:latin typeface="Arial Narrow Regular" charset="0"/>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2400" dirty="0">
              <a:solidFill>
                <a:schemeClr val="accent1"/>
              </a:solidFill>
              <a:latin typeface="Arial Narrow Regular" charset="0"/>
              <a:hlinkClick r:id="" action="ppaction://noaction"/>
            </a:endParaRPr>
          </a:p>
          <a:p>
            <a:pPr>
              <a:spcAft>
                <a:spcPts val="1200"/>
              </a:spcAft>
            </a:pPr>
            <a:endParaRPr lang="en-US" sz="800" dirty="0">
              <a:solidFill>
                <a:schemeClr val="accent1"/>
              </a:solidFill>
              <a:latin typeface="Arial Narrow Regular" charset="0"/>
              <a:hlinkClick r:id="" action="ppaction://noaction"/>
            </a:endParaRPr>
          </a:p>
          <a:p>
            <a:pPr>
              <a:spcAft>
                <a:spcPts val="1200"/>
              </a:spcAft>
            </a:pPr>
            <a:r>
              <a:rPr lang="en-US" sz="2400" dirty="0">
                <a:solidFill>
                  <a:schemeClr val="accent1"/>
                </a:solidFill>
                <a:latin typeface="Arial Narrow Regular" charset="0"/>
                <a:hlinkClick r:id="" action="ppaction://noaction"/>
              </a:rPr>
              <a:t>Step-by-step </a:t>
            </a:r>
            <a:r>
              <a:rPr lang="en-US" sz="2400" dirty="0" err="1" smtClean="0">
                <a:solidFill>
                  <a:schemeClr val="accent1"/>
                </a:solidFill>
                <a:latin typeface="Arial Narrow Regular" charset="0"/>
                <a:hlinkClick r:id="" action="ppaction://noaction"/>
              </a:rPr>
              <a:t>plumSMART</a:t>
            </a:r>
            <a:r>
              <a:rPr lang="en-US" sz="2400" dirty="0">
                <a:solidFill>
                  <a:schemeClr val="accent1"/>
                </a:solidFill>
                <a:latin typeface="Arial Narrow Regular" charset="0"/>
                <a:hlinkClick r:id="" action="ppaction://noaction"/>
              </a:rPr>
              <a:t>™ instructions in less than 15 minutes!</a:t>
            </a:r>
            <a:endParaRPr lang="en-US" sz="2400" dirty="0">
              <a:solidFill>
                <a:schemeClr val="accent1"/>
              </a:solidFill>
              <a:latin typeface="Arial Narrow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31300" y="0"/>
            <a:ext cx="91567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grpSp>
        <p:nvGrpSpPr>
          <p:cNvPr id="11" name="Group 10">
            <a:extLst>
              <a:ext uri="{FF2B5EF4-FFF2-40B4-BE49-F238E27FC236}">
                <a16:creationId xmlns:a16="http://schemas.microsoft.com/office/drawing/2014/main" xmlns="" id="{7E25A4CD-9F48-4455-A685-FE489B30A2C4}"/>
              </a:ext>
            </a:extLst>
          </p:cNvPr>
          <p:cNvGrpSpPr>
            <a:grpSpLocks noChangeAspect="1"/>
          </p:cNvGrpSpPr>
          <p:nvPr/>
        </p:nvGrpSpPr>
        <p:grpSpPr>
          <a:xfrm>
            <a:off x="6326118" y="114300"/>
            <a:ext cx="11809482" cy="8733399"/>
            <a:chOff x="6584829" y="142675"/>
            <a:chExt cx="8088577" cy="5981700"/>
          </a:xfrm>
        </p:grpSpPr>
        <p:pic>
          <p:nvPicPr>
            <p:cNvPr id="14" name="Picture 13">
              <a:extLst>
                <a:ext uri="{FF2B5EF4-FFF2-40B4-BE49-F238E27FC236}">
                  <a16:creationId xmlns:a16="http://schemas.microsoft.com/office/drawing/2014/main" xmlns="" id="{77F25C37-322C-4E25-AA2A-5A1518D2E6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4829" y="142675"/>
              <a:ext cx="8088577" cy="5981700"/>
            </a:xfrm>
            <a:prstGeom prst="rect">
              <a:avLst/>
            </a:prstGeom>
          </p:spPr>
        </p:pic>
        <p:grpSp>
          <p:nvGrpSpPr>
            <p:cNvPr id="15" name="Group 14">
              <a:extLst>
                <a:ext uri="{FF2B5EF4-FFF2-40B4-BE49-F238E27FC236}">
                  <a16:creationId xmlns:a16="http://schemas.microsoft.com/office/drawing/2014/main" xmlns="" id="{56D9F2CC-15BF-4F57-95F0-42017150B79A}"/>
                </a:ext>
              </a:extLst>
            </p:cNvPr>
            <p:cNvGrpSpPr/>
            <p:nvPr/>
          </p:nvGrpSpPr>
          <p:grpSpPr>
            <a:xfrm>
              <a:off x="6894393" y="445758"/>
              <a:ext cx="7467600" cy="4180572"/>
              <a:chOff x="6934200" y="667246"/>
              <a:chExt cx="7467600" cy="4180572"/>
            </a:xfrm>
          </p:grpSpPr>
          <p:pic>
            <p:nvPicPr>
              <p:cNvPr id="17" name="Picture 16">
                <a:extLst>
                  <a:ext uri="{FF2B5EF4-FFF2-40B4-BE49-F238E27FC236}">
                    <a16:creationId xmlns:a16="http://schemas.microsoft.com/office/drawing/2014/main" xmlns="" id="{BCA9A728-665C-4E36-8BB9-C17BB445574B}"/>
                  </a:ext>
                </a:extLst>
              </p:cNvPr>
              <p:cNvPicPr>
                <a:picLocks noChangeAspect="1"/>
              </p:cNvPicPr>
              <p:nvPr/>
            </p:nvPicPr>
            <p:blipFill rotWithShape="1">
              <a:blip r:embed="rId4" cstate="print"/>
              <a:srcRect b="50000"/>
              <a:stretch/>
            </p:blipFill>
            <p:spPr>
              <a:xfrm>
                <a:off x="6958059" y="667246"/>
                <a:ext cx="7443741" cy="4180572"/>
              </a:xfrm>
              <a:prstGeom prst="rect">
                <a:avLst/>
              </a:prstGeom>
            </p:spPr>
          </p:pic>
          <p:pic>
            <p:nvPicPr>
              <p:cNvPr id="18" name="Picture 17">
                <a:extLst>
                  <a:ext uri="{FF2B5EF4-FFF2-40B4-BE49-F238E27FC236}">
                    <a16:creationId xmlns:a16="http://schemas.microsoft.com/office/drawing/2014/main" xmlns="" id="{84F7AE2C-3D81-4D3E-9128-61B720F897A2}"/>
                  </a:ext>
                </a:extLst>
              </p:cNvPr>
              <p:cNvPicPr>
                <a:picLocks noChangeAspect="1"/>
              </p:cNvPicPr>
              <p:nvPr/>
            </p:nvPicPr>
            <p:blipFill>
              <a:blip r:embed="rId5" cstate="print"/>
              <a:stretch>
                <a:fillRect/>
              </a:stretch>
            </p:blipFill>
            <p:spPr>
              <a:xfrm>
                <a:off x="6934200" y="962541"/>
                <a:ext cx="7467600" cy="3762986"/>
              </a:xfrm>
              <a:prstGeom prst="rect">
                <a:avLst/>
              </a:prstGeom>
            </p:spPr>
          </p:pic>
        </p:grpSp>
      </p:grpSp>
      <p:sp>
        <p:nvSpPr>
          <p:cNvPr id="28" name="Rectangle 27">
            <a:extLst>
              <a:ext uri="{FF2B5EF4-FFF2-40B4-BE49-F238E27FC236}">
                <a16:creationId xmlns:a16="http://schemas.microsoft.com/office/drawing/2014/main" xmlns="" id="{23C6992A-56BB-4477-B69E-0E690AAD137F}"/>
              </a:ext>
            </a:extLst>
          </p:cNvPr>
          <p:cNvSpPr/>
          <p:nvPr/>
        </p:nvSpPr>
        <p:spPr>
          <a:xfrm>
            <a:off x="6284893" y="7138673"/>
            <a:ext cx="2846407" cy="1709026"/>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13" name="Group 12">
            <a:extLst>
              <a:ext uri="{FF2B5EF4-FFF2-40B4-BE49-F238E27FC236}">
                <a16:creationId xmlns:a16="http://schemas.microsoft.com/office/drawing/2014/main" xmlns="" id="{D777330F-5CD1-4196-A00A-43D61952EF59}"/>
              </a:ext>
            </a:extLst>
          </p:cNvPr>
          <p:cNvGrpSpPr/>
          <p:nvPr/>
        </p:nvGrpSpPr>
        <p:grpSpPr>
          <a:xfrm rot="348967">
            <a:off x="12852371" y="3507159"/>
            <a:ext cx="5383281" cy="7324377"/>
            <a:chOff x="12420599" y="2400300"/>
            <a:chExt cx="5777909" cy="7861300"/>
          </a:xfrm>
        </p:grpSpPr>
        <p:pic>
          <p:nvPicPr>
            <p:cNvPr id="7" name="Picture 6">
              <a:extLst>
                <a:ext uri="{FF2B5EF4-FFF2-40B4-BE49-F238E27FC236}">
                  <a16:creationId xmlns:a16="http://schemas.microsoft.com/office/drawing/2014/main" xmlns="" id="{589F2466-BC48-4C7E-B3F0-A2D122B05E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079" t="6313" r="2598"/>
            <a:stretch/>
          </p:blipFill>
          <p:spPr>
            <a:xfrm>
              <a:off x="12420599" y="2400300"/>
              <a:ext cx="5777909" cy="7861300"/>
            </a:xfrm>
            <a:prstGeom prst="rect">
              <a:avLst/>
            </a:prstGeom>
          </p:spPr>
        </p:pic>
        <p:pic>
          <p:nvPicPr>
            <p:cNvPr id="3074" name="Picture 2"/>
            <p:cNvPicPr>
              <a:picLocks noChangeAspect="1" noChangeArrowheads="1"/>
            </p:cNvPicPr>
            <p:nvPr/>
          </p:nvPicPr>
          <p:blipFill>
            <a:blip r:embed="rId7" cstate="print"/>
            <a:srcRect b="25238"/>
            <a:stretch>
              <a:fillRect/>
            </a:stretch>
          </p:blipFill>
          <p:spPr bwMode="auto">
            <a:xfrm>
              <a:off x="12979171" y="3702907"/>
              <a:ext cx="4576052" cy="5174393"/>
            </a:xfrm>
            <a:prstGeom prst="rect">
              <a:avLst/>
            </a:prstGeom>
            <a:noFill/>
            <a:ln w="9525">
              <a:noFill/>
              <a:miter lim="800000"/>
              <a:headEnd/>
              <a:tailEnd/>
            </a:ln>
          </p:spPr>
        </p:pic>
        <p:pic>
          <p:nvPicPr>
            <p:cNvPr id="8" name="Picture 7">
              <a:extLst>
                <a:ext uri="{FF2B5EF4-FFF2-40B4-BE49-F238E27FC236}">
                  <a16:creationId xmlns:a16="http://schemas.microsoft.com/office/drawing/2014/main" xmlns="" id="{12E604A5-79EF-4A5C-A458-53A3E3497981}"/>
                </a:ext>
              </a:extLst>
            </p:cNvPr>
            <p:cNvPicPr>
              <a:picLocks noChangeAspect="1"/>
            </p:cNvPicPr>
            <p:nvPr/>
          </p:nvPicPr>
          <p:blipFill rotWithShape="1">
            <a:blip r:embed="rId8" cstate="print"/>
            <a:srcRect r="5176" b="83402"/>
            <a:stretch/>
          </p:blipFill>
          <p:spPr>
            <a:xfrm>
              <a:off x="13026148" y="8828292"/>
              <a:ext cx="4499852" cy="277608"/>
            </a:xfrm>
            <a:prstGeom prst="rect">
              <a:avLst/>
            </a:prstGeom>
          </p:spPr>
        </p:pic>
        <p:sp>
          <p:nvSpPr>
            <p:cNvPr id="9" name="TextBox 8">
              <a:extLst>
                <a:ext uri="{FF2B5EF4-FFF2-40B4-BE49-F238E27FC236}">
                  <a16:creationId xmlns:a16="http://schemas.microsoft.com/office/drawing/2014/main" xmlns="" id="{C1E0EB19-FB2F-4FEC-A44F-B4C715433FE5}"/>
                </a:ext>
              </a:extLst>
            </p:cNvPr>
            <p:cNvSpPr txBox="1"/>
            <p:nvPr/>
          </p:nvSpPr>
          <p:spPr>
            <a:xfrm>
              <a:off x="14397808" y="3251704"/>
              <a:ext cx="1908992" cy="132344"/>
            </a:xfrm>
            <a:prstGeom prst="rect">
              <a:avLst/>
            </a:prstGeom>
            <a:solidFill>
              <a:srgbClr val="FFFFFF"/>
            </a:solidFill>
          </p:spPr>
          <p:txBody>
            <a:bodyPr wrap="square" lIns="45720" tIns="0" rIns="0" bIns="9144" rtlCol="0">
              <a:spAutoFit/>
            </a:bodyPr>
            <a:lstStyle/>
            <a:p>
              <a:r>
                <a:rPr lang="en-US" sz="800" dirty="0">
                  <a:solidFill>
                    <a:schemeClr val="tx2"/>
                  </a:solidFill>
                </a:rPr>
                <a:t>https://zurnportal.azurewebsites.net/app/</a:t>
              </a:r>
            </a:p>
          </p:txBody>
        </p:sp>
        <p:sp>
          <p:nvSpPr>
            <p:cNvPr id="26" name="TextBox 25">
              <a:extLst>
                <a:ext uri="{FF2B5EF4-FFF2-40B4-BE49-F238E27FC236}">
                  <a16:creationId xmlns:a16="http://schemas.microsoft.com/office/drawing/2014/main" xmlns="" id="{DAC3E3BE-CB98-4FD3-B855-902BABDDFB62}"/>
                </a:ext>
              </a:extLst>
            </p:cNvPr>
            <p:cNvSpPr txBox="1"/>
            <p:nvPr/>
          </p:nvSpPr>
          <p:spPr>
            <a:xfrm>
              <a:off x="13660020" y="3427795"/>
              <a:ext cx="3279541" cy="208113"/>
            </a:xfrm>
            <a:prstGeom prst="rect">
              <a:avLst/>
            </a:prstGeom>
            <a:solidFill>
              <a:srgbClr val="C6C9D2"/>
            </a:solidFill>
          </p:spPr>
          <p:txBody>
            <a:bodyPr wrap="square" lIns="45720" tIns="45720" rIns="0" bIns="9144" rtlCol="0">
              <a:spAutoFit/>
            </a:bodyPr>
            <a:lstStyle/>
            <a:p>
              <a:r>
                <a:rPr lang="en-US" sz="900" b="1" dirty="0">
                  <a:solidFill>
                    <a:schemeClr val="tx2"/>
                  </a:solidFill>
                </a:rPr>
                <a:t>Zurn Connected Products – Headquarters – Backflow 3</a:t>
              </a:r>
            </a:p>
          </p:txBody>
        </p:sp>
      </p:grpSp>
      <p:sp>
        <p:nvSpPr>
          <p:cNvPr id="20" name="Rectangle 19">
            <a:extLst>
              <a:ext uri="{FF2B5EF4-FFF2-40B4-BE49-F238E27FC236}">
                <a16:creationId xmlns:a16="http://schemas.microsoft.com/office/drawing/2014/main" xmlns="" id="{11C2E860-9411-4980-A3C5-27915FA5369B}"/>
              </a:ext>
            </a:extLst>
          </p:cNvPr>
          <p:cNvSpPr/>
          <p:nvPr/>
        </p:nvSpPr>
        <p:spPr>
          <a:xfrm>
            <a:off x="906619" y="7254776"/>
            <a:ext cx="6748863" cy="2308324"/>
          </a:xfrm>
          <a:prstGeom prst="rect">
            <a:avLst/>
          </a:prstGeom>
        </p:spPr>
        <p:txBody>
          <a:bodyPr wrap="square">
            <a:spAutoFit/>
          </a:bodyPr>
          <a:lstStyle/>
          <a:p>
            <a:r>
              <a:rPr lang="en-US" sz="2000" b="1" dirty="0">
                <a:latin typeface="Arial Narrow Regular"/>
              </a:rPr>
              <a:t>PLUMBSMART</a:t>
            </a:r>
            <a:r>
              <a:rPr lang="en-US" sz="2000" dirty="0">
                <a:latin typeface="Arial Narrow Regular"/>
              </a:rPr>
              <a:t>™</a:t>
            </a:r>
            <a:r>
              <a:rPr lang="en-US" sz="2000" b="1" dirty="0">
                <a:latin typeface="Arial Narrow Regular"/>
              </a:rPr>
              <a:t> ACCESS IS BY INVITATION ONLY; </a:t>
            </a:r>
            <a:br>
              <a:rPr lang="en-US" sz="2000" b="1" dirty="0">
                <a:latin typeface="Arial Narrow Regular"/>
              </a:rPr>
            </a:br>
            <a:r>
              <a:rPr lang="en-US" sz="2000" dirty="0">
                <a:latin typeface="Arial Narrow Regular"/>
              </a:rPr>
              <a:t>USERS MUST BE AUTHORIZED AND VALIDATED</a:t>
            </a:r>
            <a:br>
              <a:rPr lang="en-US" sz="2000" dirty="0">
                <a:latin typeface="Arial Narrow Regular"/>
              </a:rPr>
            </a:br>
            <a:endParaRPr lang="en-US" sz="1000" dirty="0">
              <a:latin typeface="Arial Narrow Regular"/>
            </a:endParaRPr>
          </a:p>
          <a:p>
            <a:r>
              <a:rPr lang="en-US" sz="2000" b="1" dirty="0">
                <a:latin typeface="Arial Narrow Regular"/>
              </a:rPr>
              <a:t>AUTHENTICATION IS SECURED </a:t>
            </a:r>
            <a:br>
              <a:rPr lang="en-US" sz="2000" b="1" dirty="0">
                <a:latin typeface="Arial Narrow Regular"/>
              </a:rPr>
            </a:br>
            <a:r>
              <a:rPr lang="en-US" sz="2000" dirty="0">
                <a:latin typeface="Arial Narrow Regular"/>
              </a:rPr>
              <a:t>BY MICROSOFT AZURE ENCYPTION PROTOCOLS</a:t>
            </a:r>
            <a:br>
              <a:rPr lang="en-US" sz="2000" dirty="0">
                <a:latin typeface="Arial Narrow Regular"/>
              </a:rPr>
            </a:br>
            <a:endParaRPr lang="en-US" sz="1000" dirty="0">
              <a:latin typeface="Arial Narrow Regular"/>
            </a:endParaRPr>
          </a:p>
          <a:p>
            <a:r>
              <a:rPr lang="en-US" sz="2000" b="1" dirty="0">
                <a:latin typeface="Arial Narrow Regular"/>
              </a:rPr>
              <a:t>USER PRIVILEGES CAN BE LIMITED </a:t>
            </a:r>
            <a:br>
              <a:rPr lang="en-US" sz="2000" b="1" dirty="0">
                <a:latin typeface="Arial Narrow Regular"/>
              </a:rPr>
            </a:br>
            <a:r>
              <a:rPr lang="en-US" sz="2000" dirty="0">
                <a:latin typeface="Arial Narrow Regular"/>
              </a:rPr>
              <a:t>TO SPECIFIC ROLES, LOCATIONS &amp; PRODUCTS</a:t>
            </a:r>
          </a:p>
        </p:txBody>
      </p:sp>
      <p:cxnSp>
        <p:nvCxnSpPr>
          <p:cNvPr id="21" name="Straight Connector 20">
            <a:extLst>
              <a:ext uri="{FF2B5EF4-FFF2-40B4-BE49-F238E27FC236}">
                <a16:creationId xmlns:a16="http://schemas.microsoft.com/office/drawing/2014/main" xmlns="" id="{59A572B6-0A2A-49B5-BA1D-101CB7056702}"/>
              </a:ext>
            </a:extLst>
          </p:cNvPr>
          <p:cNvCxnSpPr>
            <a:cxnSpLocks/>
          </p:cNvCxnSpPr>
          <p:nvPr/>
        </p:nvCxnSpPr>
        <p:spPr>
          <a:xfrm>
            <a:off x="990600" y="6972300"/>
            <a:ext cx="4648200" cy="0"/>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F751767D-33BC-4746-B96F-567AC2B370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6131" y="723900"/>
            <a:ext cx="4728869" cy="836646"/>
          </a:xfrm>
          <a:prstGeom prst="rect">
            <a:avLst/>
          </a:prstGeom>
        </p:spPr>
      </p:pic>
      <p:pic>
        <p:nvPicPr>
          <p:cNvPr id="19" name="Picture 18">
            <a:extLst>
              <a:ext uri="{FF2B5EF4-FFF2-40B4-BE49-F238E27FC236}">
                <a16:creationId xmlns:a16="http://schemas.microsoft.com/office/drawing/2014/main" xmlns="" id="{18FAEFEF-D561-482B-999D-E602E5F6F16F}"/>
              </a:ext>
            </a:extLst>
          </p:cNvPr>
          <p:cNvPicPr>
            <a:picLocks noChangeAspect="1"/>
          </p:cNvPicPr>
          <p:nvPr/>
        </p:nvPicPr>
        <p:blipFill rotWithShape="1">
          <a:blip r:embed="rId10"/>
          <a:srcRect t="23495" b="42251"/>
          <a:stretch/>
        </p:blipFill>
        <p:spPr>
          <a:xfrm>
            <a:off x="14932547" y="1439301"/>
            <a:ext cx="2642319" cy="293804"/>
          </a:xfrm>
          <a:prstGeom prst="rect">
            <a:avLst/>
          </a:prstGeom>
        </p:spPr>
      </p:pic>
      <p:pic>
        <p:nvPicPr>
          <p:cNvPr id="12" name="Picture 11">
            <a:extLst>
              <a:ext uri="{FF2B5EF4-FFF2-40B4-BE49-F238E27FC236}">
                <a16:creationId xmlns:a16="http://schemas.microsoft.com/office/drawing/2014/main" xmlns="" id="{BD4027E7-476A-4682-9B23-266E770B3B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929296" y="1445868"/>
            <a:ext cx="1586396" cy="280670"/>
          </a:xfrm>
          <a:prstGeom prst="rect">
            <a:avLst/>
          </a:prstGeom>
        </p:spPr>
      </p:pic>
      <p:pic>
        <p:nvPicPr>
          <p:cNvPr id="27" name="Picture 26">
            <a:extLst>
              <a:ext uri="{FF2B5EF4-FFF2-40B4-BE49-F238E27FC236}">
                <a16:creationId xmlns:a16="http://schemas.microsoft.com/office/drawing/2014/main" xmlns="" id="{E7646B4B-DA86-4FAF-854C-455C560C29C0}"/>
              </a:ext>
            </a:extLst>
          </p:cNvPr>
          <p:cNvPicPr>
            <a:picLocks noChangeAspect="1"/>
          </p:cNvPicPr>
          <p:nvPr/>
        </p:nvPicPr>
        <p:blipFill rotWithShape="1">
          <a:blip r:embed="rId10"/>
          <a:srcRect t="40723" b="42251"/>
          <a:stretch/>
        </p:blipFill>
        <p:spPr>
          <a:xfrm rot="325648">
            <a:off x="16307341" y="5140210"/>
            <a:ext cx="1449872" cy="80130"/>
          </a:xfrm>
          <a:prstGeom prst="rect">
            <a:avLst/>
          </a:prstGeom>
        </p:spPr>
      </p:pic>
      <p:pic>
        <p:nvPicPr>
          <p:cNvPr id="29" name="Picture 28">
            <a:extLst>
              <a:ext uri="{FF2B5EF4-FFF2-40B4-BE49-F238E27FC236}">
                <a16:creationId xmlns:a16="http://schemas.microsoft.com/office/drawing/2014/main" xmlns="" id="{B9AE7BAC-8518-49F5-9C9B-6D8A9CE0410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358156">
            <a:off x="16780305" y="5140630"/>
            <a:ext cx="936330" cy="165658"/>
          </a:xfrm>
          <a:prstGeom prst="rect">
            <a:avLst/>
          </a:prstGeom>
        </p:spPr>
      </p:pic>
      <p:pic>
        <p:nvPicPr>
          <p:cNvPr id="22" name="Picture 21">
            <a:extLst>
              <a:ext uri="{FF2B5EF4-FFF2-40B4-BE49-F238E27FC236}">
                <a16:creationId xmlns:a16="http://schemas.microsoft.com/office/drawing/2014/main" xmlns="" id="{F0FC4D05-87AC-414C-8568-0FCE9C97AE54}"/>
              </a:ext>
            </a:extLst>
          </p:cNvPr>
          <p:cNvPicPr>
            <a:picLocks noChangeAspect="1"/>
          </p:cNvPicPr>
          <p:nvPr/>
        </p:nvPicPr>
        <p:blipFill rotWithShape="1">
          <a:blip r:embed="rId13"/>
          <a:srcRect r="29536" b="29681"/>
          <a:stretch/>
        </p:blipFill>
        <p:spPr>
          <a:xfrm>
            <a:off x="16550620" y="1847405"/>
            <a:ext cx="903892" cy="273159"/>
          </a:xfrm>
          <a:prstGeom prst="rect">
            <a:avLst/>
          </a:prstGeom>
        </p:spPr>
      </p:pic>
      <p:pic>
        <p:nvPicPr>
          <p:cNvPr id="30" name="Picture 29">
            <a:extLst>
              <a:ext uri="{FF2B5EF4-FFF2-40B4-BE49-F238E27FC236}">
                <a16:creationId xmlns:a16="http://schemas.microsoft.com/office/drawing/2014/main" xmlns="" id="{D1BC27DC-1C9E-4691-BD47-148F7E29B65E}"/>
              </a:ext>
            </a:extLst>
          </p:cNvPr>
          <p:cNvPicPr>
            <a:picLocks noChangeAspect="1"/>
          </p:cNvPicPr>
          <p:nvPr/>
        </p:nvPicPr>
        <p:blipFill rotWithShape="1">
          <a:blip r:embed="rId13"/>
          <a:srcRect r="37449" b="31582"/>
          <a:stretch/>
        </p:blipFill>
        <p:spPr>
          <a:xfrm rot="330847">
            <a:off x="17151421" y="5353156"/>
            <a:ext cx="538284" cy="156695"/>
          </a:xfrm>
          <a:prstGeom prst="rect">
            <a:avLst/>
          </a:prstGeom>
        </p:spPr>
      </p:pic>
    </p:spTree>
    <p:extLst>
      <p:ext uri="{BB962C8B-B14F-4D97-AF65-F5344CB8AC3E}">
        <p14:creationId xmlns:p14="http://schemas.microsoft.com/office/powerpoint/2010/main" val="4216442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voice of customer</a:t>
            </a:r>
            <a:br>
              <a:rPr lang="en-US" dirty="0">
                <a:solidFill>
                  <a:schemeClr val="accent1"/>
                </a:solidFill>
              </a:rPr>
            </a:br>
            <a:r>
              <a:rPr lang="en-US" dirty="0"/>
              <a:t>industries</a:t>
            </a:r>
            <a:r>
              <a:rPr lang="en-US" dirty="0">
                <a:solidFill>
                  <a:schemeClr val="accent1"/>
                </a:solidFill>
              </a:rPr>
              <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13</a:t>
            </a:fld>
            <a:endParaRPr b="0" dirty="0">
              <a:latin typeface="Arial Regular" charset="0"/>
            </a:endParaRPr>
          </a:p>
        </p:txBody>
      </p:sp>
      <p:pic>
        <p:nvPicPr>
          <p:cNvPr id="14" name="Picture 13">
            <a:extLst>
              <a:ext uri="{FF2B5EF4-FFF2-40B4-BE49-F238E27FC236}">
                <a16:creationId xmlns:a16="http://schemas.microsoft.com/office/drawing/2014/main" xmlns="" id="{3F2D52BE-490D-46E1-9371-6A9128074F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00500"/>
            <a:ext cx="18288000" cy="18288000"/>
          </a:xfrm>
          <a:prstGeom prst="rect">
            <a:avLst/>
          </a:prstGeom>
        </p:spPr>
      </p:pic>
    </p:spTree>
    <p:extLst>
      <p:ext uri="{BB962C8B-B14F-4D97-AF65-F5344CB8AC3E}">
        <p14:creationId xmlns:p14="http://schemas.microsoft.com/office/powerpoint/2010/main" val="1326941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A9A6FC0-6636-40BE-9DCD-D7342A61EA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17" b="4560"/>
          <a:stretch/>
        </p:blipFill>
        <p:spPr>
          <a:xfrm>
            <a:off x="1" y="45123"/>
            <a:ext cx="18288000" cy="10196754"/>
          </a:xfrm>
          <a:prstGeom prst="rect">
            <a:avLst/>
          </a:prstGeom>
        </p:spPr>
      </p:pic>
      <p:sp>
        <p:nvSpPr>
          <p:cNvPr id="3" name="Rectangle 2">
            <a:extLst>
              <a:ext uri="{FF2B5EF4-FFF2-40B4-BE49-F238E27FC236}">
                <a16:creationId xmlns:a16="http://schemas.microsoft.com/office/drawing/2014/main" xmlns="" id="{C0CF4A80-CBDC-41B8-AEE0-C486BE50661F}"/>
              </a:ext>
            </a:extLst>
          </p:cNvPr>
          <p:cNvSpPr/>
          <p:nvPr/>
        </p:nvSpPr>
        <p:spPr>
          <a:xfrm>
            <a:off x="0" y="7346277"/>
            <a:ext cx="18287993" cy="2895600"/>
          </a:xfrm>
          <a:prstGeom prst="rect">
            <a:avLst/>
          </a:prstGeom>
          <a:solidFill>
            <a:schemeClr val="accent1">
              <a:alpha val="88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4" name="Group 3"/>
          <p:cNvGrpSpPr/>
          <p:nvPr/>
        </p:nvGrpSpPr>
        <p:grpSpPr>
          <a:xfrm>
            <a:off x="876300" y="7574877"/>
            <a:ext cx="16954497" cy="2946900"/>
            <a:chOff x="-8438514" y="4050159"/>
            <a:chExt cx="15847496" cy="3625825"/>
          </a:xfrm>
        </p:grpSpPr>
        <p:sp>
          <p:nvSpPr>
            <p:cNvPr id="2" name="TextBox 1"/>
            <p:cNvSpPr txBox="1"/>
            <p:nvPr/>
          </p:nvSpPr>
          <p:spPr>
            <a:xfrm>
              <a:off x="764376" y="7029653"/>
              <a:ext cx="6093624" cy="646331"/>
            </a:xfrm>
            <a:prstGeom prst="rect">
              <a:avLst/>
            </a:prstGeom>
            <a:noFill/>
          </p:spPr>
          <p:txBody>
            <a:bodyPr wrap="square" rtlCol="0">
              <a:spAutoFit/>
            </a:bodyPr>
            <a:lstStyle/>
            <a:p>
              <a:pPr algn="r"/>
              <a:endParaRPr lang="uk-UA" sz="3600" dirty="0">
                <a:solidFill>
                  <a:schemeClr val="bg2"/>
                </a:solidFill>
                <a:latin typeface="Arial Narrow Regular" charset="0"/>
              </a:endParaRPr>
            </a:p>
          </p:txBody>
        </p:sp>
        <p:sp>
          <p:nvSpPr>
            <p:cNvPr id="27" name="TextBox 26"/>
            <p:cNvSpPr txBox="1"/>
            <p:nvPr/>
          </p:nvSpPr>
          <p:spPr>
            <a:xfrm>
              <a:off x="-8438514" y="4050159"/>
              <a:ext cx="15847496" cy="2725500"/>
            </a:xfrm>
            <a:prstGeom prst="rect">
              <a:avLst/>
            </a:prstGeom>
            <a:noFill/>
          </p:spPr>
          <p:txBody>
            <a:bodyPr wrap="square" rtlCol="0">
              <a:spAutoFit/>
            </a:bodyPr>
            <a:lstStyle/>
            <a:p>
              <a:pPr>
                <a:lnSpc>
                  <a:spcPct val="150000"/>
                </a:lnSpc>
              </a:pPr>
              <a:r>
                <a:rPr lang="en-US" sz="3200" dirty="0">
                  <a:solidFill>
                    <a:schemeClr val="bg2"/>
                  </a:solidFill>
                  <a:latin typeface="Arial Narrow Regular"/>
                </a:rPr>
                <a:t>Protects against backsiphonage and backpressure of contaminated water into the water supply.</a:t>
              </a:r>
            </a:p>
            <a:p>
              <a:pPr>
                <a:lnSpc>
                  <a:spcPct val="150000"/>
                </a:lnSpc>
              </a:pPr>
              <a:r>
                <a:rPr lang="en-US" sz="3200" dirty="0">
                  <a:solidFill>
                    <a:schemeClr val="bg2"/>
                  </a:solidFill>
                  <a:latin typeface="Arial Narrow Regular"/>
                </a:rPr>
                <a:t>Reduce Pressure Principle Backflow Preventers provide the ultimate level of protection against </a:t>
              </a:r>
              <a:br>
                <a:rPr lang="en-US" sz="3200" dirty="0">
                  <a:solidFill>
                    <a:schemeClr val="bg2"/>
                  </a:solidFill>
                  <a:latin typeface="Arial Narrow Regular"/>
                </a:rPr>
              </a:br>
              <a:r>
                <a:rPr lang="en-US" sz="3200" dirty="0">
                  <a:solidFill>
                    <a:schemeClr val="bg2"/>
                  </a:solidFill>
                  <a:latin typeface="Arial Narrow Regular"/>
                </a:rPr>
                <a:t>cross-contamination and are ideal for high or low hazard protection for water applications.</a:t>
              </a:r>
            </a:p>
          </p:txBody>
        </p:sp>
      </p:grpSp>
      <p:sp>
        <p:nvSpPr>
          <p:cNvPr id="8" name="Title 1">
            <a:extLst>
              <a:ext uri="{FF2B5EF4-FFF2-40B4-BE49-F238E27FC236}">
                <a16:creationId xmlns:a16="http://schemas.microsoft.com/office/drawing/2014/main" xmlns="" id="{EBC61B85-88D9-48AF-85A8-B135C7D11969}"/>
              </a:ext>
            </a:extLst>
          </p:cNvPr>
          <p:cNvSpPr txBox="1">
            <a:spLocks/>
          </p:cNvSpPr>
          <p:nvPr/>
        </p:nvSpPr>
        <p:spPr>
          <a:xfrm>
            <a:off x="876300" y="571412"/>
            <a:ext cx="10020300" cy="1338828"/>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en-US" sz="4800" dirty="0">
                <a:solidFill>
                  <a:schemeClr val="bg2"/>
                </a:solidFill>
              </a:rPr>
              <a:t>product 101</a:t>
            </a:r>
            <a:br>
              <a:rPr lang="en-US" sz="4800" dirty="0">
                <a:solidFill>
                  <a:schemeClr val="bg2"/>
                </a:solidFill>
              </a:rPr>
            </a:br>
            <a:r>
              <a:rPr lang="en-US" sz="4800" dirty="0">
                <a:solidFill>
                  <a:schemeClr val="bg2"/>
                </a:solidFill>
              </a:rPr>
              <a:t>backflow preventers</a:t>
            </a:r>
          </a:p>
        </p:txBody>
      </p:sp>
      <p:cxnSp>
        <p:nvCxnSpPr>
          <p:cNvPr id="9" name="Straight Connector 8">
            <a:extLst>
              <a:ext uri="{FF2B5EF4-FFF2-40B4-BE49-F238E27FC236}">
                <a16:creationId xmlns:a16="http://schemas.microsoft.com/office/drawing/2014/main" xmlns="" id="{D81C36A7-ECA7-406D-85FF-DCD00D30343C}"/>
              </a:ext>
            </a:extLst>
          </p:cNvPr>
          <p:cNvCxnSpPr/>
          <p:nvPr/>
        </p:nvCxnSpPr>
        <p:spPr>
          <a:xfrm>
            <a:off x="704850" y="685800"/>
            <a:ext cx="0" cy="1028700"/>
          </a:xfrm>
          <a:prstGeom prst="line">
            <a:avLst/>
          </a:prstGeom>
          <a:ln w="635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9716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outdoor, fire, ground&#10;&#10;Description automatically generated">
            <a:extLst>
              <a:ext uri="{FF2B5EF4-FFF2-40B4-BE49-F238E27FC236}">
                <a16:creationId xmlns:a16="http://schemas.microsoft.com/office/drawing/2014/main" xmlns="" id="{3A303780-4CA8-1345-9B7E-A62CDB99EB8E}"/>
              </a:ext>
            </a:extLst>
          </p:cNvPr>
          <p:cNvPicPr>
            <a:picLocks noChangeAspect="1"/>
          </p:cNvPicPr>
          <p:nvPr/>
        </p:nvPicPr>
        <p:blipFill rotWithShape="1">
          <a:blip r:embed="rId2">
            <a:extLst>
              <a:ext uri="{28A0092B-C50C-407E-A947-70E740481C1C}">
                <a14:useLocalDpi xmlns:a14="http://schemas.microsoft.com/office/drawing/2010/main" val="0"/>
              </a:ext>
            </a:extLst>
          </a:blip>
          <a:srcRect l="2204" r="2204"/>
          <a:stretch/>
        </p:blipFill>
        <p:spPr>
          <a:xfrm>
            <a:off x="-2" y="-14910"/>
            <a:ext cx="18288000" cy="10301910"/>
          </a:xfrm>
          <a:prstGeom prst="rect">
            <a:avLst/>
          </a:prstGeom>
        </p:spPr>
      </p:pic>
      <p:sp>
        <p:nvSpPr>
          <p:cNvPr id="7" name="Rectangle 6">
            <a:extLst>
              <a:ext uri="{FF2B5EF4-FFF2-40B4-BE49-F238E27FC236}">
                <a16:creationId xmlns:a16="http://schemas.microsoft.com/office/drawing/2014/main" xmlns="" id="{8BD214BD-81F1-4481-A501-0ED2F6C7B8BF}"/>
              </a:ext>
            </a:extLst>
          </p:cNvPr>
          <p:cNvSpPr/>
          <p:nvPr/>
        </p:nvSpPr>
        <p:spPr>
          <a:xfrm>
            <a:off x="-27297" y="-7048"/>
            <a:ext cx="18288000" cy="1371600"/>
          </a:xfrm>
          <a:prstGeom prst="rect">
            <a:avLst/>
          </a:prstGeom>
          <a:solidFill>
            <a:schemeClr val="accent1">
              <a:alpha val="88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200" dirty="0">
              <a:solidFill>
                <a:schemeClr val="tx1"/>
              </a:solidFill>
            </a:endParaRPr>
          </a:p>
        </p:txBody>
      </p:sp>
      <p:sp>
        <p:nvSpPr>
          <p:cNvPr id="9" name="TextBox 8">
            <a:extLst>
              <a:ext uri="{FF2B5EF4-FFF2-40B4-BE49-F238E27FC236}">
                <a16:creationId xmlns:a16="http://schemas.microsoft.com/office/drawing/2014/main" xmlns="" id="{F93BC5EA-5DCF-470C-B8CD-24FD10A8B355}"/>
              </a:ext>
            </a:extLst>
          </p:cNvPr>
          <p:cNvSpPr txBox="1"/>
          <p:nvPr/>
        </p:nvSpPr>
        <p:spPr>
          <a:xfrm>
            <a:off x="27297" y="231182"/>
            <a:ext cx="18288003" cy="923330"/>
          </a:xfrm>
          <a:prstGeom prst="rect">
            <a:avLst/>
          </a:prstGeom>
          <a:noFill/>
        </p:spPr>
        <p:txBody>
          <a:bodyPr wrap="square" rtlCol="0">
            <a:spAutoFit/>
          </a:bodyPr>
          <a:lstStyle/>
          <a:p>
            <a:pPr algn="ctr"/>
            <a:r>
              <a:rPr lang="en-US" sz="5400" b="1" dirty="0">
                <a:solidFill>
                  <a:schemeClr val="bg1"/>
                </a:solidFill>
                <a:latin typeface="Arial Narrow Regular"/>
                <a:cs typeface="Arial" panose="020B0604020202020204" pitchFamily="34" charset="0"/>
              </a:rPr>
              <a:t>WHAT IF THIS HAPPENS OVER THE WEEKEND?</a:t>
            </a:r>
            <a:endParaRPr lang="en-US" sz="2400" dirty="0">
              <a:solidFill>
                <a:schemeClr val="accent2"/>
              </a:solidFill>
              <a:latin typeface="Arial Narrow Regular"/>
              <a:cs typeface="Arial" panose="020B0604020202020204" pitchFamily="34" charset="0"/>
            </a:endParaRPr>
          </a:p>
        </p:txBody>
      </p:sp>
    </p:spTree>
    <p:extLst>
      <p:ext uri="{BB962C8B-B14F-4D97-AF65-F5344CB8AC3E}">
        <p14:creationId xmlns:p14="http://schemas.microsoft.com/office/powerpoint/2010/main" val="103736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3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5" name="Rectangle 4"/>
          <p:cNvSpPr/>
          <p:nvPr/>
        </p:nvSpPr>
        <p:spPr>
          <a:xfrm>
            <a:off x="533399" y="9175608"/>
            <a:ext cx="1828795" cy="844692"/>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8343901" cy="1338828"/>
          </a:xfrm>
        </p:spPr>
        <p:txBody>
          <a:bodyPr/>
          <a:lstStyle/>
          <a:p>
            <a:r>
              <a:rPr lang="en-US" dirty="0">
                <a:solidFill>
                  <a:schemeClr val="accent1"/>
                </a:solidFill>
              </a:rPr>
              <a:t>connected products</a:t>
            </a:r>
            <a:r>
              <a:rPr lang="en-US" dirty="0"/>
              <a:t/>
            </a:r>
            <a:br>
              <a:rPr lang="en-US" dirty="0"/>
            </a:br>
            <a:r>
              <a:rPr lang="en-US" dirty="0"/>
              <a:t>why flood control? </a:t>
            </a:r>
            <a:endParaRPr lang="uk-UA" dirty="0"/>
          </a:p>
        </p:txBody>
      </p:sp>
      <p:grpSp>
        <p:nvGrpSpPr>
          <p:cNvPr id="27" name="Group 26"/>
          <p:cNvGrpSpPr/>
          <p:nvPr/>
        </p:nvGrpSpPr>
        <p:grpSpPr>
          <a:xfrm>
            <a:off x="990600" y="6210300"/>
            <a:ext cx="7968257" cy="1334371"/>
            <a:chOff x="7848600" y="5236528"/>
            <a:chExt cx="7968257" cy="1334371"/>
          </a:xfrm>
        </p:grpSpPr>
        <p:grpSp>
          <p:nvGrpSpPr>
            <p:cNvPr id="22" name="Group 21"/>
            <p:cNvGrpSpPr/>
            <p:nvPr/>
          </p:nvGrpSpPr>
          <p:grpSpPr>
            <a:xfrm>
              <a:off x="7848600" y="5236528"/>
              <a:ext cx="7968257" cy="646331"/>
              <a:chOff x="7467600" y="5710207"/>
              <a:chExt cx="7968257" cy="646331"/>
            </a:xfrm>
          </p:grpSpPr>
          <p:sp>
            <p:nvSpPr>
              <p:cNvPr id="23" name="TextBox 22"/>
              <p:cNvSpPr txBox="1"/>
              <p:nvPr/>
            </p:nvSpPr>
            <p:spPr>
              <a:xfrm>
                <a:off x="7587624" y="5710207"/>
                <a:ext cx="7848233" cy="646331"/>
              </a:xfrm>
              <a:prstGeom prst="rect">
                <a:avLst/>
              </a:prstGeom>
              <a:noFill/>
            </p:spPr>
            <p:txBody>
              <a:bodyPr wrap="square" rtlCol="0">
                <a:spAutoFit/>
              </a:bodyPr>
              <a:lstStyle/>
              <a:p>
                <a:r>
                  <a:rPr lang="en-US" sz="3600" dirty="0">
                    <a:solidFill>
                      <a:schemeClr val="accent1"/>
                    </a:solidFill>
                    <a:latin typeface="Arial Narrow Regular" charset="0"/>
                  </a:rPr>
                  <a:t>market-leader in backflow prevention</a:t>
                </a:r>
                <a:endParaRPr lang="uk-UA" sz="3600" dirty="0">
                  <a:solidFill>
                    <a:schemeClr val="accent1"/>
                  </a:solidFill>
                  <a:latin typeface="Arial Narrow Regular" charset="0"/>
                </a:endParaRPr>
              </a:p>
            </p:txBody>
          </p:sp>
          <p:cxnSp>
            <p:nvCxnSpPr>
              <p:cNvPr id="24" name="Straight Connector 23"/>
              <p:cNvCxnSpPr/>
              <p:nvPr/>
            </p:nvCxnSpPr>
            <p:spPr>
              <a:xfrm>
                <a:off x="7467600" y="5855799"/>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37894" y="5863013"/>
              <a:ext cx="7241463" cy="707886"/>
            </a:xfrm>
            <a:prstGeom prst="rect">
              <a:avLst/>
            </a:prstGeom>
            <a:noFill/>
          </p:spPr>
          <p:txBody>
            <a:bodyPr wrap="square" rtlCol="0">
              <a:spAutoFit/>
            </a:bodyPr>
            <a:lstStyle/>
            <a:p>
              <a:r>
                <a:rPr lang="en-US" sz="2000" dirty="0">
                  <a:solidFill>
                    <a:schemeClr val="tx2"/>
                  </a:solidFill>
                  <a:latin typeface="Arial Narrow Regular"/>
                </a:rPr>
                <a:t>Zurn Wilkins brand highly recognized and respected and has significant market share </a:t>
              </a:r>
            </a:p>
          </p:txBody>
        </p:sp>
      </p:grpSp>
      <p:grpSp>
        <p:nvGrpSpPr>
          <p:cNvPr id="46" name="Group 45"/>
          <p:cNvGrpSpPr/>
          <p:nvPr/>
        </p:nvGrpSpPr>
        <p:grpSpPr>
          <a:xfrm>
            <a:off x="982249" y="8191500"/>
            <a:ext cx="8107729" cy="1280755"/>
            <a:chOff x="7848600" y="3161519"/>
            <a:chExt cx="8107729" cy="1280755"/>
          </a:xfrm>
        </p:grpSpPr>
        <p:grpSp>
          <p:nvGrpSpPr>
            <p:cNvPr id="47" name="Group 46"/>
            <p:cNvGrpSpPr/>
            <p:nvPr/>
          </p:nvGrpSpPr>
          <p:grpSpPr>
            <a:xfrm>
              <a:off x="7848600" y="3161519"/>
              <a:ext cx="7681210" cy="646331"/>
              <a:chOff x="7467600" y="3563791"/>
              <a:chExt cx="7681210" cy="646331"/>
            </a:xfrm>
          </p:grpSpPr>
          <p:sp>
            <p:nvSpPr>
              <p:cNvPr id="60" name="TextBox 59"/>
              <p:cNvSpPr txBox="1"/>
              <p:nvPr/>
            </p:nvSpPr>
            <p:spPr>
              <a:xfrm>
                <a:off x="7587625" y="3563791"/>
                <a:ext cx="7561185" cy="646331"/>
              </a:xfrm>
              <a:prstGeom prst="rect">
                <a:avLst/>
              </a:prstGeom>
              <a:noFill/>
            </p:spPr>
            <p:txBody>
              <a:bodyPr wrap="square" rtlCol="0">
                <a:spAutoFit/>
              </a:bodyPr>
              <a:lstStyle/>
              <a:p>
                <a:r>
                  <a:rPr lang="en-US" sz="3600" dirty="0">
                    <a:solidFill>
                      <a:schemeClr val="accent1"/>
                    </a:solidFill>
                    <a:latin typeface="Arial Narrow Regular" charset="0"/>
                  </a:rPr>
                  <a:t> experience in flood control technology </a:t>
                </a:r>
                <a:endParaRPr lang="uk-UA" sz="3600" dirty="0">
                  <a:solidFill>
                    <a:schemeClr val="accent1"/>
                  </a:solidFill>
                  <a:latin typeface="Arial Narrow Regular" charset="0"/>
                </a:endParaRPr>
              </a:p>
            </p:txBody>
          </p:sp>
          <p:cxnSp>
            <p:nvCxnSpPr>
              <p:cNvPr id="61" name="Straight Connector 60"/>
              <p:cNvCxnSpPr/>
              <p:nvPr/>
            </p:nvCxnSpPr>
            <p:spPr>
              <a:xfrm>
                <a:off x="7467600" y="3672985"/>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58" name="TextBox 57"/>
            <p:cNvSpPr txBox="1"/>
            <p:nvPr/>
          </p:nvSpPr>
          <p:spPr>
            <a:xfrm>
              <a:off x="8288346" y="3734388"/>
              <a:ext cx="7667983" cy="707886"/>
            </a:xfrm>
            <a:prstGeom prst="rect">
              <a:avLst/>
            </a:prstGeom>
            <a:noFill/>
          </p:spPr>
          <p:txBody>
            <a:bodyPr wrap="square" rtlCol="0">
              <a:spAutoFit/>
            </a:bodyPr>
            <a:lstStyle/>
            <a:p>
              <a:r>
                <a:rPr lang="en-US" sz="2000" dirty="0">
                  <a:solidFill>
                    <a:schemeClr val="tx2"/>
                  </a:solidFill>
                  <a:latin typeface="Arial Narrow Regular"/>
                </a:rPr>
                <a:t>FCIS system already deployed across the United States</a:t>
              </a:r>
            </a:p>
            <a:p>
              <a:r>
                <a:rPr lang="en-US" sz="2000" dirty="0">
                  <a:solidFill>
                    <a:schemeClr val="tx2"/>
                  </a:solidFill>
                  <a:latin typeface="Arial Narrow Regular"/>
                </a:rPr>
                <a:t>Competitor models considered unreliable and difficult to install/operate</a:t>
              </a:r>
              <a:endParaRPr lang="uk-UA" sz="2000" dirty="0">
                <a:solidFill>
                  <a:schemeClr val="tx2"/>
                </a:solidFill>
                <a:latin typeface="Arial Regular" charset="0"/>
              </a:endParaRPr>
            </a:p>
          </p:txBody>
        </p:sp>
      </p:grpSp>
      <p:grpSp>
        <p:nvGrpSpPr>
          <p:cNvPr id="35" name="Group 34">
            <a:extLst>
              <a:ext uri="{FF2B5EF4-FFF2-40B4-BE49-F238E27FC236}">
                <a16:creationId xmlns:a16="http://schemas.microsoft.com/office/drawing/2014/main" xmlns="" id="{CD04A7AA-1526-4B33-A742-AF8A0632D0CA}"/>
              </a:ext>
            </a:extLst>
          </p:cNvPr>
          <p:cNvGrpSpPr/>
          <p:nvPr/>
        </p:nvGrpSpPr>
        <p:grpSpPr>
          <a:xfrm>
            <a:off x="990600" y="2247900"/>
            <a:ext cx="7636627" cy="1966544"/>
            <a:chOff x="7848600" y="5084128"/>
            <a:chExt cx="7636627" cy="1966544"/>
          </a:xfrm>
        </p:grpSpPr>
        <p:grpSp>
          <p:nvGrpSpPr>
            <p:cNvPr id="36" name="Group 35">
              <a:extLst>
                <a:ext uri="{FF2B5EF4-FFF2-40B4-BE49-F238E27FC236}">
                  <a16:creationId xmlns:a16="http://schemas.microsoft.com/office/drawing/2014/main" xmlns="" id="{8187A112-682A-43B5-9056-2A7255443912}"/>
                </a:ext>
              </a:extLst>
            </p:cNvPr>
            <p:cNvGrpSpPr/>
            <p:nvPr/>
          </p:nvGrpSpPr>
          <p:grpSpPr>
            <a:xfrm>
              <a:off x="7848600" y="5084128"/>
              <a:ext cx="7380759" cy="646331"/>
              <a:chOff x="7467600" y="5557807"/>
              <a:chExt cx="7380759" cy="646331"/>
            </a:xfrm>
          </p:grpSpPr>
          <p:sp>
            <p:nvSpPr>
              <p:cNvPr id="38" name="TextBox 37">
                <a:extLst>
                  <a:ext uri="{FF2B5EF4-FFF2-40B4-BE49-F238E27FC236}">
                    <a16:creationId xmlns:a16="http://schemas.microsoft.com/office/drawing/2014/main" xmlns="" id="{D00498B3-2984-417F-8618-AC02F07881DE}"/>
                  </a:ext>
                </a:extLst>
              </p:cNvPr>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relief valve discharge can be catastrophic</a:t>
                </a:r>
                <a:endParaRPr lang="uk-UA" sz="3600" dirty="0">
                  <a:solidFill>
                    <a:schemeClr val="accent1"/>
                  </a:solidFill>
                  <a:latin typeface="Arial Narrow Regular" charset="0"/>
                </a:endParaRPr>
              </a:p>
            </p:txBody>
          </p:sp>
          <p:cxnSp>
            <p:nvCxnSpPr>
              <p:cNvPr id="39" name="Straight Connector 38">
                <a:extLst>
                  <a:ext uri="{FF2B5EF4-FFF2-40B4-BE49-F238E27FC236}">
                    <a16:creationId xmlns:a16="http://schemas.microsoft.com/office/drawing/2014/main" xmlns="" id="{8A834C19-EF4C-43AC-9653-310F150D4BF7}"/>
                  </a:ext>
                </a:extLst>
              </p:cNvPr>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xmlns="" id="{410EC6CA-9A12-4C7D-B2DF-AEF871DDF05D}"/>
                </a:ext>
              </a:extLst>
            </p:cNvPr>
            <p:cNvSpPr txBox="1"/>
            <p:nvPr/>
          </p:nvSpPr>
          <p:spPr>
            <a:xfrm>
              <a:off x="8243764" y="5727233"/>
              <a:ext cx="7241463" cy="1323439"/>
            </a:xfrm>
            <a:prstGeom prst="rect">
              <a:avLst/>
            </a:prstGeom>
            <a:noFill/>
          </p:spPr>
          <p:txBody>
            <a:bodyPr wrap="square" rtlCol="0">
              <a:spAutoFit/>
            </a:bodyPr>
            <a:lstStyle/>
            <a:p>
              <a:r>
                <a:rPr lang="en-US" sz="2000" dirty="0">
                  <a:solidFill>
                    <a:schemeClr val="tx2"/>
                  </a:solidFill>
                  <a:latin typeface="Arial Narrow Regular"/>
                </a:rPr>
                <a:t>An 8” backflow preventer at 110psi can discharge more than 550gpm; enough water to fill a 20’ x 20’ x 10’ room in one hour (33,000 gallons)</a:t>
              </a:r>
            </a:p>
            <a:p>
              <a:endParaRPr lang="en-US" sz="2000" dirty="0">
                <a:solidFill>
                  <a:schemeClr val="tx2"/>
                </a:solidFill>
                <a:latin typeface="Arial Narrow Regular"/>
              </a:endParaRPr>
            </a:p>
          </p:txBody>
        </p:sp>
      </p:grpSp>
      <p:pic>
        <p:nvPicPr>
          <p:cNvPr id="29" name="Picture 2" descr="C:\Users\ephillips\AppData\Local\Microsoft\Windows\Temporary Internet Files\Content.Outlook\R5IDCVNT\horizontal Herald Journal Flooding (2).jpg">
            <a:extLst>
              <a:ext uri="{FF2B5EF4-FFF2-40B4-BE49-F238E27FC236}">
                <a16:creationId xmlns:a16="http://schemas.microsoft.com/office/drawing/2014/main" xmlns="" id="{6B86F2BB-86B2-45FE-B601-1B66EA7DB107}"/>
              </a:ext>
            </a:extLst>
          </p:cNvPr>
          <p:cNvPicPr>
            <a:picLocks noChangeAspect="1" noChangeArrowheads="1"/>
          </p:cNvPicPr>
          <p:nvPr/>
        </p:nvPicPr>
        <p:blipFill rotWithShape="1">
          <a:blip r:embed="rId3" cstate="screen"/>
          <a:srcRect l="5983" r="15006"/>
          <a:stretch/>
        </p:blipFill>
        <p:spPr bwMode="auto">
          <a:xfrm>
            <a:off x="9136011" y="53442"/>
            <a:ext cx="9151990" cy="9266592"/>
          </a:xfrm>
          <a:prstGeom prst="rect">
            <a:avLst/>
          </a:prstGeom>
          <a:noFill/>
        </p:spPr>
      </p:pic>
      <p:sp>
        <p:nvSpPr>
          <p:cNvPr id="33" name="TextBox 32">
            <a:extLst>
              <a:ext uri="{FF2B5EF4-FFF2-40B4-BE49-F238E27FC236}">
                <a16:creationId xmlns:a16="http://schemas.microsoft.com/office/drawing/2014/main" xmlns="" id="{550E15C3-28CC-4BD3-855D-C85042B04C8D}"/>
              </a:ext>
            </a:extLst>
          </p:cNvPr>
          <p:cNvSpPr txBox="1"/>
          <p:nvPr/>
        </p:nvSpPr>
        <p:spPr>
          <a:xfrm>
            <a:off x="1102274" y="4152900"/>
            <a:ext cx="7260734" cy="646331"/>
          </a:xfrm>
          <a:prstGeom prst="rect">
            <a:avLst/>
          </a:prstGeom>
          <a:noFill/>
        </p:spPr>
        <p:txBody>
          <a:bodyPr wrap="square" rtlCol="0">
            <a:spAutoFit/>
          </a:bodyPr>
          <a:lstStyle/>
          <a:p>
            <a:r>
              <a:rPr lang="en-US" sz="3600" dirty="0">
                <a:solidFill>
                  <a:schemeClr val="accent1"/>
                </a:solidFill>
                <a:latin typeface="Arial Narrow Regular" charset="0"/>
              </a:rPr>
              <a:t>value to the customer</a:t>
            </a:r>
            <a:endParaRPr lang="uk-UA" sz="3600" dirty="0">
              <a:solidFill>
                <a:schemeClr val="accent1"/>
              </a:solidFill>
              <a:latin typeface="Arial Narrow Regular" charset="0"/>
            </a:endParaRPr>
          </a:p>
        </p:txBody>
      </p:sp>
      <p:cxnSp>
        <p:nvCxnSpPr>
          <p:cNvPr id="34" name="Straight Connector 33">
            <a:extLst>
              <a:ext uri="{FF2B5EF4-FFF2-40B4-BE49-F238E27FC236}">
                <a16:creationId xmlns:a16="http://schemas.microsoft.com/office/drawing/2014/main" xmlns="" id="{68FD2B36-7A69-4A15-BC7F-D8EB11027698}"/>
              </a:ext>
            </a:extLst>
          </p:cNvPr>
          <p:cNvCxnSpPr/>
          <p:nvPr/>
        </p:nvCxnSpPr>
        <p:spPr>
          <a:xfrm>
            <a:off x="982249" y="423421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xmlns="" id="{BE75BDC6-3FBA-4E81-8D67-C1D3B5FD242C}"/>
              </a:ext>
            </a:extLst>
          </p:cNvPr>
          <p:cNvSpPr/>
          <p:nvPr/>
        </p:nvSpPr>
        <p:spPr>
          <a:xfrm>
            <a:off x="1294667" y="4800484"/>
            <a:ext cx="7260734" cy="1015663"/>
          </a:xfrm>
          <a:prstGeom prst="rect">
            <a:avLst/>
          </a:prstGeom>
        </p:spPr>
        <p:txBody>
          <a:bodyPr wrap="square">
            <a:spAutoFit/>
          </a:bodyPr>
          <a:lstStyle/>
          <a:p>
            <a:r>
              <a:rPr lang="en-US" sz="2000" dirty="0">
                <a:solidFill>
                  <a:schemeClr val="tx2"/>
                </a:solidFill>
                <a:latin typeface="Arial Narrow Regular"/>
              </a:rPr>
              <a:t>building owners and property managers value the ability to prevent flooding due to relief valve discharge and desire smarter solutions that integrate with their operational needs for real-time data</a:t>
            </a:r>
          </a:p>
        </p:txBody>
      </p:sp>
      <p:sp>
        <p:nvSpPr>
          <p:cNvPr id="30" name="TextBox 29">
            <a:extLst>
              <a:ext uri="{FF2B5EF4-FFF2-40B4-BE49-F238E27FC236}">
                <a16:creationId xmlns:a16="http://schemas.microsoft.com/office/drawing/2014/main" xmlns="" id="{99B5AE6D-F9DB-49A6-8341-BA0890BEC217}"/>
              </a:ext>
            </a:extLst>
          </p:cNvPr>
          <p:cNvSpPr txBox="1"/>
          <p:nvPr/>
        </p:nvSpPr>
        <p:spPr>
          <a:xfrm>
            <a:off x="9128760" y="9558635"/>
            <a:ext cx="9144000" cy="461665"/>
          </a:xfrm>
          <a:prstGeom prst="rect">
            <a:avLst/>
          </a:prstGeom>
          <a:noFill/>
        </p:spPr>
        <p:txBody>
          <a:bodyPr wrap="square" rtlCol="0">
            <a:spAutoFit/>
          </a:bodyPr>
          <a:lstStyle/>
          <a:p>
            <a:pPr algn="ctr"/>
            <a:r>
              <a:rPr lang="en-US" sz="2400" dirty="0">
                <a:solidFill>
                  <a:schemeClr val="tx2"/>
                </a:solidFill>
                <a:latin typeface="Arial Narrow Regular"/>
              </a:rPr>
              <a:t>Millions of dollars in cleanup, equipment replacement, and other liability costs</a:t>
            </a:r>
          </a:p>
        </p:txBody>
      </p:sp>
    </p:spTree>
    <p:extLst>
      <p:ext uri="{BB962C8B-B14F-4D97-AF65-F5344CB8AC3E}">
        <p14:creationId xmlns:p14="http://schemas.microsoft.com/office/powerpoint/2010/main" val="1184043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391843" y="-12700"/>
            <a:ext cx="12896157" cy="1029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5" name="Rectangle 4"/>
          <p:cNvSpPr/>
          <p:nvPr/>
        </p:nvSpPr>
        <p:spPr>
          <a:xfrm>
            <a:off x="0" y="-12700"/>
            <a:ext cx="5391843"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nvGrpSpPr>
          <p:cNvPr id="4" name="Group 3"/>
          <p:cNvGrpSpPr/>
          <p:nvPr/>
        </p:nvGrpSpPr>
        <p:grpSpPr>
          <a:xfrm>
            <a:off x="512080" y="419100"/>
            <a:ext cx="7565120" cy="10864513"/>
            <a:chOff x="56386" y="2622981"/>
            <a:chExt cx="6801614" cy="10864513"/>
          </a:xfrm>
        </p:grpSpPr>
        <p:sp>
          <p:nvSpPr>
            <p:cNvPr id="2" name="TextBox 1"/>
            <p:cNvSpPr txBox="1"/>
            <p:nvPr/>
          </p:nvSpPr>
          <p:spPr>
            <a:xfrm>
              <a:off x="764376" y="7029653"/>
              <a:ext cx="6093624" cy="646331"/>
            </a:xfrm>
            <a:prstGeom prst="rect">
              <a:avLst/>
            </a:prstGeom>
            <a:noFill/>
          </p:spPr>
          <p:txBody>
            <a:bodyPr wrap="square" rtlCol="0">
              <a:spAutoFit/>
            </a:bodyPr>
            <a:lstStyle/>
            <a:p>
              <a:pPr algn="r"/>
              <a:endParaRPr lang="uk-UA" sz="3600" dirty="0">
                <a:solidFill>
                  <a:schemeClr val="bg1"/>
                </a:solidFill>
                <a:latin typeface="Arial Narrow Regular" charset="0"/>
              </a:endParaRPr>
            </a:p>
          </p:txBody>
        </p:sp>
        <p:sp>
          <p:nvSpPr>
            <p:cNvPr id="27" name="TextBox 26"/>
            <p:cNvSpPr txBox="1"/>
            <p:nvPr/>
          </p:nvSpPr>
          <p:spPr>
            <a:xfrm>
              <a:off x="56386" y="2622981"/>
              <a:ext cx="4190550" cy="10864513"/>
            </a:xfrm>
            <a:prstGeom prst="rect">
              <a:avLst/>
            </a:prstGeom>
            <a:noFill/>
          </p:spPr>
          <p:txBody>
            <a:bodyPr wrap="square" rtlCol="0">
              <a:spAutoFit/>
            </a:bodyPr>
            <a:lstStyle/>
            <a:p>
              <a:pPr lvl="0">
                <a:spcAft>
                  <a:spcPts val="2400"/>
                </a:spcAft>
              </a:pPr>
              <a:r>
                <a:rPr lang="en-AU" sz="2400" b="1" dirty="0">
                  <a:solidFill>
                    <a:schemeClr val="bg2"/>
                  </a:solidFill>
                  <a:latin typeface="Arial Narrow Regular"/>
                </a:rPr>
                <a:t>ZURN WILKINS CONNECTED FLOOD CONTROL SYSTEM WITH AUTOMATIC SHUT OFF</a:t>
              </a:r>
            </a:p>
            <a:p>
              <a:pPr lvl="0"/>
              <a:r>
                <a:rPr lang="en-AU" sz="2000" dirty="0">
                  <a:solidFill>
                    <a:schemeClr val="bg2"/>
                  </a:solidFill>
                  <a:latin typeface="Arial Narrow Regular"/>
                </a:rPr>
                <a:t>Wireless monitoring and simple setup that provides the highest level of flood prevention, avoiding the potential for millions of dollars in damage and liability, caused by the discharge from a catastrophically fouled Reduced Pressure Principal backflow preventer.</a:t>
              </a:r>
            </a:p>
            <a:p>
              <a:pPr lvl="0"/>
              <a:endParaRPr lang="en-AU" sz="2000" dirty="0">
                <a:solidFill>
                  <a:schemeClr val="bg2"/>
                </a:solidFill>
                <a:latin typeface="Arial Narrow Regular"/>
              </a:endParaRPr>
            </a:p>
            <a:p>
              <a:pPr lvl="0"/>
              <a:r>
                <a:rPr lang="en-AU" sz="2000" dirty="0">
                  <a:solidFill>
                    <a:schemeClr val="bg2"/>
                  </a:solidFill>
                  <a:latin typeface="Arial Narrow Regular"/>
                </a:rPr>
                <a:t>Drop in pressure at the city mains?</a:t>
              </a:r>
            </a:p>
            <a:p>
              <a:pPr lvl="0"/>
              <a:r>
                <a:rPr lang="en-AU" sz="2000" dirty="0">
                  <a:solidFill>
                    <a:schemeClr val="bg2"/>
                  </a:solidFill>
                  <a:latin typeface="Arial Narrow Regular"/>
                </a:rPr>
                <a:t>Debris lodged in one of the checks?</a:t>
              </a:r>
            </a:p>
            <a:p>
              <a:endParaRPr lang="en-AU" sz="2000" dirty="0">
                <a:solidFill>
                  <a:schemeClr val="bg2"/>
                </a:solidFill>
                <a:latin typeface="Arial Narrow Regular"/>
              </a:endParaRPr>
            </a:p>
            <a:p>
              <a:pPr lvl="0"/>
              <a:r>
                <a:rPr lang="en-US" sz="2000" b="1" dirty="0">
                  <a:solidFill>
                    <a:schemeClr val="bg2"/>
                  </a:solidFill>
                  <a:latin typeface="Arial Narrow Regular"/>
                </a:rPr>
                <a:t>IDEAL FOR CUSTOMERS WHO</a:t>
              </a:r>
              <a:r>
                <a:rPr lang="en-AU" sz="2000" b="1" dirty="0">
                  <a:solidFill>
                    <a:schemeClr val="bg2"/>
                  </a:solidFill>
                  <a:latin typeface="Arial Narrow Regular"/>
                </a:rPr>
                <a:t>:</a:t>
              </a:r>
            </a:p>
            <a:p>
              <a:pPr marL="342900" lvl="0" indent="-342900">
                <a:buFont typeface="Arial" panose="020B0604020202020204" pitchFamily="34" charset="0"/>
                <a:buChar char="•"/>
              </a:pPr>
              <a:r>
                <a:rPr lang="en-AU" sz="2000" b="1" dirty="0">
                  <a:solidFill>
                    <a:schemeClr val="bg2"/>
                  </a:solidFill>
                  <a:latin typeface="Arial Narrow Regular"/>
                </a:rPr>
                <a:t>Are required by code </a:t>
              </a:r>
              <a:r>
                <a:rPr lang="en-AU" sz="2000" dirty="0">
                  <a:solidFill>
                    <a:schemeClr val="bg2"/>
                  </a:solidFill>
                  <a:latin typeface="Arial Narrow Regular"/>
                </a:rPr>
                <a:t>to install large, RP-style backflow preventers indoors</a:t>
              </a:r>
            </a:p>
            <a:p>
              <a:pPr marL="342900" lvl="0" indent="-342900">
                <a:buFont typeface="Arial" panose="020B0604020202020204" pitchFamily="34" charset="0"/>
                <a:buChar char="•"/>
              </a:pPr>
              <a:r>
                <a:rPr lang="en-AU" sz="2000" b="1" dirty="0">
                  <a:solidFill>
                    <a:schemeClr val="bg2"/>
                  </a:solidFill>
                  <a:latin typeface="Arial Narrow Regular"/>
                </a:rPr>
                <a:t>Worry about protecting their property </a:t>
              </a:r>
              <a:r>
                <a:rPr lang="en-AU" sz="2000" dirty="0">
                  <a:solidFill>
                    <a:schemeClr val="bg2"/>
                  </a:solidFill>
                  <a:latin typeface="Arial Narrow Regular"/>
                </a:rPr>
                <a:t>from flood damage and mitigating liability</a:t>
              </a:r>
            </a:p>
            <a:p>
              <a:pPr marL="342900" lvl="0" indent="-342900">
                <a:buFont typeface="Arial" panose="020B0604020202020204" pitchFamily="34" charset="0"/>
                <a:buChar char="•"/>
              </a:pPr>
              <a:r>
                <a:rPr lang="en-AU" sz="2000" b="1" dirty="0">
                  <a:solidFill>
                    <a:schemeClr val="bg2"/>
                  </a:solidFill>
                  <a:latin typeface="Arial Narrow Regular"/>
                </a:rPr>
                <a:t>Need a solution </a:t>
              </a:r>
              <a:r>
                <a:rPr lang="en-AU" sz="2000" dirty="0">
                  <a:solidFill>
                    <a:schemeClr val="bg2"/>
                  </a:solidFill>
                  <a:latin typeface="Arial Narrow Regular"/>
                </a:rPr>
                <a:t>that does not require manual monitoring or extensive setup</a:t>
              </a:r>
            </a:p>
            <a:p>
              <a:pPr marL="342900" lvl="0" indent="-342900">
                <a:buFont typeface="Arial" panose="020B0604020202020204" pitchFamily="34" charset="0"/>
                <a:buChar char="•"/>
              </a:pPr>
              <a:r>
                <a:rPr lang="en-AU" sz="2000" b="1" dirty="0">
                  <a:solidFill>
                    <a:schemeClr val="bg2"/>
                  </a:solidFill>
                  <a:latin typeface="Arial Narrow Regular"/>
                </a:rPr>
                <a:t>Take a data-driven approach </a:t>
              </a:r>
              <a:r>
                <a:rPr lang="en-AU" sz="2000" dirty="0">
                  <a:solidFill>
                    <a:schemeClr val="bg2"/>
                  </a:solidFill>
                  <a:latin typeface="Arial Narrow Regular"/>
                </a:rPr>
                <a:t>to asset management and facilities maintenance</a:t>
              </a:r>
            </a:p>
            <a:p>
              <a:pPr marL="342900" lvl="0" indent="-342900">
                <a:buFont typeface="Arial" panose="020B0604020202020204" pitchFamily="34" charset="0"/>
                <a:buChar char="•"/>
              </a:pPr>
              <a:endParaRPr lang="en-AU" sz="2400" dirty="0">
                <a:solidFill>
                  <a:schemeClr val="bg2"/>
                </a:solidFill>
                <a:latin typeface="Arial Narrow Regular"/>
              </a:endParaRPr>
            </a:p>
            <a:p>
              <a:endParaRPr lang="en-AU" sz="2400" b="1" dirty="0">
                <a:solidFill>
                  <a:schemeClr val="bg2"/>
                </a:solidFill>
                <a:latin typeface="Arial Narrow Regular"/>
              </a:endParaRPr>
            </a:p>
            <a:p>
              <a:endParaRPr lang="en-AU" sz="3200" b="1" dirty="0">
                <a:solidFill>
                  <a:schemeClr val="bg2"/>
                </a:solidFill>
                <a:latin typeface="Arial Narrow Regular"/>
              </a:endParaRPr>
            </a:p>
            <a:p>
              <a:pPr lvl="0"/>
              <a:endParaRPr lang="en-AU" sz="2400" dirty="0">
                <a:solidFill>
                  <a:schemeClr val="bg2"/>
                </a:solidFill>
                <a:latin typeface="Arial Narrow Regular"/>
              </a:endParaRPr>
            </a:p>
            <a:p>
              <a:endParaRPr lang="en-AU" sz="2000" dirty="0">
                <a:solidFill>
                  <a:schemeClr val="bg2"/>
                </a:solidFill>
                <a:latin typeface="Arial Narrow Regular"/>
              </a:endParaRPr>
            </a:p>
            <a:p>
              <a:endParaRPr lang="en-AU" sz="2000" dirty="0">
                <a:solidFill>
                  <a:schemeClr val="bg2"/>
                </a:solidFill>
                <a:latin typeface="Arial Narrow Regular"/>
              </a:endParaRPr>
            </a:p>
            <a:p>
              <a:pPr lvl="0"/>
              <a:endParaRPr lang="en-US" sz="2000" dirty="0">
                <a:solidFill>
                  <a:schemeClr val="bg2"/>
                </a:solidFill>
                <a:latin typeface="Arial Narrow Regular"/>
              </a:endParaRPr>
            </a:p>
            <a:p>
              <a:pPr lvl="0"/>
              <a:endParaRPr lang="en-AU" sz="2400" b="1" dirty="0">
                <a:solidFill>
                  <a:schemeClr val="bg2"/>
                </a:solidFill>
                <a:latin typeface="Arial Narrow Regular"/>
              </a:endParaRPr>
            </a:p>
            <a:p>
              <a:pPr lvl="0"/>
              <a:endParaRPr lang="en-US" sz="2000" dirty="0">
                <a:solidFill>
                  <a:schemeClr val="bg2"/>
                </a:solidFill>
                <a:latin typeface="Arial Narrow Regular"/>
              </a:endParaRPr>
            </a:p>
            <a:p>
              <a:endParaRPr lang="en-US" sz="2000" dirty="0">
                <a:solidFill>
                  <a:schemeClr val="bg2"/>
                </a:solidFill>
              </a:endParaRPr>
            </a:p>
          </p:txBody>
        </p:sp>
      </p:grpSp>
      <p:pic>
        <p:nvPicPr>
          <p:cNvPr id="8" name="Picture 7" descr="know-more-portal-banner.jpg">
            <a:extLst>
              <a:ext uri="{FF2B5EF4-FFF2-40B4-BE49-F238E27FC236}">
                <a16:creationId xmlns:a16="http://schemas.microsoft.com/office/drawing/2014/main" xmlns="" id="{E58F454B-78DD-4DBA-82FD-1C2004400BA9}"/>
              </a:ext>
            </a:extLst>
          </p:cNvPr>
          <p:cNvPicPr>
            <a:picLocks noChangeAspect="1"/>
          </p:cNvPicPr>
          <p:nvPr/>
        </p:nvPicPr>
        <p:blipFill>
          <a:blip r:embed="rId3" cstate="print"/>
          <a:stretch>
            <a:fillRect/>
          </a:stretch>
        </p:blipFill>
        <p:spPr>
          <a:xfrm>
            <a:off x="5391844" y="-38100"/>
            <a:ext cx="12896155" cy="1853801"/>
          </a:xfrm>
          <a:prstGeom prst="rect">
            <a:avLst/>
          </a:prstGeom>
        </p:spPr>
      </p:pic>
      <p:sp>
        <p:nvSpPr>
          <p:cNvPr id="9" name="TextBox 8">
            <a:extLst>
              <a:ext uri="{FF2B5EF4-FFF2-40B4-BE49-F238E27FC236}">
                <a16:creationId xmlns:a16="http://schemas.microsoft.com/office/drawing/2014/main" xmlns="" id="{3AAB1F07-AAFC-4703-9A67-CBF4B9582570}"/>
              </a:ext>
            </a:extLst>
          </p:cNvPr>
          <p:cNvSpPr txBox="1"/>
          <p:nvPr/>
        </p:nvSpPr>
        <p:spPr>
          <a:xfrm>
            <a:off x="520643" y="7886700"/>
            <a:ext cx="4660956" cy="4042132"/>
          </a:xfrm>
          <a:prstGeom prst="rect">
            <a:avLst/>
          </a:prstGeom>
          <a:noFill/>
        </p:spPr>
        <p:txBody>
          <a:bodyPr wrap="square" rtlCol="0">
            <a:spAutoFit/>
          </a:bodyPr>
          <a:lstStyle/>
          <a:p>
            <a:pPr marL="449580" indent="-430530">
              <a:spcBef>
                <a:spcPts val="1358"/>
              </a:spcBef>
              <a:buFont typeface="Arial Unicode MS"/>
              <a:buChar char="✓"/>
              <a:tabLst>
                <a:tab pos="449580" algn="l"/>
                <a:tab pos="450533" algn="l"/>
              </a:tabLst>
            </a:pPr>
            <a:r>
              <a:rPr lang="en-US" sz="2000" b="1" spc="-15" dirty="0">
                <a:solidFill>
                  <a:schemeClr val="bg2"/>
                </a:solidFill>
                <a:latin typeface="Arial Narrow Regular"/>
                <a:cs typeface="Arial Narrow"/>
              </a:rPr>
              <a:t>Relief valve discharge</a:t>
            </a:r>
            <a:r>
              <a:rPr lang="en-US" sz="2000" b="1" spc="8" dirty="0">
                <a:solidFill>
                  <a:schemeClr val="bg2"/>
                </a:solidFill>
                <a:latin typeface="Arial Narrow Regular"/>
                <a:cs typeface="Arial Narrow"/>
              </a:rPr>
              <a:t> </a:t>
            </a:r>
            <a:r>
              <a:rPr lang="en-US" sz="2000" b="1" spc="-8" dirty="0">
                <a:solidFill>
                  <a:schemeClr val="bg2"/>
                </a:solidFill>
                <a:latin typeface="Arial Narrow Regular"/>
                <a:cs typeface="Arial Narrow"/>
              </a:rPr>
              <a:t>alerts (single and daily)</a:t>
            </a:r>
          </a:p>
          <a:p>
            <a:pPr marL="449580" indent="-430530">
              <a:spcBef>
                <a:spcPts val="1358"/>
              </a:spcBef>
              <a:buFont typeface="Arial Unicode MS"/>
              <a:buChar char="✓"/>
              <a:tabLst>
                <a:tab pos="449580" algn="l"/>
                <a:tab pos="450533" algn="l"/>
              </a:tabLst>
            </a:pPr>
            <a:r>
              <a:rPr lang="en-US" sz="2000" b="1" spc="-8" dirty="0">
                <a:solidFill>
                  <a:schemeClr val="bg2"/>
                </a:solidFill>
                <a:latin typeface="Arial Narrow Regular"/>
                <a:cs typeface="Arial Narrow"/>
              </a:rPr>
              <a:t>Solenoid control valve shutoff alerts</a:t>
            </a:r>
            <a:endParaRPr lang="en-US" sz="2000" dirty="0">
              <a:solidFill>
                <a:schemeClr val="bg2"/>
              </a:solidFill>
              <a:latin typeface="Arial Narrow Regular"/>
              <a:cs typeface="Arial Narrow"/>
            </a:endParaRPr>
          </a:p>
          <a:p>
            <a:pPr marL="449580" indent="-430530">
              <a:spcBef>
                <a:spcPts val="1208"/>
              </a:spcBef>
              <a:buFont typeface="Arial Unicode MS"/>
              <a:buChar char="✓"/>
              <a:tabLst>
                <a:tab pos="449580" algn="l"/>
                <a:tab pos="450533" algn="l"/>
              </a:tabLst>
            </a:pPr>
            <a:r>
              <a:rPr lang="en-US" sz="2000" b="1" spc="-8" dirty="0">
                <a:solidFill>
                  <a:schemeClr val="bg2"/>
                </a:solidFill>
                <a:latin typeface="Arial Narrow Regular"/>
                <a:cs typeface="Arial Narrow"/>
              </a:rPr>
              <a:t>Flow rate of</a:t>
            </a:r>
            <a:r>
              <a:rPr lang="en-US" sz="2000" b="1" spc="-15" dirty="0">
                <a:solidFill>
                  <a:schemeClr val="bg2"/>
                </a:solidFill>
                <a:latin typeface="Arial Narrow Regular"/>
                <a:cs typeface="Arial Narrow"/>
              </a:rPr>
              <a:t> </a:t>
            </a:r>
            <a:r>
              <a:rPr lang="en-US" sz="2000" b="1" spc="-8" dirty="0">
                <a:solidFill>
                  <a:schemeClr val="bg2"/>
                </a:solidFill>
                <a:latin typeface="Arial Narrow Regular"/>
                <a:cs typeface="Arial Narrow"/>
              </a:rPr>
              <a:t>discharge</a:t>
            </a:r>
            <a:endParaRPr lang="en-US" sz="2000" dirty="0">
              <a:solidFill>
                <a:schemeClr val="bg2"/>
              </a:solidFill>
              <a:latin typeface="Arial Narrow Regular"/>
              <a:cs typeface="Arial Narrow"/>
            </a:endParaRPr>
          </a:p>
          <a:p>
            <a:pPr marL="449580" indent="-430530">
              <a:spcBef>
                <a:spcPts val="1200"/>
              </a:spcBef>
              <a:buFont typeface="Arial Unicode MS"/>
              <a:buChar char="✓"/>
              <a:tabLst>
                <a:tab pos="449580" algn="l"/>
                <a:tab pos="450533" algn="l"/>
              </a:tabLst>
            </a:pPr>
            <a:r>
              <a:rPr lang="en-US" sz="2000" b="1" spc="-30" dirty="0">
                <a:solidFill>
                  <a:schemeClr val="bg2"/>
                </a:solidFill>
                <a:latin typeface="Arial Narrow Regular"/>
                <a:cs typeface="Arial Narrow"/>
              </a:rPr>
              <a:t>Volume </a:t>
            </a:r>
            <a:r>
              <a:rPr lang="en-US" sz="2000" b="1" dirty="0">
                <a:solidFill>
                  <a:schemeClr val="bg2"/>
                </a:solidFill>
                <a:latin typeface="Arial Narrow Regular"/>
                <a:cs typeface="Arial Narrow"/>
              </a:rPr>
              <a:t>of</a:t>
            </a:r>
            <a:r>
              <a:rPr lang="en-US" sz="2000" b="1" spc="8" dirty="0">
                <a:solidFill>
                  <a:schemeClr val="bg2"/>
                </a:solidFill>
                <a:latin typeface="Arial Narrow Regular"/>
                <a:cs typeface="Arial Narrow"/>
              </a:rPr>
              <a:t> </a:t>
            </a:r>
            <a:r>
              <a:rPr lang="en-US" sz="2000" b="1" spc="-15" dirty="0">
                <a:solidFill>
                  <a:schemeClr val="bg2"/>
                </a:solidFill>
                <a:latin typeface="Arial Narrow Regular"/>
                <a:cs typeface="Arial Narrow"/>
              </a:rPr>
              <a:t>discharge</a:t>
            </a:r>
            <a:endParaRPr lang="en-US" sz="2000" dirty="0">
              <a:latin typeface="Arial Narrow Regular"/>
              <a:cs typeface="Arial Narrow"/>
            </a:endParaRPr>
          </a:p>
          <a:p>
            <a:pPr>
              <a:spcAft>
                <a:spcPts val="600"/>
              </a:spcAft>
              <a:buClr>
                <a:schemeClr val="tx2"/>
              </a:buClr>
            </a:pPr>
            <a:r>
              <a:rPr lang="en-US" sz="2000" b="1" dirty="0">
                <a:solidFill>
                  <a:schemeClr val="tx2"/>
                </a:solidFill>
                <a:latin typeface="Arial Narrow Regular"/>
              </a:rPr>
              <a:t/>
            </a:r>
            <a:br>
              <a:rPr lang="en-US" sz="2000" b="1" dirty="0">
                <a:solidFill>
                  <a:schemeClr val="tx2"/>
                </a:solidFill>
                <a:latin typeface="Arial Narrow Regular"/>
              </a:rPr>
            </a:br>
            <a:endParaRPr lang="en-AU" sz="4000" dirty="0">
              <a:solidFill>
                <a:schemeClr val="accent1"/>
              </a:solidFill>
              <a:latin typeface="Arial Narrow Regular"/>
            </a:endParaRPr>
          </a:p>
          <a:p>
            <a:endParaRPr lang="en-US" sz="2000" dirty="0">
              <a:solidFill>
                <a:schemeClr val="tx2"/>
              </a:solidFill>
              <a:latin typeface="Arial Regular" charset="0"/>
            </a:endParaRPr>
          </a:p>
          <a:p>
            <a:endParaRPr lang="en-US" sz="2000" b="1" dirty="0">
              <a:latin typeface="Arial Regular" charset="0"/>
            </a:endParaRPr>
          </a:p>
          <a:p>
            <a:endParaRPr lang="en-US" sz="2000" b="1" dirty="0">
              <a:latin typeface="Arial Regular" charset="0"/>
            </a:endParaRPr>
          </a:p>
        </p:txBody>
      </p:sp>
      <p:pic>
        <p:nvPicPr>
          <p:cNvPr id="6" name="Picture 5">
            <a:extLst>
              <a:ext uri="{FF2B5EF4-FFF2-40B4-BE49-F238E27FC236}">
                <a16:creationId xmlns:a16="http://schemas.microsoft.com/office/drawing/2014/main" xmlns="" id="{3F573AD5-5E28-48E0-AD88-72691B01E7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27" t="14231" r="2255" b="12245"/>
          <a:stretch/>
        </p:blipFill>
        <p:spPr>
          <a:xfrm>
            <a:off x="5423733" y="1841101"/>
            <a:ext cx="12896155" cy="8433199"/>
          </a:xfrm>
          <a:prstGeom prst="rect">
            <a:avLst/>
          </a:prstGeom>
        </p:spPr>
      </p:pic>
    </p:spTree>
    <p:extLst>
      <p:ext uri="{BB962C8B-B14F-4D97-AF65-F5344CB8AC3E}">
        <p14:creationId xmlns:p14="http://schemas.microsoft.com/office/powerpoint/2010/main" val="2307187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624840" y="9155043"/>
            <a:ext cx="1752600" cy="844692"/>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27" name="Group 26"/>
          <p:cNvGrpSpPr/>
          <p:nvPr/>
        </p:nvGrpSpPr>
        <p:grpSpPr>
          <a:xfrm>
            <a:off x="987474" y="2444360"/>
            <a:ext cx="8063421" cy="7118948"/>
            <a:chOff x="7848600" y="5084128"/>
            <a:chExt cx="8063421" cy="7118948"/>
          </a:xfrm>
        </p:grpSpPr>
        <p:grpSp>
          <p:nvGrpSpPr>
            <p:cNvPr id="22" name="Group 21"/>
            <p:cNvGrpSpPr/>
            <p:nvPr/>
          </p:nvGrpSpPr>
          <p:grpSpPr>
            <a:xfrm>
              <a:off x="7848600" y="5084128"/>
              <a:ext cx="8063421" cy="646331"/>
              <a:chOff x="7467600" y="5557807"/>
              <a:chExt cx="8063421" cy="646331"/>
            </a:xfrm>
          </p:grpSpPr>
          <p:sp>
            <p:nvSpPr>
              <p:cNvPr id="23" name="TextBox 22"/>
              <p:cNvSpPr txBox="1"/>
              <p:nvPr/>
            </p:nvSpPr>
            <p:spPr>
              <a:xfrm>
                <a:off x="7587624" y="5557807"/>
                <a:ext cx="7943397" cy="646331"/>
              </a:xfrm>
              <a:prstGeom prst="rect">
                <a:avLst/>
              </a:prstGeom>
              <a:noFill/>
            </p:spPr>
            <p:txBody>
              <a:bodyPr wrap="square" rtlCol="0">
                <a:spAutoFit/>
              </a:bodyPr>
              <a:lstStyle/>
              <a:p>
                <a:r>
                  <a:rPr lang="en-US" sz="3600" dirty="0">
                    <a:solidFill>
                      <a:schemeClr val="accent1"/>
                    </a:solidFill>
                    <a:latin typeface="Arial Narrow Regular" charset="0"/>
                  </a:rPr>
                  <a:t>best-in-class flood prevention</a:t>
                </a: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080326" y="5878268"/>
              <a:ext cx="7239000" cy="6324808"/>
            </a:xfrm>
            <a:prstGeom prst="rect">
              <a:avLst/>
            </a:prstGeom>
            <a:noFill/>
          </p:spPr>
          <p:txBody>
            <a:bodyPr wrap="square" rtlCol="0">
              <a:spAutoFit/>
            </a:bodyPr>
            <a:lstStyle/>
            <a:p>
              <a:pPr marL="285750" indent="-285750">
                <a:spcAft>
                  <a:spcPts val="600"/>
                </a:spcAft>
                <a:buClr>
                  <a:schemeClr val="tx2"/>
                </a:buClr>
                <a:buFont typeface="Arial" panose="020B0604020202020204" pitchFamily="34" charset="0"/>
                <a:buChar char="•"/>
              </a:pPr>
              <a:r>
                <a:rPr lang="en-US" sz="2000" b="1" dirty="0">
                  <a:solidFill>
                    <a:schemeClr val="tx2"/>
                  </a:solidFill>
                  <a:latin typeface="Arial Narrow Regular"/>
                </a:rPr>
                <a:t>Real-time notifications </a:t>
              </a:r>
              <a:r>
                <a:rPr lang="en-US" sz="2000" dirty="0">
                  <a:solidFill>
                    <a:schemeClr val="tx2"/>
                  </a:solidFill>
                  <a:latin typeface="Arial Narrow Regular"/>
                </a:rPr>
                <a:t>when there’s relief valve water discharge</a:t>
              </a:r>
            </a:p>
            <a:p>
              <a:pPr marL="285750" indent="-285750">
                <a:spcAft>
                  <a:spcPts val="600"/>
                </a:spcAft>
                <a:buClr>
                  <a:schemeClr val="tx2"/>
                </a:buClr>
                <a:buFont typeface="Arial" panose="020B0604020202020204" pitchFamily="34" charset="0"/>
                <a:buChar char="•"/>
              </a:pPr>
              <a:r>
                <a:rPr lang="en-US" sz="2000" b="1" dirty="0">
                  <a:solidFill>
                    <a:schemeClr val="tx2"/>
                  </a:solidFill>
                  <a:latin typeface="Arial Narrow Regular"/>
                </a:rPr>
                <a:t>Prevent potential damage with warning and critical alerts </a:t>
              </a:r>
              <a:r>
                <a:rPr lang="en-US" sz="2000" dirty="0">
                  <a:solidFill>
                    <a:schemeClr val="tx2"/>
                  </a:solidFill>
                  <a:latin typeface="Arial Narrow Regular"/>
                </a:rPr>
                <a:t>sent to you via email or text</a:t>
              </a:r>
            </a:p>
            <a:p>
              <a:pPr marL="285750" lvl="0" indent="-285750">
                <a:spcAft>
                  <a:spcPts val="600"/>
                </a:spcAft>
                <a:buClr>
                  <a:schemeClr val="tx2"/>
                </a:buClr>
                <a:buFont typeface="Arial" panose="020B0604020202020204" pitchFamily="34" charset="0"/>
                <a:buChar char="•"/>
              </a:pPr>
              <a:r>
                <a:rPr lang="en-US" sz="2000" b="1" dirty="0">
                  <a:solidFill>
                    <a:schemeClr val="tx2"/>
                  </a:solidFill>
                  <a:latin typeface="Arial Narrow Regular"/>
                </a:rPr>
                <a:t>Check your system with the click of a button 24/7 from anywhere </a:t>
              </a:r>
              <a:r>
                <a:rPr lang="en-US" sz="2000" dirty="0">
                  <a:solidFill>
                    <a:schemeClr val="tx2"/>
                  </a:solidFill>
                  <a:latin typeface="Arial Narrow Regular"/>
                </a:rPr>
                <a:t>through access to </a:t>
              </a:r>
              <a:r>
                <a:rPr lang="en-US" sz="2000" dirty="0" err="1">
                  <a:solidFill>
                    <a:schemeClr val="tx2"/>
                  </a:solidFill>
                  <a:latin typeface="Arial Narrow Regular"/>
                </a:rPr>
                <a:t>PlumbSMART</a:t>
              </a:r>
              <a:r>
                <a:rPr lang="en-US" sz="2000" dirty="0">
                  <a:solidFill>
                    <a:schemeClr val="tx2"/>
                  </a:solidFill>
                  <a:latin typeface="Arial Narrow Regular"/>
                </a:rPr>
                <a:t>™</a:t>
              </a:r>
            </a:p>
            <a:p>
              <a:pPr marL="285750" lvl="0" indent="-285750">
                <a:spcAft>
                  <a:spcPts val="600"/>
                </a:spcAft>
                <a:buClr>
                  <a:schemeClr val="tx2"/>
                </a:buClr>
                <a:buFont typeface="Arial" panose="020B0604020202020204" pitchFamily="34" charset="0"/>
                <a:buChar char="•"/>
              </a:pPr>
              <a:r>
                <a:rPr lang="en-US" sz="2000" b="1" dirty="0">
                  <a:solidFill>
                    <a:schemeClr val="tx2"/>
                  </a:solidFill>
                  <a:latin typeface="Arial Narrow Regular"/>
                </a:rPr>
                <a:t>Records relief valve discharge frequency and volume data </a:t>
              </a:r>
              <a:r>
                <a:rPr lang="en-US" sz="2000" dirty="0">
                  <a:solidFill>
                    <a:schemeClr val="tx2"/>
                  </a:solidFill>
                  <a:latin typeface="Arial Narrow Regular"/>
                </a:rPr>
                <a:t>in the cloud for diagnostic analysis and maintenance planning</a:t>
              </a:r>
            </a:p>
            <a:p>
              <a:pPr marL="285750" lvl="0" indent="-285750">
                <a:spcAft>
                  <a:spcPts val="600"/>
                </a:spcAft>
                <a:buClr>
                  <a:schemeClr val="tx2"/>
                </a:buClr>
                <a:buFont typeface="Arial" panose="020B0604020202020204" pitchFamily="34" charset="0"/>
                <a:buChar char="•"/>
              </a:pPr>
              <a:r>
                <a:rPr lang="en-US" sz="2000" b="1" dirty="0">
                  <a:solidFill>
                    <a:schemeClr val="tx2"/>
                  </a:solidFill>
                  <a:latin typeface="Arial Narrow Regular"/>
                </a:rPr>
                <a:t>“Plug-and play” </a:t>
              </a:r>
              <a:r>
                <a:rPr lang="en-US" sz="2000" dirty="0">
                  <a:solidFill>
                    <a:schemeClr val="tx2"/>
                  </a:solidFill>
                  <a:latin typeface="Arial Narrow Regular"/>
                </a:rPr>
                <a:t>ease of installation and setup</a:t>
              </a:r>
            </a:p>
            <a:p>
              <a:pPr marL="285750" lvl="0" indent="-285750">
                <a:spcAft>
                  <a:spcPts val="600"/>
                </a:spcAft>
                <a:buClr>
                  <a:schemeClr val="tx2"/>
                </a:buClr>
                <a:buFont typeface="Arial" panose="020B0604020202020204" pitchFamily="34" charset="0"/>
                <a:buChar char="•"/>
              </a:pPr>
              <a:r>
                <a:rPr lang="en-US" sz="2000" dirty="0">
                  <a:solidFill>
                    <a:schemeClr val="tx2"/>
                  </a:solidFill>
                  <a:latin typeface="Arial Narrow Regular"/>
                </a:rPr>
                <a:t>Can </a:t>
              </a:r>
              <a:r>
                <a:rPr lang="en-US" sz="2000" b="1" dirty="0">
                  <a:solidFill>
                    <a:schemeClr val="tx2"/>
                  </a:solidFill>
                  <a:latin typeface="Arial Narrow" panose="020B0606020202030204" pitchFamily="34" charset="0"/>
                </a:rPr>
                <a:t>connect to a building alarm system</a:t>
              </a:r>
              <a:r>
                <a:rPr lang="en-US" sz="2000" dirty="0">
                  <a:solidFill>
                    <a:schemeClr val="tx2"/>
                  </a:solidFill>
                  <a:latin typeface="Arial Narrow" panose="020B0606020202030204" pitchFamily="34" charset="0"/>
                </a:rPr>
                <a:t>; actively developing integrations with leading BMS/BAS systems providers</a:t>
              </a:r>
            </a:p>
            <a:p>
              <a:pPr marL="285750" lvl="0" indent="-285750">
                <a:spcAft>
                  <a:spcPts val="600"/>
                </a:spcAft>
                <a:buClr>
                  <a:schemeClr val="tx2"/>
                </a:buClr>
                <a:buFont typeface="Arial" panose="020B0604020202020204" pitchFamily="34" charset="0"/>
                <a:buChar char="•"/>
              </a:pPr>
              <a:r>
                <a:rPr lang="en-US" sz="2000" b="1" dirty="0">
                  <a:solidFill>
                    <a:schemeClr val="tx2"/>
                  </a:solidFill>
                  <a:latin typeface="Arial Narrow" panose="020B0606020202030204" pitchFamily="34" charset="0"/>
                </a:rPr>
                <a:t>Ideal in mechanical rooms, basements, and enclosures </a:t>
              </a:r>
              <a:r>
                <a:rPr lang="en-US" sz="2000" dirty="0">
                  <a:solidFill>
                    <a:schemeClr val="tx2"/>
                  </a:solidFill>
                  <a:latin typeface="Arial Narrow" panose="020B0606020202030204" pitchFamily="34" charset="0"/>
                </a:rPr>
                <a:t>where undetected relief valve discharge could potentially cause catastrophic flooding and water damage</a:t>
              </a:r>
            </a:p>
            <a:p>
              <a:pPr marL="285750" indent="-285750">
                <a:spcAft>
                  <a:spcPts val="600"/>
                </a:spcAft>
                <a:buClr>
                  <a:schemeClr val="tx2"/>
                </a:buClr>
                <a:buFont typeface="Arial" panose="020B0604020202020204" pitchFamily="34" charset="0"/>
                <a:buChar char="•"/>
              </a:pPr>
              <a:r>
                <a:rPr lang="en-US" sz="2000" b="1" dirty="0">
                  <a:solidFill>
                    <a:schemeClr val="tx2"/>
                  </a:solidFill>
                  <a:latin typeface="Arial Narrow Regular"/>
                </a:rPr>
                <a:t>2.5” | 3” | 4” | 6” | 8” | 10” systems</a:t>
              </a:r>
              <a:br>
                <a:rPr lang="en-US" sz="2000" b="1" dirty="0">
                  <a:solidFill>
                    <a:schemeClr val="tx2"/>
                  </a:solidFill>
                  <a:latin typeface="Arial Narrow Regular"/>
                </a:rPr>
              </a:br>
              <a:endParaRPr lang="en-US" sz="2000" b="1" dirty="0">
                <a:solidFill>
                  <a:schemeClr val="tx2"/>
                </a:solidFill>
                <a:latin typeface="Arial Narrow Regular"/>
              </a:endParaRPr>
            </a:p>
            <a:p>
              <a:pPr lvl="0">
                <a:spcAft>
                  <a:spcPts val="600"/>
                </a:spcAft>
                <a:buClr>
                  <a:schemeClr val="tx2"/>
                </a:buClr>
              </a:pPr>
              <a:endParaRPr lang="en-US" sz="2000" b="1" dirty="0">
                <a:solidFill>
                  <a:srgbClr val="0070C0"/>
                </a:solidFill>
                <a:latin typeface="Arial Narrow Regular"/>
              </a:endParaRPr>
            </a:p>
            <a:p>
              <a:pPr lvl="0">
                <a:spcAft>
                  <a:spcPts val="600"/>
                </a:spcAft>
                <a:buClr>
                  <a:schemeClr val="tx2"/>
                </a:buClr>
              </a:pPr>
              <a:r>
                <a:rPr lang="en-US" sz="2000" b="1" dirty="0">
                  <a:solidFill>
                    <a:srgbClr val="0070C0"/>
                  </a:solidFill>
                  <a:latin typeface="Arial Narrow Regular"/>
                </a:rPr>
                <a:t>Estimated average annual value to customer: $250 - $3,000</a:t>
              </a:r>
              <a:br>
                <a:rPr lang="en-US" sz="2000" b="1" dirty="0">
                  <a:solidFill>
                    <a:srgbClr val="0070C0"/>
                  </a:solidFill>
                  <a:latin typeface="Arial Narrow Regular"/>
                </a:rPr>
              </a:br>
              <a:r>
                <a:rPr lang="en-US" sz="2000" b="1" dirty="0">
                  <a:solidFill>
                    <a:srgbClr val="0070C0"/>
                  </a:solidFill>
                  <a:latin typeface="Arial Narrow Regular"/>
                </a:rPr>
                <a:t>Helps avoid upwards of $1 million in catastrophic damage</a:t>
              </a:r>
              <a:endParaRPr lang="en-US" sz="2000" b="1" dirty="0">
                <a:latin typeface="Arial Regular" charset="0"/>
              </a:endParaRPr>
            </a:p>
          </p:txBody>
        </p:sp>
      </p:grpSp>
      <p:sp>
        <p:nvSpPr>
          <p:cNvPr id="4" name="Title 3"/>
          <p:cNvSpPr>
            <a:spLocks noGrp="1"/>
          </p:cNvSpPr>
          <p:nvPr>
            <p:ph type="title"/>
          </p:nvPr>
        </p:nvSpPr>
        <p:spPr>
          <a:xfrm>
            <a:off x="876298" y="571411"/>
            <a:ext cx="10782297" cy="1962076"/>
          </a:xfrm>
        </p:spPr>
        <p:txBody>
          <a:bodyPr/>
          <a:lstStyle/>
          <a:p>
            <a:r>
              <a:rPr lang="en-US" dirty="0">
                <a:solidFill>
                  <a:schemeClr val="accent1"/>
                </a:solidFill>
              </a:rPr>
              <a:t>features &amp; benefits</a:t>
            </a:r>
            <a:r>
              <a:rPr lang="en-US" dirty="0"/>
              <a:t/>
            </a:r>
            <a:br>
              <a:rPr lang="en-US" dirty="0"/>
            </a:br>
            <a:r>
              <a:rPr lang="en-US" dirty="0"/>
              <a:t>Connected Flood Control System (FCIS) </a:t>
            </a:r>
            <a:endParaRPr lang="uk-UA" dirty="0"/>
          </a:p>
        </p:txBody>
      </p:sp>
      <p:pic>
        <p:nvPicPr>
          <p:cNvPr id="10" name="Picture 9">
            <a:extLst>
              <a:ext uri="{FF2B5EF4-FFF2-40B4-BE49-F238E27FC236}">
                <a16:creationId xmlns:a16="http://schemas.microsoft.com/office/drawing/2014/main" xmlns="" id="{CFF92BE6-56AD-4197-BCEB-8B736569F2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55" t="14232" r="7350" b="-1200"/>
          <a:stretch/>
        </p:blipFill>
        <p:spPr>
          <a:xfrm>
            <a:off x="8915400" y="2400300"/>
            <a:ext cx="9372600" cy="7886700"/>
          </a:xfrm>
          <a:prstGeom prst="rect">
            <a:avLst/>
          </a:prstGeom>
        </p:spPr>
      </p:pic>
    </p:spTree>
    <p:extLst>
      <p:ext uri="{BB962C8B-B14F-4D97-AF65-F5344CB8AC3E}">
        <p14:creationId xmlns:p14="http://schemas.microsoft.com/office/powerpoint/2010/main" val="413397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624840" y="9155043"/>
            <a:ext cx="1752600" cy="844692"/>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6" name="Picture 5">
            <a:extLst>
              <a:ext uri="{FF2B5EF4-FFF2-40B4-BE49-F238E27FC236}">
                <a16:creationId xmlns:a16="http://schemas.microsoft.com/office/drawing/2014/main" xmlns="" id="{B6CAE598-8C78-4D02-AA2E-4A3E16D203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92" t="14636" r="6580"/>
          <a:stretch/>
        </p:blipFill>
        <p:spPr>
          <a:xfrm>
            <a:off x="9145672" y="25400"/>
            <a:ext cx="9163050" cy="7925714"/>
          </a:xfrm>
          <a:prstGeom prst="rect">
            <a:avLst/>
          </a:prstGeom>
        </p:spPr>
      </p:pic>
      <p:sp>
        <p:nvSpPr>
          <p:cNvPr id="7" name="TextBox 6">
            <a:extLst>
              <a:ext uri="{FF2B5EF4-FFF2-40B4-BE49-F238E27FC236}">
                <a16:creationId xmlns:a16="http://schemas.microsoft.com/office/drawing/2014/main" xmlns="" id="{5E88DE4B-E4DE-463B-BD93-AAD1ED5354B7}"/>
              </a:ext>
            </a:extLst>
          </p:cNvPr>
          <p:cNvSpPr txBox="1"/>
          <p:nvPr/>
        </p:nvSpPr>
        <p:spPr>
          <a:xfrm>
            <a:off x="12992735" y="7210009"/>
            <a:ext cx="4724400" cy="1323439"/>
          </a:xfrm>
          <a:prstGeom prst="rect">
            <a:avLst/>
          </a:prstGeom>
          <a:noFill/>
        </p:spPr>
        <p:txBody>
          <a:bodyPr wrap="square" rtlCol="0">
            <a:spAutoFit/>
          </a:bodyPr>
          <a:lstStyle/>
          <a:p>
            <a:pPr algn="ctr"/>
            <a:r>
              <a:rPr lang="en-US" sz="2000" b="1" dirty="0">
                <a:solidFill>
                  <a:schemeClr val="accent1"/>
                </a:solidFill>
                <a:latin typeface="Arial Narrow Regular"/>
              </a:rPr>
              <a:t>375 Reduced Pressure Principle Assembly</a:t>
            </a:r>
          </a:p>
          <a:p>
            <a:pPr algn="ctr"/>
            <a:r>
              <a:rPr lang="en-US" sz="2000" dirty="0">
                <a:solidFill>
                  <a:schemeClr val="tx2"/>
                </a:solidFill>
                <a:latin typeface="Arial Narrow Regular"/>
              </a:rPr>
              <a:t>backflow detection and relief valve discharge</a:t>
            </a:r>
          </a:p>
          <a:p>
            <a:pPr algn="ctr"/>
            <a:endParaRPr lang="en-US" sz="2000" dirty="0">
              <a:solidFill>
                <a:schemeClr val="tx2"/>
              </a:solidFill>
              <a:latin typeface="Arial Narrow Regular"/>
            </a:endParaRPr>
          </a:p>
          <a:p>
            <a:pPr algn="ctr"/>
            <a:endParaRPr lang="en-US" sz="2000" dirty="0">
              <a:solidFill>
                <a:schemeClr val="tx2"/>
              </a:solidFill>
              <a:latin typeface="Arial Narrow Regular"/>
            </a:endParaRPr>
          </a:p>
        </p:txBody>
      </p:sp>
      <p:sp>
        <p:nvSpPr>
          <p:cNvPr id="17" name="TextBox 16">
            <a:extLst>
              <a:ext uri="{FF2B5EF4-FFF2-40B4-BE49-F238E27FC236}">
                <a16:creationId xmlns:a16="http://schemas.microsoft.com/office/drawing/2014/main" xmlns="" id="{70D291B4-DF3F-4F9D-8FEA-7A3BD7CCE471}"/>
              </a:ext>
            </a:extLst>
          </p:cNvPr>
          <p:cNvSpPr txBox="1"/>
          <p:nvPr/>
        </p:nvSpPr>
        <p:spPr>
          <a:xfrm>
            <a:off x="8960084" y="7210009"/>
            <a:ext cx="3841834" cy="707886"/>
          </a:xfrm>
          <a:prstGeom prst="rect">
            <a:avLst/>
          </a:prstGeom>
          <a:noFill/>
        </p:spPr>
        <p:txBody>
          <a:bodyPr wrap="square" rtlCol="0">
            <a:spAutoFit/>
          </a:bodyPr>
          <a:lstStyle/>
          <a:p>
            <a:pPr algn="ctr"/>
            <a:r>
              <a:rPr lang="en-US" sz="2000" b="1" dirty="0">
                <a:solidFill>
                  <a:schemeClr val="accent1"/>
                </a:solidFill>
                <a:latin typeface="Arial Narrow Regular"/>
              </a:rPr>
              <a:t>ZW206 Solenoid Control Valve (SCV)</a:t>
            </a:r>
          </a:p>
          <a:p>
            <a:pPr algn="ctr"/>
            <a:r>
              <a:rPr lang="en-US" sz="2000" dirty="0">
                <a:solidFill>
                  <a:schemeClr val="tx2"/>
                </a:solidFill>
                <a:latin typeface="Arial Narrow Regular"/>
              </a:rPr>
              <a:t>customizable shut-off</a:t>
            </a:r>
          </a:p>
        </p:txBody>
      </p:sp>
      <p:sp>
        <p:nvSpPr>
          <p:cNvPr id="8" name="Left Bracket 7">
            <a:extLst>
              <a:ext uri="{FF2B5EF4-FFF2-40B4-BE49-F238E27FC236}">
                <a16:creationId xmlns:a16="http://schemas.microsoft.com/office/drawing/2014/main" xmlns="" id="{81972AA8-8AE2-43A5-80F8-39124A1D75E8}"/>
              </a:ext>
            </a:extLst>
          </p:cNvPr>
          <p:cNvSpPr/>
          <p:nvPr/>
        </p:nvSpPr>
        <p:spPr>
          <a:xfrm rot="16200000">
            <a:off x="10830964" y="5397260"/>
            <a:ext cx="581095" cy="2819400"/>
          </a:xfrm>
          <a:prstGeom prst="leftBracket">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Left Bracket 18">
            <a:extLst>
              <a:ext uri="{FF2B5EF4-FFF2-40B4-BE49-F238E27FC236}">
                <a16:creationId xmlns:a16="http://schemas.microsoft.com/office/drawing/2014/main" xmlns="" id="{45B0F831-B5A5-4CBF-A41D-FE6DD72043A7}"/>
              </a:ext>
            </a:extLst>
          </p:cNvPr>
          <p:cNvSpPr/>
          <p:nvPr/>
        </p:nvSpPr>
        <p:spPr>
          <a:xfrm rot="16200000">
            <a:off x="15064388" y="4099912"/>
            <a:ext cx="581095" cy="5411471"/>
          </a:xfrm>
          <a:prstGeom prst="leftBracket">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itle 3"/>
          <p:cNvSpPr>
            <a:spLocks noGrp="1"/>
          </p:cNvSpPr>
          <p:nvPr>
            <p:ph type="title"/>
          </p:nvPr>
        </p:nvSpPr>
        <p:spPr>
          <a:xfrm>
            <a:off x="876299" y="571411"/>
            <a:ext cx="8877300" cy="1338828"/>
          </a:xfrm>
        </p:spPr>
        <p:txBody>
          <a:bodyPr/>
          <a:lstStyle/>
          <a:p>
            <a:r>
              <a:rPr lang="en-US" dirty="0">
                <a:solidFill>
                  <a:schemeClr val="accent1"/>
                </a:solidFill>
              </a:rPr>
              <a:t>design &amp; specify components</a:t>
            </a:r>
            <a:r>
              <a:rPr lang="en-US" dirty="0"/>
              <a:t/>
            </a:r>
            <a:br>
              <a:rPr lang="en-US" dirty="0"/>
            </a:br>
            <a:r>
              <a:rPr lang="en-US" dirty="0"/>
              <a:t>Connected Flood Control System </a:t>
            </a:r>
            <a:endParaRPr lang="uk-UA" dirty="0"/>
          </a:p>
        </p:txBody>
      </p:sp>
      <p:sp>
        <p:nvSpPr>
          <p:cNvPr id="20" name="TextBox 19">
            <a:extLst>
              <a:ext uri="{FF2B5EF4-FFF2-40B4-BE49-F238E27FC236}">
                <a16:creationId xmlns:a16="http://schemas.microsoft.com/office/drawing/2014/main" xmlns="" id="{BB0AEA1E-4CD0-41DA-A4CB-550D58A384F9}"/>
              </a:ext>
            </a:extLst>
          </p:cNvPr>
          <p:cNvSpPr txBox="1"/>
          <p:nvPr/>
        </p:nvSpPr>
        <p:spPr>
          <a:xfrm>
            <a:off x="1011795" y="2299925"/>
            <a:ext cx="6227205" cy="1015663"/>
          </a:xfrm>
          <a:prstGeom prst="rect">
            <a:avLst/>
          </a:prstGeom>
          <a:noFill/>
        </p:spPr>
        <p:txBody>
          <a:bodyPr wrap="square" rtlCol="0">
            <a:spAutoFit/>
          </a:bodyPr>
          <a:lstStyle/>
          <a:p>
            <a:r>
              <a:rPr lang="en-US" sz="2000" dirty="0">
                <a:solidFill>
                  <a:schemeClr val="tx2"/>
                </a:solidFill>
                <a:latin typeface="Arial Narrow Regular"/>
              </a:rPr>
              <a:t>FICSAST (Stainless Steel), pictured</a:t>
            </a:r>
          </a:p>
          <a:p>
            <a:r>
              <a:rPr lang="en-US" sz="2000" dirty="0">
                <a:solidFill>
                  <a:schemeClr val="tx2"/>
                </a:solidFill>
                <a:latin typeface="Arial Narrow Regular"/>
              </a:rPr>
              <a:t>FICSA      (Ductile Iron Grooved Ends) </a:t>
            </a:r>
          </a:p>
          <a:p>
            <a:r>
              <a:rPr lang="en-US" sz="2000" dirty="0">
                <a:solidFill>
                  <a:schemeClr val="tx2"/>
                </a:solidFill>
                <a:latin typeface="Arial Narrow Regular"/>
              </a:rPr>
              <a:t>FCIS        (Ductile Iron Flanged Ends)</a:t>
            </a:r>
          </a:p>
        </p:txBody>
      </p:sp>
      <p:sp>
        <p:nvSpPr>
          <p:cNvPr id="21" name="TextBox 20">
            <a:extLst>
              <a:ext uri="{FF2B5EF4-FFF2-40B4-BE49-F238E27FC236}">
                <a16:creationId xmlns:a16="http://schemas.microsoft.com/office/drawing/2014/main" xmlns="" id="{95F7AB8A-74C1-4D29-B329-E416A23637E0}"/>
              </a:ext>
            </a:extLst>
          </p:cNvPr>
          <p:cNvSpPr txBox="1"/>
          <p:nvPr/>
        </p:nvSpPr>
        <p:spPr>
          <a:xfrm>
            <a:off x="8820468" y="7987813"/>
            <a:ext cx="3996690" cy="1631216"/>
          </a:xfrm>
          <a:prstGeom prst="rect">
            <a:avLst/>
          </a:prstGeom>
          <a:noFill/>
        </p:spPr>
        <p:txBody>
          <a:bodyPr wrap="square" rtlCol="0">
            <a:spAutoFit/>
          </a:bodyPr>
          <a:lstStyle/>
          <a:p>
            <a:r>
              <a:rPr lang="en-US" sz="2000" dirty="0">
                <a:solidFill>
                  <a:schemeClr val="tx2"/>
                </a:solidFill>
                <a:latin typeface="Arial Narrow Regular"/>
              </a:rPr>
              <a:t>SINGLE for fouled first check, pictured</a:t>
            </a:r>
          </a:p>
          <a:p>
            <a:r>
              <a:rPr lang="en-US" sz="2000" dirty="0">
                <a:solidFill>
                  <a:schemeClr val="tx2"/>
                </a:solidFill>
                <a:latin typeface="Arial Narrow Regular"/>
              </a:rPr>
              <a:t>DOUBLE for fouled first or second check </a:t>
            </a:r>
          </a:p>
          <a:p>
            <a:r>
              <a:rPr lang="en-US" sz="2000" dirty="0">
                <a:solidFill>
                  <a:schemeClr val="tx2"/>
                </a:solidFill>
                <a:latin typeface="Arial Narrow Regular"/>
              </a:rPr>
              <a:t>TRIPLE/CRITICAL for fouled first or </a:t>
            </a:r>
          </a:p>
          <a:p>
            <a:r>
              <a:rPr lang="en-US" sz="2000" dirty="0">
                <a:solidFill>
                  <a:schemeClr val="tx2"/>
                </a:solidFill>
                <a:latin typeface="Arial Narrow Regular"/>
              </a:rPr>
              <a:t>second check + in bypass </a:t>
            </a:r>
          </a:p>
          <a:p>
            <a:r>
              <a:rPr lang="en-US" sz="2000" dirty="0">
                <a:solidFill>
                  <a:schemeClr val="tx2"/>
                </a:solidFill>
                <a:latin typeface="Arial Narrow Regular"/>
              </a:rPr>
              <a:t>containing a backup backflow preventer</a:t>
            </a:r>
          </a:p>
        </p:txBody>
      </p:sp>
      <p:sp>
        <p:nvSpPr>
          <p:cNvPr id="26" name="TextBox 25">
            <a:extLst>
              <a:ext uri="{FF2B5EF4-FFF2-40B4-BE49-F238E27FC236}">
                <a16:creationId xmlns:a16="http://schemas.microsoft.com/office/drawing/2014/main" xmlns="" id="{651F4F7E-5C40-4032-A6C3-AF55B96343C5}"/>
              </a:ext>
            </a:extLst>
          </p:cNvPr>
          <p:cNvSpPr txBox="1"/>
          <p:nvPr/>
        </p:nvSpPr>
        <p:spPr>
          <a:xfrm>
            <a:off x="13168313" y="8007133"/>
            <a:ext cx="3996690" cy="1015663"/>
          </a:xfrm>
          <a:prstGeom prst="rect">
            <a:avLst/>
          </a:prstGeom>
          <a:noFill/>
        </p:spPr>
        <p:txBody>
          <a:bodyPr wrap="square" rtlCol="0">
            <a:spAutoFit/>
          </a:bodyPr>
          <a:lstStyle/>
          <a:p>
            <a:r>
              <a:rPr lang="en-US" sz="2000" dirty="0">
                <a:solidFill>
                  <a:schemeClr val="tx2"/>
                </a:solidFill>
                <a:latin typeface="Arial Narrow Regular"/>
              </a:rPr>
              <a:t>375ASTW1 stainless steel body</a:t>
            </a:r>
          </a:p>
          <a:p>
            <a:r>
              <a:rPr lang="en-US" sz="2000" dirty="0">
                <a:solidFill>
                  <a:schemeClr val="tx2"/>
                </a:solidFill>
                <a:latin typeface="Arial Narrow Regular"/>
              </a:rPr>
              <a:t>375AW1</a:t>
            </a:r>
          </a:p>
          <a:p>
            <a:r>
              <a:rPr lang="en-US" sz="2000" dirty="0">
                <a:solidFill>
                  <a:schemeClr val="tx2"/>
                </a:solidFill>
                <a:latin typeface="Arial Narrow Regular"/>
              </a:rPr>
              <a:t>375W1</a:t>
            </a:r>
          </a:p>
        </p:txBody>
      </p:sp>
      <p:sp>
        <p:nvSpPr>
          <p:cNvPr id="28" name="TextBox 27">
            <a:extLst>
              <a:ext uri="{FF2B5EF4-FFF2-40B4-BE49-F238E27FC236}">
                <a16:creationId xmlns:a16="http://schemas.microsoft.com/office/drawing/2014/main" xmlns="" id="{EC8718DE-A1DE-4357-9C32-7C4DF1BC1BD7}"/>
              </a:ext>
            </a:extLst>
          </p:cNvPr>
          <p:cNvSpPr txBox="1"/>
          <p:nvPr/>
        </p:nvSpPr>
        <p:spPr>
          <a:xfrm>
            <a:off x="3958526" y="5572661"/>
            <a:ext cx="4721848" cy="1323439"/>
          </a:xfrm>
          <a:prstGeom prst="rect">
            <a:avLst/>
          </a:prstGeom>
          <a:noFill/>
        </p:spPr>
        <p:txBody>
          <a:bodyPr wrap="square" rtlCol="0">
            <a:spAutoFit/>
          </a:bodyPr>
          <a:lstStyle/>
          <a:p>
            <a:pPr algn="ctr"/>
            <a:r>
              <a:rPr lang="en-US" sz="2000" b="1" dirty="0">
                <a:solidFill>
                  <a:schemeClr val="accent1"/>
                </a:solidFill>
                <a:latin typeface="Arial Narrow Regular" charset="0"/>
              </a:rPr>
              <a:t>Relief-Valve Monitor</a:t>
            </a:r>
            <a:br>
              <a:rPr lang="en-US" sz="2000" b="1" dirty="0">
                <a:solidFill>
                  <a:schemeClr val="accent1"/>
                </a:solidFill>
                <a:latin typeface="Arial Narrow Regular" charset="0"/>
              </a:rPr>
            </a:br>
            <a:r>
              <a:rPr lang="en-US" sz="2000" dirty="0">
                <a:solidFill>
                  <a:schemeClr val="tx2"/>
                </a:solidFill>
                <a:latin typeface="Arial Narrow Regular" charset="0"/>
              </a:rPr>
              <a:t>detects minute openings </a:t>
            </a:r>
          </a:p>
          <a:p>
            <a:pPr algn="ctr"/>
            <a:r>
              <a:rPr lang="en-US" sz="2000" dirty="0">
                <a:solidFill>
                  <a:schemeClr val="tx2"/>
                </a:solidFill>
                <a:latin typeface="Arial Narrow Regular" charset="0"/>
              </a:rPr>
              <a:t>and transmits data on size of opening               multiple times per second to the end-point </a:t>
            </a:r>
            <a:endParaRPr lang="uk-UA" sz="2000" dirty="0">
              <a:solidFill>
                <a:schemeClr val="tx2"/>
              </a:solidFill>
              <a:latin typeface="Arial Narrow Regular" charset="0"/>
            </a:endParaRPr>
          </a:p>
        </p:txBody>
      </p:sp>
      <p:cxnSp>
        <p:nvCxnSpPr>
          <p:cNvPr id="3" name="Straight Arrow Connector 2">
            <a:extLst>
              <a:ext uri="{FF2B5EF4-FFF2-40B4-BE49-F238E27FC236}">
                <a16:creationId xmlns:a16="http://schemas.microsoft.com/office/drawing/2014/main" xmlns="" id="{287B5237-4540-48F2-847C-FA4DB70AFB4B}"/>
              </a:ext>
            </a:extLst>
          </p:cNvPr>
          <p:cNvCxnSpPr>
            <a:cxnSpLocks/>
          </p:cNvCxnSpPr>
          <p:nvPr/>
        </p:nvCxnSpPr>
        <p:spPr>
          <a:xfrm flipV="1">
            <a:off x="7467600" y="5571196"/>
            <a:ext cx="5943600" cy="177967"/>
          </a:xfrm>
          <a:prstGeom prst="straightConnector1">
            <a:avLst/>
          </a:prstGeom>
          <a:ln w="25400" cap="sq">
            <a:solidFill>
              <a:schemeClr val="accent2"/>
            </a:solidFill>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5F04D81F-5144-4898-92B6-4E4689671BA2}"/>
              </a:ext>
            </a:extLst>
          </p:cNvPr>
          <p:cNvSpPr txBox="1"/>
          <p:nvPr/>
        </p:nvSpPr>
        <p:spPr>
          <a:xfrm>
            <a:off x="562621" y="8668676"/>
            <a:ext cx="4721848" cy="1323439"/>
          </a:xfrm>
          <a:prstGeom prst="rect">
            <a:avLst/>
          </a:prstGeom>
          <a:noFill/>
        </p:spPr>
        <p:txBody>
          <a:bodyPr wrap="square" rtlCol="0">
            <a:spAutoFit/>
          </a:bodyPr>
          <a:lstStyle/>
          <a:p>
            <a:pPr algn="ctr">
              <a:spcAft>
                <a:spcPts val="1200"/>
              </a:spcAft>
            </a:pPr>
            <a:r>
              <a:rPr lang="en-US" sz="2000" b="1" dirty="0">
                <a:solidFill>
                  <a:schemeClr val="accent1"/>
                </a:solidFill>
                <a:latin typeface="Arial Narrow Regular" charset="0"/>
              </a:rPr>
              <a:t>+ Floor Drain </a:t>
            </a:r>
            <a:br>
              <a:rPr lang="en-US" sz="2000" b="1" dirty="0">
                <a:solidFill>
                  <a:schemeClr val="accent1"/>
                </a:solidFill>
                <a:latin typeface="Arial Narrow Regular" charset="0"/>
              </a:rPr>
            </a:br>
            <a:r>
              <a:rPr lang="en-US" sz="2000" dirty="0">
                <a:solidFill>
                  <a:schemeClr val="tx2"/>
                </a:solidFill>
                <a:latin typeface="Arial Narrow Regular" charset="0"/>
              </a:rPr>
              <a:t>An adequately sized drain MUST be installed    to handle water discharge                                from the backflow relief valve</a:t>
            </a:r>
            <a:endParaRPr lang="uk-UA" sz="2000" dirty="0">
              <a:solidFill>
                <a:schemeClr val="tx2"/>
              </a:solidFill>
              <a:latin typeface="Arial Narrow Regular" charset="0"/>
            </a:endParaRPr>
          </a:p>
        </p:txBody>
      </p:sp>
    </p:spTree>
    <p:extLst>
      <p:ext uri="{BB962C8B-B14F-4D97-AF65-F5344CB8AC3E}">
        <p14:creationId xmlns:p14="http://schemas.microsoft.com/office/powerpoint/2010/main" val="3316863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agenda</a:t>
            </a:r>
            <a:br>
              <a:rPr lang="en-US" dirty="0">
                <a:solidFill>
                  <a:schemeClr val="accent1"/>
                </a:solidFill>
              </a:rPr>
            </a:br>
            <a:r>
              <a:rPr lang="en-US" dirty="0"/>
              <a:t>what you’ll learn</a:t>
            </a: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a:t>
            </a:fld>
            <a:endParaRPr b="0" dirty="0">
              <a:latin typeface="Arial Regular" charset="0"/>
            </a:endParaRPr>
          </a:p>
        </p:txBody>
      </p:sp>
      <p:grpSp>
        <p:nvGrpSpPr>
          <p:cNvPr id="25" name="Group 24"/>
          <p:cNvGrpSpPr/>
          <p:nvPr/>
        </p:nvGrpSpPr>
        <p:grpSpPr>
          <a:xfrm>
            <a:off x="1562101" y="2666231"/>
            <a:ext cx="7924798" cy="1862048"/>
            <a:chOff x="1562101" y="3053723"/>
            <a:chExt cx="7924798" cy="1862048"/>
          </a:xfrm>
        </p:grpSpPr>
        <p:sp>
          <p:nvSpPr>
            <p:cNvPr id="4" name="TextBox 3"/>
            <p:cNvSpPr txBox="1"/>
            <p:nvPr/>
          </p:nvSpPr>
          <p:spPr>
            <a:xfrm>
              <a:off x="1562101"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01</a:t>
              </a:r>
              <a:endParaRPr lang="uk-UA" sz="11500" dirty="0">
                <a:solidFill>
                  <a:schemeClr val="accent1"/>
                </a:solidFill>
                <a:latin typeface="Arial Narrow Regular" charset="0"/>
              </a:endParaRPr>
            </a:p>
          </p:txBody>
        </p:sp>
        <p:sp>
          <p:nvSpPr>
            <p:cNvPr id="7" name="TextBox 6"/>
            <p:cNvSpPr txBox="1"/>
            <p:nvPr/>
          </p:nvSpPr>
          <p:spPr>
            <a:xfrm>
              <a:off x="3657600" y="3206123"/>
              <a:ext cx="5829299" cy="1200329"/>
            </a:xfrm>
            <a:prstGeom prst="rect">
              <a:avLst/>
            </a:prstGeom>
            <a:noFill/>
          </p:spPr>
          <p:txBody>
            <a:bodyPr wrap="square" rtlCol="0">
              <a:spAutoFit/>
            </a:bodyPr>
            <a:lstStyle/>
            <a:p>
              <a:r>
                <a:rPr lang="en-US" sz="3600" dirty="0">
                  <a:solidFill>
                    <a:srgbClr val="0A091B"/>
                  </a:solidFill>
                  <a:latin typeface="Arial Narrow Regular" charset="0"/>
                </a:rPr>
                <a:t>about connected and </a:t>
              </a:r>
            </a:p>
            <a:p>
              <a:r>
                <a:rPr lang="en-US" sz="3600" b="1" dirty="0">
                  <a:solidFill>
                    <a:srgbClr val="0A091B"/>
                  </a:solidFill>
                  <a:latin typeface="Arial Narrow Regular" charset="0"/>
                </a:rPr>
                <a:t>the Internet of Things (IoT)</a:t>
              </a:r>
            </a:p>
          </p:txBody>
        </p:sp>
      </p:grpSp>
      <p:grpSp>
        <p:nvGrpSpPr>
          <p:cNvPr id="27" name="Group 26"/>
          <p:cNvGrpSpPr/>
          <p:nvPr/>
        </p:nvGrpSpPr>
        <p:grpSpPr>
          <a:xfrm>
            <a:off x="1562101" y="4983737"/>
            <a:ext cx="8343898" cy="1862048"/>
            <a:chOff x="1562101" y="5371229"/>
            <a:chExt cx="8343898" cy="1862048"/>
          </a:xfrm>
        </p:grpSpPr>
        <p:sp>
          <p:nvSpPr>
            <p:cNvPr id="11" name="TextBox 10"/>
            <p:cNvSpPr txBox="1"/>
            <p:nvPr/>
          </p:nvSpPr>
          <p:spPr>
            <a:xfrm>
              <a:off x="1562101"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03</a:t>
              </a:r>
              <a:endParaRPr lang="uk-UA" sz="11500" dirty="0">
                <a:solidFill>
                  <a:schemeClr val="accent1"/>
                </a:solidFill>
                <a:latin typeface="Arial Narrow Regular" charset="0"/>
              </a:endParaRPr>
            </a:p>
          </p:txBody>
        </p:sp>
        <p:sp>
          <p:nvSpPr>
            <p:cNvPr id="12" name="TextBox 11"/>
            <p:cNvSpPr txBox="1"/>
            <p:nvPr/>
          </p:nvSpPr>
          <p:spPr>
            <a:xfrm>
              <a:off x="3657600" y="5523629"/>
              <a:ext cx="6248399" cy="1200329"/>
            </a:xfrm>
            <a:prstGeom prst="rect">
              <a:avLst/>
            </a:prstGeom>
            <a:noFill/>
          </p:spPr>
          <p:txBody>
            <a:bodyPr wrap="square" rtlCol="0">
              <a:spAutoFit/>
            </a:bodyPr>
            <a:lstStyle/>
            <a:p>
              <a:r>
                <a:rPr lang="en-US" sz="3600" dirty="0">
                  <a:solidFill>
                    <a:srgbClr val="0A091B"/>
                  </a:solidFill>
                  <a:latin typeface="Arial Narrow Regular" charset="0"/>
                </a:rPr>
                <a:t>Zurn Wilkins </a:t>
              </a:r>
            </a:p>
            <a:p>
              <a:r>
                <a:rPr lang="en-US" sz="3600" b="1" dirty="0">
                  <a:solidFill>
                    <a:srgbClr val="0A091B"/>
                  </a:solidFill>
                  <a:latin typeface="Arial Narrow Regular" charset="0"/>
                </a:rPr>
                <a:t>Connected Flood Control System</a:t>
              </a:r>
              <a:endParaRPr lang="uk-UA" sz="3600" b="1" dirty="0">
                <a:solidFill>
                  <a:srgbClr val="0A091B"/>
                </a:solidFill>
                <a:latin typeface="Arial Narrow Regular" charset="0"/>
              </a:endParaRPr>
            </a:p>
          </p:txBody>
        </p:sp>
      </p:grpSp>
      <p:grpSp>
        <p:nvGrpSpPr>
          <p:cNvPr id="26" name="Group 25"/>
          <p:cNvGrpSpPr/>
          <p:nvPr/>
        </p:nvGrpSpPr>
        <p:grpSpPr>
          <a:xfrm>
            <a:off x="9486900" y="2666231"/>
            <a:ext cx="8648700" cy="1862048"/>
            <a:chOff x="9486900" y="3053723"/>
            <a:chExt cx="8648700" cy="1862048"/>
          </a:xfrm>
        </p:grpSpPr>
        <p:sp>
          <p:nvSpPr>
            <p:cNvPr id="15" name="TextBox 14"/>
            <p:cNvSpPr txBox="1"/>
            <p:nvPr/>
          </p:nvSpPr>
          <p:spPr>
            <a:xfrm>
              <a:off x="9486900"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02</a:t>
              </a:r>
              <a:endParaRPr lang="uk-UA" sz="11500" dirty="0">
                <a:solidFill>
                  <a:schemeClr val="accent1"/>
                </a:solidFill>
                <a:latin typeface="Arial Narrow Regular" charset="0"/>
              </a:endParaRPr>
            </a:p>
          </p:txBody>
        </p:sp>
        <p:sp>
          <p:nvSpPr>
            <p:cNvPr id="16" name="TextBox 15"/>
            <p:cNvSpPr txBox="1"/>
            <p:nvPr/>
          </p:nvSpPr>
          <p:spPr>
            <a:xfrm>
              <a:off x="11582400" y="3206123"/>
              <a:ext cx="6553200" cy="1200329"/>
            </a:xfrm>
            <a:prstGeom prst="rect">
              <a:avLst/>
            </a:prstGeom>
            <a:noFill/>
          </p:spPr>
          <p:txBody>
            <a:bodyPr wrap="square" rtlCol="0">
              <a:spAutoFit/>
            </a:bodyPr>
            <a:lstStyle/>
            <a:p>
              <a:r>
                <a:rPr lang="en-US" sz="3600" dirty="0">
                  <a:solidFill>
                    <a:srgbClr val="0A091B"/>
                  </a:solidFill>
                  <a:latin typeface="Arial Narrow Regular" charset="0"/>
                </a:rPr>
                <a:t>Zurn connected </a:t>
              </a:r>
              <a:br>
                <a:rPr lang="en-US" sz="3600" dirty="0">
                  <a:solidFill>
                    <a:srgbClr val="0A091B"/>
                  </a:solidFill>
                  <a:latin typeface="Arial Narrow Regular" charset="0"/>
                </a:rPr>
              </a:br>
              <a:r>
                <a:rPr lang="en-US" sz="3600" b="1" dirty="0">
                  <a:solidFill>
                    <a:srgbClr val="0A091B"/>
                  </a:solidFill>
                  <a:latin typeface="Arial Narrow Regular" charset="0"/>
                </a:rPr>
                <a:t>products and technology</a:t>
              </a:r>
            </a:p>
          </p:txBody>
        </p:sp>
      </p:grpSp>
      <p:grpSp>
        <p:nvGrpSpPr>
          <p:cNvPr id="28" name="Group 27"/>
          <p:cNvGrpSpPr/>
          <p:nvPr/>
        </p:nvGrpSpPr>
        <p:grpSpPr>
          <a:xfrm>
            <a:off x="9486900" y="4983737"/>
            <a:ext cx="7239000" cy="1862048"/>
            <a:chOff x="9486900" y="5371229"/>
            <a:chExt cx="7239000" cy="1862048"/>
          </a:xfrm>
        </p:grpSpPr>
        <p:sp>
          <p:nvSpPr>
            <p:cNvPr id="19" name="TextBox 18"/>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04</a:t>
              </a:r>
              <a:endParaRPr lang="uk-UA" sz="11500" dirty="0">
                <a:solidFill>
                  <a:schemeClr val="accent1"/>
                </a:solidFill>
                <a:latin typeface="Arial Narrow Regular" charset="0"/>
              </a:endParaRPr>
            </a:p>
          </p:txBody>
        </p:sp>
        <p:sp>
          <p:nvSpPr>
            <p:cNvPr id="20" name="TextBox 19"/>
            <p:cNvSpPr txBox="1"/>
            <p:nvPr/>
          </p:nvSpPr>
          <p:spPr>
            <a:xfrm>
              <a:off x="11582400" y="5523629"/>
              <a:ext cx="5143500" cy="1200329"/>
            </a:xfrm>
            <a:prstGeom prst="rect">
              <a:avLst/>
            </a:prstGeom>
            <a:noFill/>
          </p:spPr>
          <p:txBody>
            <a:bodyPr wrap="square" rtlCol="0">
              <a:spAutoFit/>
            </a:bodyPr>
            <a:lstStyle/>
            <a:p>
              <a:r>
                <a:rPr lang="en-US" sz="3600" dirty="0">
                  <a:solidFill>
                    <a:srgbClr val="0A091B"/>
                  </a:solidFill>
                  <a:latin typeface="Arial Narrow Regular" charset="0"/>
                </a:rPr>
                <a:t>Zurn </a:t>
              </a:r>
            </a:p>
            <a:p>
              <a:r>
                <a:rPr lang="en-US" sz="3600" b="1" dirty="0">
                  <a:solidFill>
                    <a:srgbClr val="0A091B"/>
                  </a:solidFill>
                  <a:latin typeface="Arial Narrow Regular" charset="0"/>
                </a:rPr>
                <a:t>Connected Flush Valves</a:t>
              </a:r>
              <a:endParaRPr lang="uk-UA" sz="3600" b="1" dirty="0">
                <a:solidFill>
                  <a:srgbClr val="0A091B"/>
                </a:solidFill>
                <a:latin typeface="Arial Narrow Regular" charset="0"/>
              </a:endParaRPr>
            </a:p>
          </p:txBody>
        </p:sp>
      </p:grpSp>
      <p:grpSp>
        <p:nvGrpSpPr>
          <p:cNvPr id="29" name="Group 28"/>
          <p:cNvGrpSpPr/>
          <p:nvPr/>
        </p:nvGrpSpPr>
        <p:grpSpPr>
          <a:xfrm>
            <a:off x="1562101" y="7320052"/>
            <a:ext cx="7239000" cy="1862048"/>
            <a:chOff x="9486900" y="5371229"/>
            <a:chExt cx="7239000" cy="1862048"/>
          </a:xfrm>
        </p:grpSpPr>
        <p:sp>
          <p:nvSpPr>
            <p:cNvPr id="30" name="TextBox 29"/>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05</a:t>
              </a:r>
              <a:endParaRPr lang="uk-UA" sz="11500" dirty="0">
                <a:solidFill>
                  <a:schemeClr val="accent1"/>
                </a:solidFill>
                <a:latin typeface="Arial Narrow Regular" charset="0"/>
              </a:endParaRPr>
            </a:p>
          </p:txBody>
        </p:sp>
        <p:sp>
          <p:nvSpPr>
            <p:cNvPr id="31" name="TextBox 30"/>
            <p:cNvSpPr txBox="1"/>
            <p:nvPr/>
          </p:nvSpPr>
          <p:spPr>
            <a:xfrm>
              <a:off x="11582400" y="5523629"/>
              <a:ext cx="5143500" cy="1200329"/>
            </a:xfrm>
            <a:prstGeom prst="rect">
              <a:avLst/>
            </a:prstGeom>
            <a:noFill/>
          </p:spPr>
          <p:txBody>
            <a:bodyPr wrap="square" rtlCol="0">
              <a:spAutoFit/>
            </a:bodyPr>
            <a:lstStyle/>
            <a:p>
              <a:r>
                <a:rPr lang="en-US" sz="3600" dirty="0">
                  <a:solidFill>
                    <a:srgbClr val="0A091B"/>
                  </a:solidFill>
                  <a:latin typeface="Arial Narrow Regular" charset="0"/>
                </a:rPr>
                <a:t>Zurn </a:t>
              </a:r>
            </a:p>
            <a:p>
              <a:r>
                <a:rPr lang="en-US" sz="3600" b="1" dirty="0">
                  <a:solidFill>
                    <a:srgbClr val="0A091B"/>
                  </a:solidFill>
                  <a:latin typeface="Arial Narrow Regular" charset="0"/>
                </a:rPr>
                <a:t>Connected Faucets</a:t>
              </a:r>
              <a:endParaRPr lang="uk-UA" sz="3600" b="1" dirty="0">
                <a:solidFill>
                  <a:srgbClr val="0A091B"/>
                </a:solidFill>
                <a:latin typeface="Arial Narrow Regular" charset="0"/>
              </a:endParaRPr>
            </a:p>
          </p:txBody>
        </p:sp>
      </p:grpSp>
      <p:grpSp>
        <p:nvGrpSpPr>
          <p:cNvPr id="21" name="Group 20">
            <a:extLst>
              <a:ext uri="{FF2B5EF4-FFF2-40B4-BE49-F238E27FC236}">
                <a16:creationId xmlns:a16="http://schemas.microsoft.com/office/drawing/2014/main" xmlns="" id="{9526CE17-8E13-43BC-93A9-9AC33C391263}"/>
              </a:ext>
            </a:extLst>
          </p:cNvPr>
          <p:cNvGrpSpPr/>
          <p:nvPr/>
        </p:nvGrpSpPr>
        <p:grpSpPr>
          <a:xfrm>
            <a:off x="9486899" y="7353300"/>
            <a:ext cx="8420100" cy="1906726"/>
            <a:chOff x="9486900" y="5371229"/>
            <a:chExt cx="8420100" cy="1906726"/>
          </a:xfrm>
        </p:grpSpPr>
        <p:sp>
          <p:nvSpPr>
            <p:cNvPr id="22" name="TextBox 21">
              <a:extLst>
                <a:ext uri="{FF2B5EF4-FFF2-40B4-BE49-F238E27FC236}">
                  <a16:creationId xmlns:a16="http://schemas.microsoft.com/office/drawing/2014/main" xmlns="" id="{A2581583-DB76-4324-8C67-5211617A3271}"/>
                </a:ext>
              </a:extLst>
            </p:cNvPr>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06</a:t>
              </a:r>
              <a:endParaRPr lang="uk-UA" sz="11500" dirty="0">
                <a:solidFill>
                  <a:schemeClr val="accent1"/>
                </a:solidFill>
                <a:latin typeface="Arial Narrow Regular" charset="0"/>
              </a:endParaRPr>
            </a:p>
          </p:txBody>
        </p:sp>
        <p:sp>
          <p:nvSpPr>
            <p:cNvPr id="23" name="TextBox 22">
              <a:extLst>
                <a:ext uri="{FF2B5EF4-FFF2-40B4-BE49-F238E27FC236}">
                  <a16:creationId xmlns:a16="http://schemas.microsoft.com/office/drawing/2014/main" xmlns="" id="{E01FC50C-09B3-4227-BDF2-035F05648289}"/>
                </a:ext>
              </a:extLst>
            </p:cNvPr>
            <p:cNvSpPr txBox="1"/>
            <p:nvPr/>
          </p:nvSpPr>
          <p:spPr>
            <a:xfrm>
              <a:off x="11582399" y="5523629"/>
              <a:ext cx="6324601" cy="1754326"/>
            </a:xfrm>
            <a:prstGeom prst="rect">
              <a:avLst/>
            </a:prstGeom>
            <a:noFill/>
          </p:spPr>
          <p:txBody>
            <a:bodyPr wrap="square" rtlCol="0">
              <a:spAutoFit/>
            </a:bodyPr>
            <a:lstStyle/>
            <a:p>
              <a:r>
                <a:rPr lang="en-US" sz="3600" dirty="0">
                  <a:solidFill>
                    <a:srgbClr val="0A091B"/>
                  </a:solidFill>
                  <a:latin typeface="Arial Narrow Regular" charset="0"/>
                </a:rPr>
                <a:t>installation and setup of</a:t>
              </a:r>
              <a:br>
                <a:rPr lang="en-US" sz="3600" dirty="0">
                  <a:solidFill>
                    <a:srgbClr val="0A091B"/>
                  </a:solidFill>
                  <a:latin typeface="Arial Narrow Regular" charset="0"/>
                </a:rPr>
              </a:br>
              <a:r>
                <a:rPr lang="en-US" sz="3600" b="1" dirty="0">
                  <a:solidFill>
                    <a:srgbClr val="0A091B"/>
                  </a:solidFill>
                  <a:latin typeface="Arial Narrow Regular" charset="0"/>
                </a:rPr>
                <a:t>Zurn Connected Network and </a:t>
              </a:r>
              <a:r>
                <a:rPr lang="en-US" sz="3600" b="1" dirty="0" err="1">
                  <a:solidFill>
                    <a:srgbClr val="0A091B"/>
                  </a:solidFill>
                  <a:latin typeface="Arial Narrow Regular" charset="0"/>
                </a:rPr>
                <a:t>plumbSMART</a:t>
              </a:r>
              <a:r>
                <a:rPr lang="en-US" sz="3600" b="1" dirty="0">
                  <a:solidFill>
                    <a:srgbClr val="0A091B"/>
                  </a:solidFill>
                  <a:latin typeface="Arial Narrow Regular" charset="0"/>
                </a:rPr>
                <a:t> portal</a:t>
              </a:r>
              <a:endParaRPr lang="uk-UA" sz="3600" b="1" dirty="0">
                <a:solidFill>
                  <a:srgbClr val="0A091B"/>
                </a:solidFill>
                <a:latin typeface="Arial Narrow Regular" charset="0"/>
              </a:endParaRPr>
            </a:p>
          </p:txBody>
        </p:sp>
      </p:grpSp>
    </p:spTree>
    <p:extLst>
      <p:ext uri="{BB962C8B-B14F-4D97-AF65-F5344CB8AC3E}">
        <p14:creationId xmlns:p14="http://schemas.microsoft.com/office/powerpoint/2010/main" val="648391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6846454-A8BA-4612-B3D4-21E93C370226}"/>
              </a:ext>
            </a:extLst>
          </p:cNvPr>
          <p:cNvSpPr/>
          <p:nvPr/>
        </p:nvSpPr>
        <p:spPr>
          <a:xfrm>
            <a:off x="16509563" y="8800060"/>
            <a:ext cx="406837" cy="1226732"/>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5" name="Rectangle 4"/>
          <p:cNvSpPr/>
          <p:nvPr/>
        </p:nvSpPr>
        <p:spPr>
          <a:xfrm>
            <a:off x="533400" y="9258300"/>
            <a:ext cx="1752600" cy="844692"/>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10420351" cy="1338828"/>
          </a:xfrm>
        </p:spPr>
        <p:txBody>
          <a:bodyPr/>
          <a:lstStyle/>
          <a:p>
            <a:r>
              <a:rPr lang="en-US" dirty="0">
                <a:solidFill>
                  <a:schemeClr val="accent1"/>
                </a:solidFill>
              </a:rPr>
              <a:t>features &amp; benefits</a:t>
            </a:r>
            <a:r>
              <a:rPr lang="en-US" dirty="0"/>
              <a:t/>
            </a:r>
            <a:br>
              <a:rPr lang="en-US" dirty="0"/>
            </a:br>
            <a:r>
              <a:rPr lang="en-US" dirty="0"/>
              <a:t>Connected Flood Control System</a:t>
            </a:r>
            <a:endParaRPr lang="uk-UA" dirty="0"/>
          </a:p>
        </p:txBody>
      </p:sp>
      <p:cxnSp>
        <p:nvCxnSpPr>
          <p:cNvPr id="20" name="Straight Arrow Connector 19">
            <a:extLst>
              <a:ext uri="{FF2B5EF4-FFF2-40B4-BE49-F238E27FC236}">
                <a16:creationId xmlns:a16="http://schemas.microsoft.com/office/drawing/2014/main" xmlns="" id="{82CB9B2B-9C48-4244-983D-B439D48F22E4}"/>
              </a:ext>
            </a:extLst>
          </p:cNvPr>
          <p:cNvCxnSpPr>
            <a:cxnSpLocks/>
          </p:cNvCxnSpPr>
          <p:nvPr/>
        </p:nvCxnSpPr>
        <p:spPr>
          <a:xfrm flipV="1">
            <a:off x="14861910" y="8677389"/>
            <a:ext cx="0" cy="1014189"/>
          </a:xfrm>
          <a:prstGeom prst="straightConnector1">
            <a:avLst/>
          </a:prstGeom>
          <a:ln w="25400" cap="sq">
            <a:solidFill>
              <a:schemeClr val="accent1"/>
            </a:solidFill>
            <a:prstDash val="sysDot"/>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71854314-6A72-4046-BFFE-8088F07F34C8}"/>
              </a:ext>
            </a:extLst>
          </p:cNvPr>
          <p:cNvSpPr txBox="1"/>
          <p:nvPr/>
        </p:nvSpPr>
        <p:spPr>
          <a:xfrm>
            <a:off x="12128910" y="2174655"/>
            <a:ext cx="1657350" cy="400110"/>
          </a:xfrm>
          <a:prstGeom prst="rect">
            <a:avLst/>
          </a:prstGeom>
          <a:noFill/>
        </p:spPr>
        <p:txBody>
          <a:bodyPr wrap="square" rtlCol="0">
            <a:spAutoFit/>
          </a:bodyPr>
          <a:lstStyle/>
          <a:p>
            <a:pPr algn="ctr"/>
            <a:r>
              <a:rPr lang="en-US" sz="1000" b="1" dirty="0">
                <a:solidFill>
                  <a:srgbClr val="0070C0"/>
                </a:solidFill>
              </a:rPr>
              <a:t>LONG-RANGE (LoRa) ANTENNA</a:t>
            </a:r>
          </a:p>
        </p:txBody>
      </p:sp>
      <p:sp>
        <p:nvSpPr>
          <p:cNvPr id="29" name="TextBox 28">
            <a:extLst>
              <a:ext uri="{FF2B5EF4-FFF2-40B4-BE49-F238E27FC236}">
                <a16:creationId xmlns:a16="http://schemas.microsoft.com/office/drawing/2014/main" xmlns="" id="{9C46B212-9EEA-4439-9956-C0AEA081D935}"/>
              </a:ext>
            </a:extLst>
          </p:cNvPr>
          <p:cNvSpPr txBox="1"/>
          <p:nvPr/>
        </p:nvSpPr>
        <p:spPr>
          <a:xfrm>
            <a:off x="13932720" y="2494279"/>
            <a:ext cx="1657350" cy="246221"/>
          </a:xfrm>
          <a:prstGeom prst="rect">
            <a:avLst/>
          </a:prstGeom>
          <a:noFill/>
        </p:spPr>
        <p:txBody>
          <a:bodyPr wrap="square" rtlCol="0">
            <a:spAutoFit/>
          </a:bodyPr>
          <a:lstStyle/>
          <a:p>
            <a:pPr algn="ctr"/>
            <a:r>
              <a:rPr lang="en-US" sz="1000" b="1" dirty="0">
                <a:solidFill>
                  <a:srgbClr val="0070C0"/>
                </a:solidFill>
              </a:rPr>
              <a:t>CIRCUIT BOARD</a:t>
            </a:r>
          </a:p>
        </p:txBody>
      </p:sp>
      <p:sp>
        <p:nvSpPr>
          <p:cNvPr id="30" name="TextBox 29">
            <a:extLst>
              <a:ext uri="{FF2B5EF4-FFF2-40B4-BE49-F238E27FC236}">
                <a16:creationId xmlns:a16="http://schemas.microsoft.com/office/drawing/2014/main" xmlns="" id="{992B1C69-2A62-4A5F-8779-B8F27DFBB0BF}"/>
              </a:ext>
            </a:extLst>
          </p:cNvPr>
          <p:cNvSpPr txBox="1"/>
          <p:nvPr/>
        </p:nvSpPr>
        <p:spPr>
          <a:xfrm>
            <a:off x="14033235" y="9780571"/>
            <a:ext cx="1657350" cy="246221"/>
          </a:xfrm>
          <a:prstGeom prst="rect">
            <a:avLst/>
          </a:prstGeom>
          <a:noFill/>
        </p:spPr>
        <p:txBody>
          <a:bodyPr wrap="square" rtlCol="0">
            <a:spAutoFit/>
          </a:bodyPr>
          <a:lstStyle/>
          <a:p>
            <a:pPr algn="ctr"/>
            <a:r>
              <a:rPr lang="en-US" sz="1000" b="1" dirty="0">
                <a:solidFill>
                  <a:srgbClr val="0070C0"/>
                </a:solidFill>
              </a:rPr>
              <a:t>POWER SUPPLY</a:t>
            </a:r>
          </a:p>
        </p:txBody>
      </p:sp>
      <p:sp>
        <p:nvSpPr>
          <p:cNvPr id="36" name="TextBox 35">
            <a:extLst>
              <a:ext uri="{FF2B5EF4-FFF2-40B4-BE49-F238E27FC236}">
                <a16:creationId xmlns:a16="http://schemas.microsoft.com/office/drawing/2014/main" xmlns="" id="{A0EF9CDA-B5AC-4F3E-9924-AC319A739E30}"/>
              </a:ext>
            </a:extLst>
          </p:cNvPr>
          <p:cNvSpPr txBox="1"/>
          <p:nvPr/>
        </p:nvSpPr>
        <p:spPr>
          <a:xfrm>
            <a:off x="964654" y="2225814"/>
            <a:ext cx="8828109" cy="707886"/>
          </a:xfrm>
          <a:prstGeom prst="rect">
            <a:avLst/>
          </a:prstGeom>
          <a:noFill/>
        </p:spPr>
        <p:txBody>
          <a:bodyPr wrap="square" rtlCol="0">
            <a:spAutoFit/>
          </a:bodyPr>
          <a:lstStyle/>
          <a:p>
            <a:pPr>
              <a:spcAft>
                <a:spcPts val="1200"/>
              </a:spcAft>
            </a:pPr>
            <a:r>
              <a:rPr lang="en-US" sz="2000" b="1" dirty="0">
                <a:solidFill>
                  <a:schemeClr val="accent1"/>
                </a:solidFill>
                <a:latin typeface="Arial Narrow Regular" charset="0"/>
              </a:rPr>
              <a:t>“Plug-and-play” ease of installation </a:t>
            </a:r>
            <a:br>
              <a:rPr lang="en-US" sz="2000" b="1" dirty="0">
                <a:solidFill>
                  <a:schemeClr val="accent1"/>
                </a:solidFill>
                <a:latin typeface="Arial Narrow Regular" charset="0"/>
              </a:rPr>
            </a:br>
            <a:r>
              <a:rPr lang="en-US" sz="2000" dirty="0">
                <a:solidFill>
                  <a:schemeClr val="tx2"/>
                </a:solidFill>
                <a:latin typeface="Arial Narrow Regular" charset="0"/>
              </a:rPr>
              <a:t>for both electronics box and Zurn hub with instant connectivity test via laptop or mobile device</a:t>
            </a:r>
          </a:p>
        </p:txBody>
      </p:sp>
      <p:sp>
        <p:nvSpPr>
          <p:cNvPr id="3" name="Rectangle 2">
            <a:extLst>
              <a:ext uri="{FF2B5EF4-FFF2-40B4-BE49-F238E27FC236}">
                <a16:creationId xmlns:a16="http://schemas.microsoft.com/office/drawing/2014/main" xmlns="" id="{2CC06FC6-FA3A-445C-AC86-09EA7495BDA2}"/>
              </a:ext>
            </a:extLst>
          </p:cNvPr>
          <p:cNvSpPr/>
          <p:nvPr/>
        </p:nvSpPr>
        <p:spPr>
          <a:xfrm>
            <a:off x="7079007" y="8485099"/>
            <a:ext cx="1531590" cy="163601"/>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6" name="Rectangle 5">
            <a:extLst>
              <a:ext uri="{FF2B5EF4-FFF2-40B4-BE49-F238E27FC236}">
                <a16:creationId xmlns:a16="http://schemas.microsoft.com/office/drawing/2014/main" xmlns="" id="{417D8845-8E06-4089-A7EF-22AEF498847C}"/>
              </a:ext>
            </a:extLst>
          </p:cNvPr>
          <p:cNvSpPr/>
          <p:nvPr/>
        </p:nvSpPr>
        <p:spPr>
          <a:xfrm>
            <a:off x="17297400" y="9013178"/>
            <a:ext cx="381000" cy="1013614"/>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cxnSp>
        <p:nvCxnSpPr>
          <p:cNvPr id="42" name="Straight Arrow Connector 41">
            <a:extLst>
              <a:ext uri="{FF2B5EF4-FFF2-40B4-BE49-F238E27FC236}">
                <a16:creationId xmlns:a16="http://schemas.microsoft.com/office/drawing/2014/main" xmlns="" id="{1C79EAF1-2B3B-499B-8C7A-0E11AB90B5BA}"/>
              </a:ext>
            </a:extLst>
          </p:cNvPr>
          <p:cNvCxnSpPr>
            <a:cxnSpLocks/>
          </p:cNvCxnSpPr>
          <p:nvPr/>
        </p:nvCxnSpPr>
        <p:spPr>
          <a:xfrm flipV="1">
            <a:off x="5562600" y="8485099"/>
            <a:ext cx="0" cy="384580"/>
          </a:xfrm>
          <a:prstGeom prst="straightConnector1">
            <a:avLst/>
          </a:prstGeom>
          <a:ln w="25400" cap="sq">
            <a:solidFill>
              <a:schemeClr val="accent1"/>
            </a:solidFill>
            <a:prstDash val="sysDot"/>
            <a:bevel/>
            <a:headEnd type="none"/>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4AA5A81E-CD18-491E-9BF8-C7D81C2F89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67" t="13778"/>
          <a:stretch/>
        </p:blipFill>
        <p:spPr>
          <a:xfrm>
            <a:off x="823787" y="3636045"/>
            <a:ext cx="6968334" cy="5354638"/>
          </a:xfrm>
          <a:prstGeom prst="rect">
            <a:avLst/>
          </a:prstGeom>
        </p:spPr>
      </p:pic>
      <p:cxnSp>
        <p:nvCxnSpPr>
          <p:cNvPr id="40" name="Straight Arrow Connector 39">
            <a:extLst>
              <a:ext uri="{FF2B5EF4-FFF2-40B4-BE49-F238E27FC236}">
                <a16:creationId xmlns:a16="http://schemas.microsoft.com/office/drawing/2014/main" xmlns="" id="{2EBA3E91-A6FA-4514-ABF7-B270E963E44C}"/>
              </a:ext>
            </a:extLst>
          </p:cNvPr>
          <p:cNvCxnSpPr>
            <a:cxnSpLocks/>
          </p:cNvCxnSpPr>
          <p:nvPr/>
        </p:nvCxnSpPr>
        <p:spPr>
          <a:xfrm flipH="1">
            <a:off x="2514600" y="4095829"/>
            <a:ext cx="4291727" cy="0"/>
          </a:xfrm>
          <a:prstGeom prst="straightConnector1">
            <a:avLst/>
          </a:prstGeom>
          <a:ln w="25400" cap="sq">
            <a:solidFill>
              <a:schemeClr val="accent1"/>
            </a:solidFill>
            <a:prstDash val="sysDot"/>
            <a:bevel/>
            <a:headEnd type="none"/>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xmlns="" id="{DC3BCA4E-1F65-44DF-B8CC-747A710622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67" t="13778" r="70256" b="58761"/>
          <a:stretch/>
        </p:blipFill>
        <p:spPr>
          <a:xfrm>
            <a:off x="11937486" y="3311787"/>
            <a:ext cx="4753724" cy="4969294"/>
          </a:xfrm>
          <a:prstGeom prst="rect">
            <a:avLst/>
          </a:prstGeom>
        </p:spPr>
      </p:pic>
      <p:cxnSp>
        <p:nvCxnSpPr>
          <p:cNvPr id="25" name="Straight Arrow Connector 24">
            <a:extLst>
              <a:ext uri="{FF2B5EF4-FFF2-40B4-BE49-F238E27FC236}">
                <a16:creationId xmlns:a16="http://schemas.microsoft.com/office/drawing/2014/main" xmlns="" id="{C3B6F892-802C-424B-ADF4-2D86098D0DD4}"/>
              </a:ext>
            </a:extLst>
          </p:cNvPr>
          <p:cNvCxnSpPr>
            <a:cxnSpLocks/>
          </p:cNvCxnSpPr>
          <p:nvPr/>
        </p:nvCxnSpPr>
        <p:spPr>
          <a:xfrm>
            <a:off x="13182600" y="2740500"/>
            <a:ext cx="1184292" cy="895545"/>
          </a:xfrm>
          <a:prstGeom prst="straightConnector1">
            <a:avLst/>
          </a:prstGeom>
          <a:ln w="25400" cap="sq">
            <a:solidFill>
              <a:schemeClr val="accent1"/>
            </a:solidFill>
            <a:prstDash val="sysDot"/>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762404D2-074B-4F9A-A226-38C92B02311E}"/>
              </a:ext>
            </a:extLst>
          </p:cNvPr>
          <p:cNvSpPr txBox="1"/>
          <p:nvPr/>
        </p:nvSpPr>
        <p:spPr>
          <a:xfrm>
            <a:off x="6832163" y="3908900"/>
            <a:ext cx="5359837" cy="707886"/>
          </a:xfrm>
          <a:prstGeom prst="rect">
            <a:avLst/>
          </a:prstGeom>
          <a:noFill/>
        </p:spPr>
        <p:txBody>
          <a:bodyPr wrap="square" rtlCol="0">
            <a:spAutoFit/>
          </a:bodyPr>
          <a:lstStyle/>
          <a:p>
            <a:pPr>
              <a:spcAft>
                <a:spcPts val="1200"/>
              </a:spcAft>
            </a:pPr>
            <a:r>
              <a:rPr lang="en-US" sz="2000" b="1" dirty="0">
                <a:solidFill>
                  <a:schemeClr val="accent1"/>
                </a:solidFill>
                <a:latin typeface="Arial Narrow Regular" charset="0"/>
              </a:rPr>
              <a:t>Compact, enclosed and valve-mounted electronics</a:t>
            </a:r>
            <a:br>
              <a:rPr lang="en-US" sz="2000" b="1" dirty="0">
                <a:solidFill>
                  <a:schemeClr val="accent1"/>
                </a:solidFill>
                <a:latin typeface="Arial Narrow Regular" charset="0"/>
              </a:rPr>
            </a:br>
            <a:r>
              <a:rPr lang="en-US" sz="2000" dirty="0">
                <a:solidFill>
                  <a:schemeClr val="tx2"/>
                </a:solidFill>
                <a:latin typeface="Arial Narrow Regular" charset="0"/>
              </a:rPr>
              <a:t>controller that’s NEMA 4 (IEC 60529 IP66) rated</a:t>
            </a:r>
          </a:p>
        </p:txBody>
      </p:sp>
      <p:cxnSp>
        <p:nvCxnSpPr>
          <p:cNvPr id="39" name="Straight Arrow Connector 38">
            <a:extLst>
              <a:ext uri="{FF2B5EF4-FFF2-40B4-BE49-F238E27FC236}">
                <a16:creationId xmlns:a16="http://schemas.microsoft.com/office/drawing/2014/main" xmlns="" id="{8F7656D9-D195-4C9B-9EFA-204F8377E3E9}"/>
              </a:ext>
            </a:extLst>
          </p:cNvPr>
          <p:cNvCxnSpPr>
            <a:cxnSpLocks/>
          </p:cNvCxnSpPr>
          <p:nvPr/>
        </p:nvCxnSpPr>
        <p:spPr>
          <a:xfrm>
            <a:off x="12047225" y="4095829"/>
            <a:ext cx="624853" cy="0"/>
          </a:xfrm>
          <a:prstGeom prst="straightConnector1">
            <a:avLst/>
          </a:prstGeom>
          <a:ln w="25400" cap="sq">
            <a:solidFill>
              <a:schemeClr val="accent1"/>
            </a:solidFill>
            <a:prstDash val="sysDot"/>
            <a:beve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B43696DF-1C8C-4072-A76F-EBA1C9AFB7D3}"/>
              </a:ext>
            </a:extLst>
          </p:cNvPr>
          <p:cNvCxnSpPr>
            <a:cxnSpLocks/>
          </p:cNvCxnSpPr>
          <p:nvPr/>
        </p:nvCxnSpPr>
        <p:spPr>
          <a:xfrm>
            <a:off x="14782800" y="2765900"/>
            <a:ext cx="0" cy="629522"/>
          </a:xfrm>
          <a:prstGeom prst="straightConnector1">
            <a:avLst/>
          </a:prstGeom>
          <a:ln w="25400" cap="sq">
            <a:solidFill>
              <a:schemeClr val="accent1"/>
            </a:solidFill>
            <a:prstDash val="sysDot"/>
            <a:beve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262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83642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990600" y="495981"/>
            <a:ext cx="9296400" cy="1962076"/>
          </a:xfrm>
        </p:spPr>
        <p:txBody>
          <a:bodyPr/>
          <a:lstStyle/>
          <a:p>
            <a:r>
              <a:rPr lang="en-US" dirty="0">
                <a:solidFill>
                  <a:schemeClr val="accent1"/>
                </a:solidFill>
              </a:rPr>
              <a:t>how it works</a:t>
            </a:r>
            <a:r>
              <a:rPr lang="en-US" dirty="0"/>
              <a:t/>
            </a:r>
            <a:br>
              <a:rPr lang="en-US" dirty="0"/>
            </a:br>
            <a:r>
              <a:rPr lang="en-US" dirty="0"/>
              <a:t>Connected Flood Control System</a:t>
            </a:r>
            <a:endParaRPr lang="uk-UA" dirty="0"/>
          </a:p>
        </p:txBody>
      </p:sp>
      <p:cxnSp>
        <p:nvCxnSpPr>
          <p:cNvPr id="46" name="Straight Connector 45"/>
          <p:cNvCxnSpPr>
            <a:stCxn id="30" idx="4"/>
            <a:endCxn id="53" idx="0"/>
          </p:cNvCxnSpPr>
          <p:nvPr/>
        </p:nvCxnSpPr>
        <p:spPr>
          <a:xfrm>
            <a:off x="2095500" y="2497485"/>
            <a:ext cx="0" cy="1792069"/>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a:stCxn id="53" idx="4"/>
            <a:endCxn id="58" idx="0"/>
          </p:cNvCxnSpPr>
          <p:nvPr/>
        </p:nvCxnSpPr>
        <p:spPr>
          <a:xfrm>
            <a:off x="2095500" y="4518154"/>
            <a:ext cx="0" cy="18288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981200" y="226888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2514599" y="2020070"/>
            <a:ext cx="7543801" cy="584775"/>
          </a:xfrm>
          <a:prstGeom prst="rect">
            <a:avLst/>
          </a:prstGeom>
          <a:noFill/>
        </p:spPr>
        <p:txBody>
          <a:bodyPr wrap="square" rtlCol="0">
            <a:spAutoFit/>
          </a:bodyPr>
          <a:lstStyle/>
          <a:p>
            <a:r>
              <a:rPr lang="en-US" sz="3200" dirty="0">
                <a:latin typeface="Arial Narrow Regular" charset="0"/>
              </a:rPr>
              <a:t>sensors capture and send data to cloud</a:t>
            </a:r>
            <a:endParaRPr lang="uk-UA" sz="3200" dirty="0">
              <a:latin typeface="Arial Narrow Regular" charset="0"/>
            </a:endParaRPr>
          </a:p>
        </p:txBody>
      </p:sp>
      <p:sp>
        <p:nvSpPr>
          <p:cNvPr id="40" name="TextBox 39"/>
          <p:cNvSpPr txBox="1"/>
          <p:nvPr/>
        </p:nvSpPr>
        <p:spPr>
          <a:xfrm>
            <a:off x="2552698" y="2628900"/>
            <a:ext cx="6210301" cy="1323439"/>
          </a:xfrm>
          <a:prstGeom prst="rect">
            <a:avLst/>
          </a:prstGeom>
          <a:noFill/>
        </p:spPr>
        <p:txBody>
          <a:bodyPr wrap="square" rtlCol="0">
            <a:spAutoFit/>
          </a:bodyPr>
          <a:lstStyle/>
          <a:p>
            <a:r>
              <a:rPr lang="en-US" sz="2000" dirty="0">
                <a:solidFill>
                  <a:schemeClr val="tx2"/>
                </a:solidFill>
                <a:latin typeface="Arial Narrow Regular"/>
              </a:rPr>
              <a:t>relief valve position sensor detects for opening of the relief valve and size of that opening, and then transmit these readings multiple times per second wirelessly to the Zurn cloud via Zurn gateway</a:t>
            </a:r>
          </a:p>
        </p:txBody>
      </p:sp>
      <p:sp>
        <p:nvSpPr>
          <p:cNvPr id="53" name="Oval 52"/>
          <p:cNvSpPr/>
          <p:nvPr/>
        </p:nvSpPr>
        <p:spPr>
          <a:xfrm>
            <a:off x="1981200" y="42895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6" name="TextBox 55"/>
          <p:cNvSpPr txBox="1"/>
          <p:nvPr/>
        </p:nvSpPr>
        <p:spPr>
          <a:xfrm>
            <a:off x="-762000" y="40407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sp>
        <p:nvSpPr>
          <p:cNvPr id="58" name="Oval 57"/>
          <p:cNvSpPr/>
          <p:nvPr/>
        </p:nvSpPr>
        <p:spPr>
          <a:xfrm>
            <a:off x="1981200" y="63469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2590799" y="6134100"/>
            <a:ext cx="6019791" cy="584775"/>
          </a:xfrm>
          <a:prstGeom prst="rect">
            <a:avLst/>
          </a:prstGeom>
          <a:noFill/>
        </p:spPr>
        <p:txBody>
          <a:bodyPr wrap="square" rtlCol="0">
            <a:spAutoFit/>
          </a:bodyPr>
          <a:lstStyle/>
          <a:p>
            <a:r>
              <a:rPr lang="en-US" sz="3200" dirty="0">
                <a:latin typeface="Arial Narrow Regular" charset="0"/>
              </a:rPr>
              <a:t>alerts sent via web/email/text </a:t>
            </a:r>
            <a:endParaRPr lang="uk-UA" sz="3200" dirty="0">
              <a:latin typeface="Arial Narrow Regular" charset="0"/>
            </a:endParaRPr>
          </a:p>
        </p:txBody>
      </p:sp>
      <p:sp>
        <p:nvSpPr>
          <p:cNvPr id="60" name="TextBox 59"/>
          <p:cNvSpPr txBox="1"/>
          <p:nvPr/>
        </p:nvSpPr>
        <p:spPr>
          <a:xfrm>
            <a:off x="2590801" y="6733282"/>
            <a:ext cx="6934193" cy="1631216"/>
          </a:xfrm>
          <a:prstGeom prst="rect">
            <a:avLst/>
          </a:prstGeom>
          <a:noFill/>
        </p:spPr>
        <p:txBody>
          <a:bodyPr wrap="square" rtlCol="0">
            <a:spAutoFit/>
          </a:bodyPr>
          <a:lstStyle/>
          <a:p>
            <a:r>
              <a:rPr lang="en-US" sz="2000" dirty="0">
                <a:solidFill>
                  <a:schemeClr val="tx2"/>
                </a:solidFill>
                <a:latin typeface="Arial Narrow Regular"/>
              </a:rPr>
              <a:t>if any of these computed results surpasses a </a:t>
            </a:r>
            <a:r>
              <a:rPr lang="en-US" sz="2000" b="1" dirty="0">
                <a:solidFill>
                  <a:schemeClr val="tx2"/>
                </a:solidFill>
                <a:latin typeface="Arial Narrow Regular"/>
              </a:rPr>
              <a:t>threshold for warnings and then severe alerts</a:t>
            </a:r>
            <a:r>
              <a:rPr lang="en-US" sz="2000" dirty="0">
                <a:solidFill>
                  <a:schemeClr val="tx2"/>
                </a:solidFill>
                <a:latin typeface="Arial Narrow Regular"/>
              </a:rPr>
              <a:t>, they are displayed immediately on </a:t>
            </a:r>
            <a:r>
              <a:rPr lang="en-US" sz="2000" dirty="0" err="1">
                <a:solidFill>
                  <a:schemeClr val="tx2"/>
                </a:solidFill>
                <a:latin typeface="Arial Narrow Regular"/>
              </a:rPr>
              <a:t>plumbSMART</a:t>
            </a:r>
            <a:r>
              <a:rPr lang="en-US" sz="2000" dirty="0">
                <a:solidFill>
                  <a:schemeClr val="tx2"/>
                </a:solidFill>
                <a:latin typeface="Arial Narrow Regular"/>
              </a:rPr>
              <a:t>™ and notifications are sent to the building owner/facility manager via email/text based on severity with link back to </a:t>
            </a:r>
            <a:r>
              <a:rPr lang="en-US" sz="2000" dirty="0" err="1">
                <a:solidFill>
                  <a:schemeClr val="tx2"/>
                </a:solidFill>
                <a:latin typeface="Arial Narrow Regular"/>
              </a:rPr>
              <a:t>plumbSMART</a:t>
            </a:r>
            <a:r>
              <a:rPr lang="en-US" sz="2000" dirty="0">
                <a:solidFill>
                  <a:schemeClr val="tx2"/>
                </a:solidFill>
                <a:latin typeface="Arial Narrow Regular"/>
              </a:rPr>
              <a:t>™</a:t>
            </a:r>
          </a:p>
        </p:txBody>
      </p:sp>
      <p:sp>
        <p:nvSpPr>
          <p:cNvPr id="61" name="TextBox 60"/>
          <p:cNvSpPr txBox="1"/>
          <p:nvPr/>
        </p:nvSpPr>
        <p:spPr>
          <a:xfrm>
            <a:off x="-762000" y="60981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sp>
        <p:nvSpPr>
          <p:cNvPr id="36" name="TextBox 35"/>
          <p:cNvSpPr txBox="1"/>
          <p:nvPr/>
        </p:nvSpPr>
        <p:spPr>
          <a:xfrm>
            <a:off x="-762000" y="202007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sp>
        <p:nvSpPr>
          <p:cNvPr id="75" name="TextBox 74">
            <a:extLst>
              <a:ext uri="{FF2B5EF4-FFF2-40B4-BE49-F238E27FC236}">
                <a16:creationId xmlns:a16="http://schemas.microsoft.com/office/drawing/2014/main" xmlns="" id="{A3A77F67-E16E-4688-A911-423FCC171A40}"/>
              </a:ext>
            </a:extLst>
          </p:cNvPr>
          <p:cNvSpPr txBox="1"/>
          <p:nvPr/>
        </p:nvSpPr>
        <p:spPr>
          <a:xfrm>
            <a:off x="2590800" y="4077470"/>
            <a:ext cx="6799840" cy="584775"/>
          </a:xfrm>
          <a:prstGeom prst="rect">
            <a:avLst/>
          </a:prstGeom>
          <a:noFill/>
        </p:spPr>
        <p:txBody>
          <a:bodyPr wrap="square" rtlCol="0">
            <a:spAutoFit/>
          </a:bodyPr>
          <a:lstStyle/>
          <a:p>
            <a:r>
              <a:rPr lang="en-US" sz="3200" dirty="0">
                <a:latin typeface="Arial Narrow Regular" charset="0"/>
              </a:rPr>
              <a:t>data analyzed for alerts and insights</a:t>
            </a:r>
            <a:endParaRPr lang="uk-UA" sz="3200" dirty="0">
              <a:latin typeface="Arial Narrow Regular" charset="0"/>
            </a:endParaRPr>
          </a:p>
        </p:txBody>
      </p:sp>
      <p:sp>
        <p:nvSpPr>
          <p:cNvPr id="76" name="TextBox 75">
            <a:extLst>
              <a:ext uri="{FF2B5EF4-FFF2-40B4-BE49-F238E27FC236}">
                <a16:creationId xmlns:a16="http://schemas.microsoft.com/office/drawing/2014/main" xmlns="" id="{D8A2FC6B-FEC7-4B08-A1BE-44FF2F5A5E1E}"/>
              </a:ext>
            </a:extLst>
          </p:cNvPr>
          <p:cNvSpPr txBox="1"/>
          <p:nvPr/>
        </p:nvSpPr>
        <p:spPr>
          <a:xfrm>
            <a:off x="2590799" y="4686300"/>
            <a:ext cx="7052606" cy="1323439"/>
          </a:xfrm>
          <a:prstGeom prst="rect">
            <a:avLst/>
          </a:prstGeom>
          <a:noFill/>
        </p:spPr>
        <p:txBody>
          <a:bodyPr wrap="square" rtlCol="0">
            <a:spAutoFit/>
          </a:bodyPr>
          <a:lstStyle/>
          <a:p>
            <a:r>
              <a:rPr lang="en-US" sz="2000" dirty="0">
                <a:solidFill>
                  <a:schemeClr val="tx2"/>
                </a:solidFill>
                <a:latin typeface="Arial Narrow Regular"/>
              </a:rPr>
              <a:t>relief valve opening size data is then computed in real-time to determine:</a:t>
            </a:r>
          </a:p>
          <a:p>
            <a:pPr marL="342900" indent="-342900">
              <a:buFont typeface="+mj-lt"/>
              <a:buAutoNum type="arabicPeriod"/>
            </a:pPr>
            <a:r>
              <a:rPr lang="en-US" sz="2000" b="1" dirty="0">
                <a:solidFill>
                  <a:schemeClr val="tx2"/>
                </a:solidFill>
                <a:latin typeface="Arial Narrow Regular"/>
              </a:rPr>
              <a:t>current flow rate (gallons per minute)</a:t>
            </a:r>
          </a:p>
          <a:p>
            <a:pPr marL="342900" indent="-342900">
              <a:buFont typeface="+mj-lt"/>
              <a:buAutoNum type="arabicPeriod"/>
            </a:pPr>
            <a:r>
              <a:rPr lang="en-US" sz="2000" b="1" dirty="0">
                <a:solidFill>
                  <a:schemeClr val="tx2"/>
                </a:solidFill>
                <a:latin typeface="Arial Narrow Regular"/>
              </a:rPr>
              <a:t>total volume of water discharged during an event (gallons)</a:t>
            </a:r>
          </a:p>
          <a:p>
            <a:pPr marL="342900" indent="-342900">
              <a:buFont typeface="+mj-lt"/>
              <a:buAutoNum type="arabicPeriod"/>
            </a:pPr>
            <a:r>
              <a:rPr lang="en-US" sz="2000" b="1" dirty="0">
                <a:solidFill>
                  <a:schemeClr val="tx2"/>
                </a:solidFill>
                <a:latin typeface="Arial Narrow Regular"/>
              </a:rPr>
              <a:t>total volume discharged by product in a 24-hr period (gallons)</a:t>
            </a:r>
          </a:p>
        </p:txBody>
      </p:sp>
      <p:sp>
        <p:nvSpPr>
          <p:cNvPr id="77" name="Oval 76">
            <a:extLst>
              <a:ext uri="{FF2B5EF4-FFF2-40B4-BE49-F238E27FC236}">
                <a16:creationId xmlns:a16="http://schemas.microsoft.com/office/drawing/2014/main" xmlns="" id="{2AC61D46-0485-48B3-903D-25350CE4B286}"/>
              </a:ext>
            </a:extLst>
          </p:cNvPr>
          <p:cNvSpPr/>
          <p:nvPr/>
        </p:nvSpPr>
        <p:spPr>
          <a:xfrm>
            <a:off x="1981200" y="84043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78" name="TextBox 77">
            <a:extLst>
              <a:ext uri="{FF2B5EF4-FFF2-40B4-BE49-F238E27FC236}">
                <a16:creationId xmlns:a16="http://schemas.microsoft.com/office/drawing/2014/main" xmlns="" id="{94B30C0C-9149-4738-B2B9-BF970AE9586C}"/>
              </a:ext>
            </a:extLst>
          </p:cNvPr>
          <p:cNvSpPr txBox="1"/>
          <p:nvPr/>
        </p:nvSpPr>
        <p:spPr>
          <a:xfrm>
            <a:off x="-762000" y="81555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cxnSp>
        <p:nvCxnSpPr>
          <p:cNvPr id="79" name="Straight Connector 78">
            <a:extLst>
              <a:ext uri="{FF2B5EF4-FFF2-40B4-BE49-F238E27FC236}">
                <a16:creationId xmlns:a16="http://schemas.microsoft.com/office/drawing/2014/main" xmlns="" id="{2AB33A48-EFFE-48B1-9DD2-36757B658FE1}"/>
              </a:ext>
            </a:extLst>
          </p:cNvPr>
          <p:cNvCxnSpPr>
            <a:cxnSpLocks/>
            <a:endCxn id="77" idx="0"/>
          </p:cNvCxnSpPr>
          <p:nvPr/>
        </p:nvCxnSpPr>
        <p:spPr>
          <a:xfrm>
            <a:off x="2095500" y="6592070"/>
            <a:ext cx="0" cy="181228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xmlns="" id="{F99B211B-F467-41D2-A6D8-3D44FE769AF5}"/>
              </a:ext>
            </a:extLst>
          </p:cNvPr>
          <p:cNvSpPr txBox="1"/>
          <p:nvPr/>
        </p:nvSpPr>
        <p:spPr>
          <a:xfrm>
            <a:off x="2590800" y="8189056"/>
            <a:ext cx="6934200" cy="584775"/>
          </a:xfrm>
          <a:prstGeom prst="rect">
            <a:avLst/>
          </a:prstGeom>
          <a:noFill/>
        </p:spPr>
        <p:txBody>
          <a:bodyPr wrap="square" rtlCol="0">
            <a:spAutoFit/>
          </a:bodyPr>
          <a:lstStyle/>
          <a:p>
            <a:r>
              <a:rPr lang="en-US" sz="3200" dirty="0">
                <a:latin typeface="Arial Narrow Regular" charset="0"/>
              </a:rPr>
              <a:t>24/7 access to product info and trends</a:t>
            </a:r>
            <a:endParaRPr lang="uk-UA" sz="3200" dirty="0">
              <a:latin typeface="Arial Narrow Regular" charset="0"/>
            </a:endParaRPr>
          </a:p>
        </p:txBody>
      </p:sp>
      <p:sp>
        <p:nvSpPr>
          <p:cNvPr id="3" name="TextBox 2">
            <a:extLst>
              <a:ext uri="{FF2B5EF4-FFF2-40B4-BE49-F238E27FC236}">
                <a16:creationId xmlns:a16="http://schemas.microsoft.com/office/drawing/2014/main" xmlns="" id="{96D0F53D-63D4-430B-A05B-75A9B8F7513A}"/>
              </a:ext>
            </a:extLst>
          </p:cNvPr>
          <p:cNvSpPr txBox="1"/>
          <p:nvPr/>
        </p:nvSpPr>
        <p:spPr>
          <a:xfrm>
            <a:off x="2590800" y="8724900"/>
            <a:ext cx="6553200" cy="1323439"/>
          </a:xfrm>
          <a:prstGeom prst="rect">
            <a:avLst/>
          </a:prstGeom>
          <a:noFill/>
        </p:spPr>
        <p:txBody>
          <a:bodyPr wrap="square" rtlCol="0">
            <a:spAutoFit/>
          </a:bodyPr>
          <a:lstStyle/>
          <a:p>
            <a:r>
              <a:rPr lang="en-US" sz="2000" dirty="0" err="1">
                <a:solidFill>
                  <a:schemeClr val="tx2"/>
                </a:solidFill>
                <a:latin typeface="Arial Narrow Regular"/>
              </a:rPr>
              <a:t>plumbSMART</a:t>
            </a:r>
            <a:r>
              <a:rPr lang="en-US" sz="2000" dirty="0">
                <a:solidFill>
                  <a:schemeClr val="tx2"/>
                </a:solidFill>
                <a:latin typeface="Arial Narrow Regular"/>
              </a:rPr>
              <a:t>™ allows customers to view current product status, adjust their alert settings and view historic data trends from any location with an internet connection</a:t>
            </a:r>
          </a:p>
          <a:p>
            <a:endParaRPr lang="en-US" sz="2000" dirty="0">
              <a:solidFill>
                <a:schemeClr val="tx2"/>
              </a:solidFill>
            </a:endParaRPr>
          </a:p>
        </p:txBody>
      </p:sp>
      <p:pic>
        <p:nvPicPr>
          <p:cNvPr id="28" name="Picture 2">
            <a:extLst>
              <a:ext uri="{FF2B5EF4-FFF2-40B4-BE49-F238E27FC236}">
                <a16:creationId xmlns:a16="http://schemas.microsoft.com/office/drawing/2014/main" xmlns="" id="{9C14FA4A-02AA-4781-883C-8B3DC318A4B8}"/>
              </a:ext>
            </a:extLst>
          </p:cNvPr>
          <p:cNvPicPr>
            <a:picLocks noChangeAspect="1" noChangeArrowheads="1"/>
          </p:cNvPicPr>
          <p:nvPr/>
        </p:nvPicPr>
        <p:blipFill>
          <a:blip r:embed="rId3" cstate="print"/>
          <a:srcRect/>
          <a:stretch>
            <a:fillRect/>
          </a:stretch>
        </p:blipFill>
        <p:spPr bwMode="auto">
          <a:xfrm>
            <a:off x="14439900" y="669848"/>
            <a:ext cx="3543300" cy="8740852"/>
          </a:xfrm>
          <a:prstGeom prst="rect">
            <a:avLst/>
          </a:prstGeom>
          <a:noFill/>
          <a:ln w="9525">
            <a:noFill/>
            <a:miter lim="800000"/>
            <a:headEnd/>
            <a:tailEnd/>
          </a:ln>
        </p:spPr>
      </p:pic>
      <p:pic>
        <p:nvPicPr>
          <p:cNvPr id="31" name="Picture 30">
            <a:extLst>
              <a:ext uri="{FF2B5EF4-FFF2-40B4-BE49-F238E27FC236}">
                <a16:creationId xmlns:a16="http://schemas.microsoft.com/office/drawing/2014/main" xmlns="" id="{94FBA295-5F2D-46C8-AFC9-931A7E7627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6347" y="2560706"/>
            <a:ext cx="6324258" cy="5173594"/>
          </a:xfrm>
          <a:prstGeom prst="rect">
            <a:avLst/>
          </a:prstGeom>
        </p:spPr>
      </p:pic>
      <p:grpSp>
        <p:nvGrpSpPr>
          <p:cNvPr id="32" name="Group 31">
            <a:extLst>
              <a:ext uri="{FF2B5EF4-FFF2-40B4-BE49-F238E27FC236}">
                <a16:creationId xmlns:a16="http://schemas.microsoft.com/office/drawing/2014/main" xmlns="" id="{95DA1D55-14C6-42E1-95BD-B5294F8B8DEE}"/>
              </a:ext>
            </a:extLst>
          </p:cNvPr>
          <p:cNvGrpSpPr/>
          <p:nvPr/>
        </p:nvGrpSpPr>
        <p:grpSpPr>
          <a:xfrm>
            <a:off x="15018822" y="1181100"/>
            <a:ext cx="2583378" cy="1746172"/>
            <a:chOff x="15018822" y="1181100"/>
            <a:chExt cx="2583378" cy="1746172"/>
          </a:xfrm>
        </p:grpSpPr>
        <p:pic>
          <p:nvPicPr>
            <p:cNvPr id="33" name="Picture 32">
              <a:extLst>
                <a:ext uri="{FF2B5EF4-FFF2-40B4-BE49-F238E27FC236}">
                  <a16:creationId xmlns:a16="http://schemas.microsoft.com/office/drawing/2014/main" xmlns="" id="{67ABCEBB-7EA7-4C55-B203-A3EE8029369E}"/>
                </a:ext>
              </a:extLst>
            </p:cNvPr>
            <p:cNvPicPr>
              <a:picLocks noChangeAspect="1"/>
            </p:cNvPicPr>
            <p:nvPr/>
          </p:nvPicPr>
          <p:blipFill>
            <a:blip r:embed="rId5" cstate="print"/>
            <a:stretch>
              <a:fillRect/>
            </a:stretch>
          </p:blipFill>
          <p:spPr>
            <a:xfrm>
              <a:off x="15018822" y="1181100"/>
              <a:ext cx="2583378" cy="1746172"/>
            </a:xfrm>
            <a:prstGeom prst="rect">
              <a:avLst/>
            </a:prstGeom>
          </p:spPr>
        </p:pic>
        <p:pic>
          <p:nvPicPr>
            <p:cNvPr id="34" name="Picture 33">
              <a:extLst>
                <a:ext uri="{FF2B5EF4-FFF2-40B4-BE49-F238E27FC236}">
                  <a16:creationId xmlns:a16="http://schemas.microsoft.com/office/drawing/2014/main" xmlns="" id="{83D8A805-2021-4C2E-BEA8-BF4E7486BC20}"/>
                </a:ext>
              </a:extLst>
            </p:cNvPr>
            <p:cNvPicPr>
              <a:picLocks noChangeAspect="1"/>
            </p:cNvPicPr>
            <p:nvPr/>
          </p:nvPicPr>
          <p:blipFill>
            <a:blip r:embed="rId6" cstate="print"/>
            <a:stretch>
              <a:fillRect/>
            </a:stretch>
          </p:blipFill>
          <p:spPr>
            <a:xfrm>
              <a:off x="16429779" y="1194352"/>
              <a:ext cx="558458" cy="583096"/>
            </a:xfrm>
            <a:prstGeom prst="rect">
              <a:avLst/>
            </a:prstGeom>
          </p:spPr>
        </p:pic>
      </p:grpSp>
      <p:cxnSp>
        <p:nvCxnSpPr>
          <p:cNvPr id="35" name="Straight Arrow Connector 34">
            <a:extLst>
              <a:ext uri="{FF2B5EF4-FFF2-40B4-BE49-F238E27FC236}">
                <a16:creationId xmlns:a16="http://schemas.microsoft.com/office/drawing/2014/main" xmlns="" id="{C8D2994D-11EE-4599-AA28-DB411E543411}"/>
              </a:ext>
            </a:extLst>
          </p:cNvPr>
          <p:cNvCxnSpPr>
            <a:cxnSpLocks/>
          </p:cNvCxnSpPr>
          <p:nvPr/>
        </p:nvCxnSpPr>
        <p:spPr>
          <a:xfrm flipV="1">
            <a:off x="11340560" y="2373274"/>
            <a:ext cx="4031781" cy="719274"/>
          </a:xfrm>
          <a:prstGeom prst="straightConnector1">
            <a:avLst/>
          </a:prstGeom>
          <a:ln w="25400" cap="sq">
            <a:solidFill>
              <a:schemeClr val="tx1"/>
            </a:solidFill>
            <a:prstDash val="sysDash"/>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37" name="object 19">
            <a:extLst>
              <a:ext uri="{FF2B5EF4-FFF2-40B4-BE49-F238E27FC236}">
                <a16:creationId xmlns:a16="http://schemas.microsoft.com/office/drawing/2014/main" xmlns="" id="{3A514F40-A159-461A-8398-856E6139BE21}"/>
              </a:ext>
            </a:extLst>
          </p:cNvPr>
          <p:cNvSpPr/>
          <p:nvPr/>
        </p:nvSpPr>
        <p:spPr>
          <a:xfrm>
            <a:off x="10807160" y="2819546"/>
            <a:ext cx="533400" cy="546003"/>
          </a:xfrm>
          <a:prstGeom prst="rect">
            <a:avLst/>
          </a:prstGeom>
          <a:blipFill>
            <a:blip r:embed="rId7" cstate="print"/>
            <a:stretch>
              <a:fillRect/>
            </a:stretch>
          </a:blipFill>
        </p:spPr>
        <p:txBody>
          <a:bodyPr wrap="square" lIns="0" tIns="0" rIns="0" bIns="0" rtlCol="0"/>
          <a:lstStyle/>
          <a:p>
            <a:endParaRPr sz="4050" dirty="0"/>
          </a:p>
        </p:txBody>
      </p:sp>
      <p:sp>
        <p:nvSpPr>
          <p:cNvPr id="2" name="TextBox 1">
            <a:extLst>
              <a:ext uri="{FF2B5EF4-FFF2-40B4-BE49-F238E27FC236}">
                <a16:creationId xmlns:a16="http://schemas.microsoft.com/office/drawing/2014/main" xmlns="" id="{DE68018E-A3F3-456E-8A23-853717FD25D6}"/>
              </a:ext>
            </a:extLst>
          </p:cNvPr>
          <p:cNvSpPr txBox="1"/>
          <p:nvPr/>
        </p:nvSpPr>
        <p:spPr>
          <a:xfrm>
            <a:off x="9753600" y="8925461"/>
            <a:ext cx="8229600" cy="1323439"/>
          </a:xfrm>
          <a:prstGeom prst="rect">
            <a:avLst/>
          </a:prstGeom>
          <a:noFill/>
        </p:spPr>
        <p:txBody>
          <a:bodyPr wrap="square" rtlCol="0">
            <a:spAutoFit/>
          </a:bodyPr>
          <a:lstStyle/>
          <a:p>
            <a:r>
              <a:rPr lang="en-US" sz="2000" b="1" dirty="0">
                <a:solidFill>
                  <a:srgbClr val="0070C0"/>
                </a:solidFill>
                <a:latin typeface="Arial Narrow Regular"/>
              </a:rPr>
              <a:t>IMPORTANT NOTE: </a:t>
            </a:r>
            <a:br>
              <a:rPr lang="en-US" sz="2000" b="1" dirty="0">
                <a:solidFill>
                  <a:srgbClr val="0070C0"/>
                </a:solidFill>
                <a:latin typeface="Arial Narrow Regular"/>
              </a:rPr>
            </a:br>
            <a:r>
              <a:rPr lang="en-US" sz="2000" dirty="0">
                <a:solidFill>
                  <a:srgbClr val="0070C0"/>
                </a:solidFill>
                <a:latin typeface="Arial Narrow Regular"/>
              </a:rPr>
              <a:t>Connected technology/electronics DOES NOT CHANGE OR AFFECT the regular functions of the backflow preventer in any way. Only senses for changes.</a:t>
            </a:r>
          </a:p>
          <a:p>
            <a:endParaRPr lang="en-US" sz="2000" dirty="0">
              <a:solidFill>
                <a:srgbClr val="0070C0"/>
              </a:solidFill>
            </a:endParaRPr>
          </a:p>
        </p:txBody>
      </p:sp>
      <p:sp>
        <p:nvSpPr>
          <p:cNvPr id="41" name="TextBox 40">
            <a:extLst>
              <a:ext uri="{FF2B5EF4-FFF2-40B4-BE49-F238E27FC236}">
                <a16:creationId xmlns:a16="http://schemas.microsoft.com/office/drawing/2014/main" xmlns="" id="{11BC6CA4-1143-4891-8F64-F083D1D93E9E}"/>
              </a:ext>
            </a:extLst>
          </p:cNvPr>
          <p:cNvSpPr txBox="1"/>
          <p:nvPr/>
        </p:nvSpPr>
        <p:spPr>
          <a:xfrm>
            <a:off x="15133123" y="3052346"/>
            <a:ext cx="2392877"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GATEWAY</a:t>
            </a:r>
          </a:p>
        </p:txBody>
      </p:sp>
      <p:sp>
        <p:nvSpPr>
          <p:cNvPr id="42" name="TextBox 41">
            <a:extLst>
              <a:ext uri="{FF2B5EF4-FFF2-40B4-BE49-F238E27FC236}">
                <a16:creationId xmlns:a16="http://schemas.microsoft.com/office/drawing/2014/main" xmlns="" id="{61B31D3E-97F1-4DBB-82BD-CC829071C949}"/>
              </a:ext>
            </a:extLst>
          </p:cNvPr>
          <p:cNvSpPr txBox="1"/>
          <p:nvPr/>
        </p:nvSpPr>
        <p:spPr>
          <a:xfrm>
            <a:off x="15018822" y="5759585"/>
            <a:ext cx="2622769"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CLOUD</a:t>
            </a:r>
          </a:p>
        </p:txBody>
      </p:sp>
    </p:spTree>
    <p:extLst>
      <p:ext uri="{BB962C8B-B14F-4D97-AF65-F5344CB8AC3E}">
        <p14:creationId xmlns:p14="http://schemas.microsoft.com/office/powerpoint/2010/main" val="764494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13F1023C-C370-4EFD-9247-C1DAFCD50168}"/>
              </a:ext>
            </a:extLst>
          </p:cNvPr>
          <p:cNvSpPr/>
          <p:nvPr/>
        </p:nvSpPr>
        <p:spPr>
          <a:xfrm>
            <a:off x="-20457" y="0"/>
            <a:ext cx="18308457"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1" dirty="0">
              <a:solidFill>
                <a:schemeClr val="tx1"/>
              </a:solidFill>
            </a:endParaRPr>
          </a:p>
        </p:txBody>
      </p:sp>
      <p:sp>
        <p:nvSpPr>
          <p:cNvPr id="17" name="object 6">
            <a:extLst>
              <a:ext uri="{FF2B5EF4-FFF2-40B4-BE49-F238E27FC236}">
                <a16:creationId xmlns:a16="http://schemas.microsoft.com/office/drawing/2014/main" xmlns="" id="{8975EF0B-EDF8-4A60-9CC5-2CCC8D7B7F60}"/>
              </a:ext>
            </a:extLst>
          </p:cNvPr>
          <p:cNvSpPr/>
          <p:nvPr/>
        </p:nvSpPr>
        <p:spPr>
          <a:xfrm>
            <a:off x="14315453" y="0"/>
            <a:ext cx="3958590" cy="10287000"/>
          </a:xfrm>
          <a:custGeom>
            <a:avLst/>
            <a:gdLst/>
            <a:ahLst/>
            <a:cxnLst/>
            <a:rect l="l" t="t" r="r" b="b"/>
            <a:pathLst>
              <a:path w="2639059" h="6858000">
                <a:moveTo>
                  <a:pt x="0" y="6858000"/>
                </a:moveTo>
                <a:lnTo>
                  <a:pt x="2639059" y="6858000"/>
                </a:lnTo>
                <a:lnTo>
                  <a:pt x="2639059" y="0"/>
                </a:lnTo>
                <a:lnTo>
                  <a:pt x="0" y="0"/>
                </a:lnTo>
                <a:lnTo>
                  <a:pt x="0" y="6858000"/>
                </a:lnTo>
                <a:close/>
              </a:path>
            </a:pathLst>
          </a:custGeom>
          <a:solidFill>
            <a:srgbClr val="0077C7">
              <a:alpha val="88000"/>
            </a:srgbClr>
          </a:solidFill>
        </p:spPr>
        <p:txBody>
          <a:bodyPr wrap="square" lIns="0" tIns="0" rIns="0" bIns="0" rtlCol="0"/>
          <a:lstStyle/>
          <a:p>
            <a:endParaRPr sz="4050" dirty="0"/>
          </a:p>
        </p:txBody>
      </p:sp>
      <p:pic>
        <p:nvPicPr>
          <p:cNvPr id="12" name="Picture 11" descr="A close up of electronics&#10;&#10;Description automatically generated">
            <a:extLst>
              <a:ext uri="{FF2B5EF4-FFF2-40B4-BE49-F238E27FC236}">
                <a16:creationId xmlns:a16="http://schemas.microsoft.com/office/drawing/2014/main" xmlns="" id="{3E0F7D85-3FE0-3F4B-BBBA-38D9BBA09D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0852" y="5316601"/>
            <a:ext cx="2845319" cy="3161465"/>
          </a:xfrm>
          <a:prstGeom prst="rect">
            <a:avLst/>
          </a:prstGeom>
        </p:spPr>
      </p:pic>
      <p:pic>
        <p:nvPicPr>
          <p:cNvPr id="11" name="Picture 10">
            <a:extLst>
              <a:ext uri="{FF2B5EF4-FFF2-40B4-BE49-F238E27FC236}">
                <a16:creationId xmlns:a16="http://schemas.microsoft.com/office/drawing/2014/main" xmlns="" id="{09043CDA-344A-411D-929E-1826A73673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27" t="14230" r="2255" b="2639"/>
          <a:stretch/>
        </p:blipFill>
        <p:spPr>
          <a:xfrm>
            <a:off x="2072645" y="2353257"/>
            <a:ext cx="10730345" cy="7933743"/>
          </a:xfrm>
          <a:prstGeom prst="rect">
            <a:avLst/>
          </a:prstGeom>
        </p:spPr>
      </p:pic>
      <p:sp>
        <p:nvSpPr>
          <p:cNvPr id="2" name="Title 1">
            <a:extLst>
              <a:ext uri="{FF2B5EF4-FFF2-40B4-BE49-F238E27FC236}">
                <a16:creationId xmlns:a16="http://schemas.microsoft.com/office/drawing/2014/main" xmlns="" id="{EF5395F5-CDB5-824E-952A-D5DD855F9D4C}"/>
              </a:ext>
            </a:extLst>
          </p:cNvPr>
          <p:cNvSpPr>
            <a:spLocks noGrp="1"/>
          </p:cNvSpPr>
          <p:nvPr>
            <p:ph type="title"/>
          </p:nvPr>
        </p:nvSpPr>
        <p:spPr>
          <a:xfrm>
            <a:off x="876299" y="571412"/>
            <a:ext cx="11595680" cy="1338828"/>
          </a:xfrm>
        </p:spPr>
        <p:txBody>
          <a:bodyPr/>
          <a:lstStyle/>
          <a:p>
            <a:r>
              <a:rPr lang="en-US" dirty="0">
                <a:solidFill>
                  <a:srgbClr val="0070C0"/>
                </a:solidFill>
              </a:rPr>
              <a:t>connectivity and power supply</a:t>
            </a:r>
            <a:r>
              <a:rPr lang="en-US" dirty="0"/>
              <a:t/>
            </a:r>
            <a:br>
              <a:rPr lang="en-US" dirty="0"/>
            </a:br>
            <a:r>
              <a:rPr lang="en-US" dirty="0"/>
              <a:t>Flood Control System (Backflow Preventer)</a:t>
            </a:r>
          </a:p>
        </p:txBody>
      </p:sp>
      <p:pic>
        <p:nvPicPr>
          <p:cNvPr id="13" name="Picture 12">
            <a:extLst>
              <a:ext uri="{FF2B5EF4-FFF2-40B4-BE49-F238E27FC236}">
                <a16:creationId xmlns:a16="http://schemas.microsoft.com/office/drawing/2014/main" xmlns="" id="{16FEFDE1-390F-4516-9E23-1F687E2FAC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851" y="9258302"/>
            <a:ext cx="1599812" cy="677021"/>
          </a:xfrm>
          <a:prstGeom prst="rect">
            <a:avLst/>
          </a:prstGeom>
        </p:spPr>
      </p:pic>
      <p:cxnSp>
        <p:nvCxnSpPr>
          <p:cNvPr id="14" name="Straight Connector 13">
            <a:extLst>
              <a:ext uri="{FF2B5EF4-FFF2-40B4-BE49-F238E27FC236}">
                <a16:creationId xmlns:a16="http://schemas.microsoft.com/office/drawing/2014/main" xmlns="" id="{A8DF3FF4-BEAB-4E94-8B57-637F3D7DDA5A}"/>
              </a:ext>
            </a:extLst>
          </p:cNvPr>
          <p:cNvCxnSpPr/>
          <p:nvPr/>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object 18">
            <a:extLst>
              <a:ext uri="{FF2B5EF4-FFF2-40B4-BE49-F238E27FC236}">
                <a16:creationId xmlns:a16="http://schemas.microsoft.com/office/drawing/2014/main" xmlns="" id="{46A7863E-F3DC-4DD0-8107-0643FA9FBE1D}"/>
              </a:ext>
            </a:extLst>
          </p:cNvPr>
          <p:cNvSpPr/>
          <p:nvPr/>
        </p:nvSpPr>
        <p:spPr>
          <a:xfrm>
            <a:off x="4825853" y="2679529"/>
            <a:ext cx="827978" cy="827978"/>
          </a:xfrm>
          <a:prstGeom prst="rect">
            <a:avLst/>
          </a:prstGeom>
          <a:blipFill>
            <a:blip r:embed="rId6" cstate="print"/>
            <a:stretch>
              <a:fillRect/>
            </a:stretch>
          </a:blipFill>
        </p:spPr>
        <p:txBody>
          <a:bodyPr wrap="square" lIns="0" tIns="0" rIns="0" bIns="0" rtlCol="0"/>
          <a:lstStyle/>
          <a:p>
            <a:endParaRPr sz="6075" dirty="0"/>
          </a:p>
        </p:txBody>
      </p:sp>
      <p:sp>
        <p:nvSpPr>
          <p:cNvPr id="18" name="object 29">
            <a:extLst>
              <a:ext uri="{FF2B5EF4-FFF2-40B4-BE49-F238E27FC236}">
                <a16:creationId xmlns:a16="http://schemas.microsoft.com/office/drawing/2014/main" xmlns="" id="{D07B3F6E-1666-46D7-BCA6-E17F451034AB}"/>
              </a:ext>
            </a:extLst>
          </p:cNvPr>
          <p:cNvSpPr txBox="1"/>
          <p:nvPr/>
        </p:nvSpPr>
        <p:spPr>
          <a:xfrm>
            <a:off x="14663115" y="2743009"/>
            <a:ext cx="3261360" cy="1743298"/>
          </a:xfrm>
          <a:prstGeom prst="rect">
            <a:avLst/>
          </a:prstGeom>
        </p:spPr>
        <p:txBody>
          <a:bodyPr vert="horz" wrap="square" lIns="0" tIns="19050" rIns="0" bIns="0" rtlCol="0">
            <a:spAutoFit/>
          </a:bodyPr>
          <a:lstStyle/>
          <a:p>
            <a:pPr marL="19052" marR="7620" algn="ctr">
              <a:spcBef>
                <a:spcPts val="8"/>
              </a:spcBef>
            </a:pPr>
            <a:r>
              <a:rPr sz="2801" dirty="0">
                <a:solidFill>
                  <a:srgbClr val="F1F1F5"/>
                </a:solidFill>
                <a:latin typeface="Arial"/>
                <a:cs typeface="Arial"/>
              </a:rPr>
              <a:t>Each </a:t>
            </a:r>
            <a:r>
              <a:rPr lang="en-US" sz="2801" dirty="0">
                <a:solidFill>
                  <a:srgbClr val="F1F1F5"/>
                </a:solidFill>
                <a:latin typeface="Arial"/>
                <a:cs typeface="Arial"/>
              </a:rPr>
              <a:t>backflow preventer</a:t>
            </a:r>
            <a:r>
              <a:rPr sz="2801" dirty="0">
                <a:solidFill>
                  <a:srgbClr val="F1F1F5"/>
                </a:solidFill>
                <a:latin typeface="Arial"/>
                <a:cs typeface="Arial"/>
              </a:rPr>
              <a:t> </a:t>
            </a:r>
            <a:r>
              <a:rPr sz="2801" spc="-8" dirty="0">
                <a:solidFill>
                  <a:srgbClr val="F1F1F5"/>
                </a:solidFill>
                <a:latin typeface="Arial"/>
                <a:cs typeface="Arial"/>
              </a:rPr>
              <a:t>sends </a:t>
            </a:r>
            <a:r>
              <a:rPr sz="2801" dirty="0">
                <a:solidFill>
                  <a:srgbClr val="F1F1F5"/>
                </a:solidFill>
                <a:latin typeface="Arial"/>
                <a:cs typeface="Arial"/>
              </a:rPr>
              <a:t>its </a:t>
            </a:r>
            <a:r>
              <a:rPr sz="2801" spc="-15" dirty="0">
                <a:solidFill>
                  <a:srgbClr val="F1F1F5"/>
                </a:solidFill>
                <a:latin typeface="Arial"/>
                <a:cs typeface="Arial"/>
              </a:rPr>
              <a:t>own </a:t>
            </a:r>
            <a:r>
              <a:rPr sz="2801" spc="-8" dirty="0">
                <a:solidFill>
                  <a:srgbClr val="F1F1F5"/>
                </a:solidFill>
                <a:latin typeface="Arial"/>
                <a:cs typeface="Arial"/>
              </a:rPr>
              <a:t>wireless signal </a:t>
            </a:r>
            <a:r>
              <a:rPr sz="2801" dirty="0">
                <a:solidFill>
                  <a:srgbClr val="F1F1F5"/>
                </a:solidFill>
                <a:latin typeface="Arial"/>
                <a:cs typeface="Arial"/>
              </a:rPr>
              <a:t>to</a:t>
            </a:r>
            <a:r>
              <a:rPr sz="2801" spc="-105" dirty="0">
                <a:solidFill>
                  <a:srgbClr val="F1F1F5"/>
                </a:solidFill>
                <a:latin typeface="Arial"/>
                <a:cs typeface="Arial"/>
              </a:rPr>
              <a:t> </a:t>
            </a:r>
            <a:r>
              <a:rPr sz="2801" dirty="0">
                <a:solidFill>
                  <a:srgbClr val="F1F1F5"/>
                </a:solidFill>
                <a:latin typeface="Arial"/>
                <a:cs typeface="Arial"/>
              </a:rPr>
              <a:t>a </a:t>
            </a:r>
            <a:r>
              <a:rPr sz="2801" spc="-8" dirty="0">
                <a:solidFill>
                  <a:srgbClr val="F1F1F5"/>
                </a:solidFill>
                <a:latin typeface="Arial"/>
                <a:cs typeface="Arial"/>
              </a:rPr>
              <a:t>single </a:t>
            </a:r>
            <a:r>
              <a:rPr sz="2801" spc="-15" dirty="0">
                <a:solidFill>
                  <a:srgbClr val="F1F1F5"/>
                </a:solidFill>
                <a:latin typeface="Arial"/>
                <a:cs typeface="Arial"/>
              </a:rPr>
              <a:t>gateway</a:t>
            </a:r>
            <a:endParaRPr sz="2400" dirty="0">
              <a:latin typeface="Arial"/>
              <a:cs typeface="Arial"/>
            </a:endParaRPr>
          </a:p>
        </p:txBody>
      </p:sp>
      <p:sp>
        <p:nvSpPr>
          <p:cNvPr id="19" name="TextBox 18">
            <a:extLst>
              <a:ext uri="{FF2B5EF4-FFF2-40B4-BE49-F238E27FC236}">
                <a16:creationId xmlns:a16="http://schemas.microsoft.com/office/drawing/2014/main" xmlns="" id="{780DB608-A6AE-4A78-9999-69B3672467F6}"/>
              </a:ext>
            </a:extLst>
          </p:cNvPr>
          <p:cNvSpPr txBox="1"/>
          <p:nvPr/>
        </p:nvSpPr>
        <p:spPr>
          <a:xfrm>
            <a:off x="14316140" y="8148022"/>
            <a:ext cx="3957912" cy="1246495"/>
          </a:xfrm>
          <a:prstGeom prst="rect">
            <a:avLst/>
          </a:prstGeom>
          <a:noFill/>
        </p:spPr>
        <p:txBody>
          <a:bodyPr wrap="square" rtlCol="0">
            <a:spAutoFit/>
          </a:bodyPr>
          <a:lstStyle/>
          <a:p>
            <a:pPr algn="ctr"/>
            <a:r>
              <a:rPr lang="en-US" sz="4500" b="1" dirty="0">
                <a:solidFill>
                  <a:schemeClr val="bg1"/>
                </a:solidFill>
                <a:latin typeface="Arial" panose="020B0604020202020204" pitchFamily="34" charset="0"/>
                <a:cs typeface="Arial" panose="020B0604020202020204" pitchFamily="34" charset="0"/>
              </a:rPr>
              <a:t>120V</a:t>
            </a:r>
          </a:p>
          <a:p>
            <a:pPr algn="ctr"/>
            <a:r>
              <a:rPr lang="en-US" sz="3000" dirty="0">
                <a:solidFill>
                  <a:schemeClr val="bg1"/>
                </a:solidFill>
                <a:latin typeface="Arial" panose="020B0604020202020204" pitchFamily="34" charset="0"/>
                <a:cs typeface="Arial" panose="020B0604020202020204" pitchFamily="34" charset="0"/>
              </a:rPr>
              <a:t> Wall Outlet</a:t>
            </a:r>
          </a:p>
        </p:txBody>
      </p:sp>
      <p:cxnSp>
        <p:nvCxnSpPr>
          <p:cNvPr id="21" name="Straight Connector 20">
            <a:extLst>
              <a:ext uri="{FF2B5EF4-FFF2-40B4-BE49-F238E27FC236}">
                <a16:creationId xmlns:a16="http://schemas.microsoft.com/office/drawing/2014/main" xmlns="" id="{50BC535F-86A3-4E96-9EE7-8C05B5E0A783}"/>
              </a:ext>
            </a:extLst>
          </p:cNvPr>
          <p:cNvCxnSpPr>
            <a:cxnSpLocks/>
          </p:cNvCxnSpPr>
          <p:nvPr/>
        </p:nvCxnSpPr>
        <p:spPr>
          <a:xfrm>
            <a:off x="14634469" y="5143500"/>
            <a:ext cx="3243374"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3" name="object 9">
            <a:extLst>
              <a:ext uri="{FF2B5EF4-FFF2-40B4-BE49-F238E27FC236}">
                <a16:creationId xmlns:a16="http://schemas.microsoft.com/office/drawing/2014/main" xmlns="" id="{E244AA82-1CBA-46F7-85FA-10048AE72175}"/>
              </a:ext>
            </a:extLst>
          </p:cNvPr>
          <p:cNvSpPr/>
          <p:nvPr/>
        </p:nvSpPr>
        <p:spPr>
          <a:xfrm>
            <a:off x="15560461" y="1182881"/>
            <a:ext cx="1349315" cy="1349315"/>
          </a:xfrm>
          <a:prstGeom prst="rect">
            <a:avLst/>
          </a:prstGeom>
          <a:blipFill>
            <a:blip r:embed="rId7" cstate="print"/>
            <a:stretch>
              <a:fillRect/>
            </a:stretch>
          </a:blipFill>
        </p:spPr>
        <p:txBody>
          <a:bodyPr wrap="square" lIns="0" tIns="0" rIns="0" bIns="0" rtlCol="0"/>
          <a:lstStyle/>
          <a:p>
            <a:endParaRPr sz="4050" dirty="0"/>
          </a:p>
        </p:txBody>
      </p:sp>
    </p:spTree>
    <p:extLst>
      <p:ext uri="{BB962C8B-B14F-4D97-AF65-F5344CB8AC3E}">
        <p14:creationId xmlns:p14="http://schemas.microsoft.com/office/powerpoint/2010/main" val="378223985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140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50000">
                                      <p:stCondLst>
                                        <p:cond delay="500"/>
                                      </p:stCondLst>
                                      <p:childTnLst>
                                        <p:set>
                                          <p:cBhvr>
                                            <p:cTn id="10" dur="1" fill="hold">
                                              <p:stCondLst>
                                                <p:cond delay="0"/>
                                              </p:stCondLst>
                                            </p:cTn>
                                            <p:tgtEl>
                                              <p:spTgt spid="19"/>
                                            </p:tgtEl>
                                            <p:attrNameLst>
                                              <p:attrName>style.visibility</p:attrName>
                                            </p:attrNameLst>
                                          </p:cBhvr>
                                          <p:to>
                                            <p:strVal val="visible"/>
                                          </p:to>
                                        </p:set>
                                        <p:anim calcmode="lin" valueType="num" p14:bounceEnd="50000">
                                          <p:cBhvr additive="base">
                                            <p:cTn id="11"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14:bounceEnd="50000">
                                          <p:cBhvr additive="base">
                                            <p:cTn id="15"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4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50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par>
                                    <p:cTn id="17" presetID="2" presetClass="entr" presetSubtype="2" fill="hold" nodeType="withEffect">
                                      <p:stCondLst>
                                        <p:cond delay="500"/>
                                      </p:stCondLst>
                                      <p:childTnLst>
                                        <p:set>
                                          <p:cBhvr>
                                            <p:cTn id="18" dur="1" fill="hold">
                                              <p:stCondLst>
                                                <p:cond delay="0"/>
                                              </p:stCondLst>
                                            </p:cTn>
                                            <p:tgtEl>
                                              <p:sldTgt/>
                                            </p:tgtEl>
                                            <p:attrNameLst>
                                              <p:attrName>style.visibility</p:attrName>
                                            </p:attrNameLst>
                                          </p:cBhvr>
                                          <p:to>
                                            <p:strVal val="visible"/>
                                          </p:to>
                                        </p:set>
                                        <p:anim calcmode="lin" valueType="num">
                                          <p:cBhvr additive="base">
                                            <p:cTn id="19" dur="500" fill="hold"/>
                                            <p:tgtEl>
                                              <p:sldTgt/>
                                            </p:tgtEl>
                                            <p:attrNameLst>
                                              <p:attrName>ppt_x</p:attrName>
                                            </p:attrNameLst>
                                          </p:cBhvr>
                                          <p:tavLst>
                                            <p:tav tm="0">
                                              <p:val>
                                                <p:strVal val="1+#ppt_w/2"/>
                                              </p:val>
                                            </p:tav>
                                            <p:tav tm="100000">
                                              <p:val>
                                                <p:strVal val="#ppt_x"/>
                                              </p:val>
                                            </p:tav>
                                          </p:tavLst>
                                        </p:anim>
                                        <p:anim calcmode="lin" valueType="num">
                                          <p:cBhvr additive="base">
                                            <p:cTn id="20" dur="500" fill="hold"/>
                                            <p:tgtEl>
                                              <p:sld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voice of customer</a:t>
            </a:r>
            <a:br>
              <a:rPr lang="en-US" dirty="0">
                <a:solidFill>
                  <a:schemeClr val="accent1"/>
                </a:solidFill>
              </a:rPr>
            </a:br>
            <a:r>
              <a:rPr lang="en-US" dirty="0"/>
              <a:t>industries</a:t>
            </a:r>
            <a:r>
              <a:rPr lang="en-US" dirty="0">
                <a:solidFill>
                  <a:schemeClr val="accent1"/>
                </a:solidFill>
              </a:rPr>
              <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23</a:t>
            </a:fld>
            <a:endParaRPr b="0" dirty="0">
              <a:latin typeface="Arial Regular" charset="0"/>
            </a:endParaRPr>
          </a:p>
        </p:txBody>
      </p:sp>
      <p:pic>
        <p:nvPicPr>
          <p:cNvPr id="5" name="Picture 4">
            <a:extLst>
              <a:ext uri="{FF2B5EF4-FFF2-40B4-BE49-F238E27FC236}">
                <a16:creationId xmlns:a16="http://schemas.microsoft.com/office/drawing/2014/main" xmlns="" id="{8623D4C5-9490-4854-B162-85876FA3C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00500"/>
            <a:ext cx="18288000" cy="18288000"/>
          </a:xfrm>
          <a:prstGeom prst="rect">
            <a:avLst/>
          </a:prstGeom>
        </p:spPr>
      </p:pic>
    </p:spTree>
    <p:extLst>
      <p:ext uri="{BB962C8B-B14F-4D97-AF65-F5344CB8AC3E}">
        <p14:creationId xmlns:p14="http://schemas.microsoft.com/office/powerpoint/2010/main" val="1369644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athroom with a tiled floor&#10;&#10;Description automatically generated">
            <a:extLst>
              <a:ext uri="{FF2B5EF4-FFF2-40B4-BE49-F238E27FC236}">
                <a16:creationId xmlns:a16="http://schemas.microsoft.com/office/drawing/2014/main" xmlns="" id="{9B5C36AA-89BF-8141-906C-7D66910F77BD}"/>
              </a:ext>
            </a:extLst>
          </p:cNvPr>
          <p:cNvPicPr>
            <a:picLocks noChangeAspect="1"/>
          </p:cNvPicPr>
          <p:nvPr/>
        </p:nvPicPr>
        <p:blipFill rotWithShape="1">
          <a:blip r:embed="rId2">
            <a:extLst>
              <a:ext uri="{28A0092B-C50C-407E-A947-70E740481C1C}">
                <a14:useLocalDpi xmlns:a14="http://schemas.microsoft.com/office/drawing/2010/main" val="0"/>
              </a:ext>
            </a:extLst>
          </a:blip>
          <a:srcRect l="2024" t="2024" r="2024" b="2024"/>
          <a:stretch/>
        </p:blipFill>
        <p:spPr>
          <a:xfrm>
            <a:off x="-3" y="0"/>
            <a:ext cx="18288000" cy="10287000"/>
          </a:xfrm>
          <a:prstGeom prst="rect">
            <a:avLst/>
          </a:prstGeom>
        </p:spPr>
      </p:pic>
      <p:sp>
        <p:nvSpPr>
          <p:cNvPr id="7" name="Rectangle 6">
            <a:extLst>
              <a:ext uri="{FF2B5EF4-FFF2-40B4-BE49-F238E27FC236}">
                <a16:creationId xmlns:a16="http://schemas.microsoft.com/office/drawing/2014/main" xmlns="" id="{814C804F-5A96-0D41-839D-1E06074ACCE3}"/>
              </a:ext>
            </a:extLst>
          </p:cNvPr>
          <p:cNvSpPr/>
          <p:nvPr/>
        </p:nvSpPr>
        <p:spPr>
          <a:xfrm>
            <a:off x="0" y="4457700"/>
            <a:ext cx="18288000" cy="1371600"/>
          </a:xfrm>
          <a:prstGeom prst="rect">
            <a:avLst/>
          </a:prstGeom>
          <a:solidFill>
            <a:schemeClr val="accent1">
              <a:alpha val="88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200" dirty="0">
              <a:solidFill>
                <a:schemeClr val="tx1"/>
              </a:solidFill>
            </a:endParaRPr>
          </a:p>
        </p:txBody>
      </p:sp>
      <p:sp>
        <p:nvSpPr>
          <p:cNvPr id="8" name="TextBox 7">
            <a:extLst>
              <a:ext uri="{FF2B5EF4-FFF2-40B4-BE49-F238E27FC236}">
                <a16:creationId xmlns:a16="http://schemas.microsoft.com/office/drawing/2014/main" xmlns="" id="{DDEE9B49-F4E4-0C42-BD02-5BD65AF9F520}"/>
              </a:ext>
            </a:extLst>
          </p:cNvPr>
          <p:cNvSpPr txBox="1"/>
          <p:nvPr/>
        </p:nvSpPr>
        <p:spPr>
          <a:xfrm>
            <a:off x="-2" y="4675152"/>
            <a:ext cx="18288003" cy="923330"/>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CATASTROPHIC FLOODING OR MESSY CLOGS</a:t>
            </a:r>
            <a:endParaRPr lang="en-US" sz="2400"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1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391843" y="-12700"/>
            <a:ext cx="12896157" cy="1029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6" name="Picture 5">
            <a:extLst>
              <a:ext uri="{FF2B5EF4-FFF2-40B4-BE49-F238E27FC236}">
                <a16:creationId xmlns:a16="http://schemas.microsoft.com/office/drawing/2014/main" xmlns="" id="{643FAC3D-710C-4DB8-87ED-6043799606C4}"/>
              </a:ext>
            </a:extLst>
          </p:cNvPr>
          <p:cNvPicPr>
            <a:picLocks noChangeAspect="1"/>
          </p:cNvPicPr>
          <p:nvPr/>
        </p:nvPicPr>
        <p:blipFill rotWithShape="1">
          <a:blip r:embed="rId3">
            <a:extLst>
              <a:ext uri="{28A0092B-C50C-407E-A947-70E740481C1C}">
                <a14:useLocalDpi xmlns:a14="http://schemas.microsoft.com/office/drawing/2010/main" val="0"/>
              </a:ext>
            </a:extLst>
          </a:blip>
          <a:srcRect t="31291" r="44232" b="19938"/>
          <a:stretch/>
        </p:blipFill>
        <p:spPr>
          <a:xfrm>
            <a:off x="5379136" y="1790700"/>
            <a:ext cx="12953636" cy="8496300"/>
          </a:xfrm>
          <a:prstGeom prst="rect">
            <a:avLst/>
          </a:prstGeom>
          <a:ln>
            <a:noFill/>
          </a:ln>
        </p:spPr>
      </p:pic>
      <p:sp>
        <p:nvSpPr>
          <p:cNvPr id="5" name="Rectangle 4"/>
          <p:cNvSpPr/>
          <p:nvPr/>
        </p:nvSpPr>
        <p:spPr>
          <a:xfrm>
            <a:off x="0" y="-12700"/>
            <a:ext cx="5391843"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8623" y="3776587"/>
            <a:ext cx="4751013" cy="6523113"/>
          </a:xfrm>
          <a:prstGeom prst="rect">
            <a:avLst/>
          </a:prstGeom>
        </p:spPr>
      </p:pic>
      <p:grpSp>
        <p:nvGrpSpPr>
          <p:cNvPr id="4" name="Group 3"/>
          <p:cNvGrpSpPr/>
          <p:nvPr/>
        </p:nvGrpSpPr>
        <p:grpSpPr>
          <a:xfrm>
            <a:off x="520644" y="266700"/>
            <a:ext cx="7556556" cy="8894743"/>
            <a:chOff x="64086" y="2470581"/>
            <a:chExt cx="6793914" cy="8894743"/>
          </a:xfrm>
        </p:grpSpPr>
        <p:sp>
          <p:nvSpPr>
            <p:cNvPr id="2" name="TextBox 1"/>
            <p:cNvSpPr txBox="1"/>
            <p:nvPr/>
          </p:nvSpPr>
          <p:spPr>
            <a:xfrm>
              <a:off x="764376" y="7029653"/>
              <a:ext cx="6093624" cy="646331"/>
            </a:xfrm>
            <a:prstGeom prst="rect">
              <a:avLst/>
            </a:prstGeom>
            <a:noFill/>
          </p:spPr>
          <p:txBody>
            <a:bodyPr wrap="square" rtlCol="0">
              <a:spAutoFit/>
            </a:bodyPr>
            <a:lstStyle/>
            <a:p>
              <a:pPr algn="r"/>
              <a:endParaRPr lang="uk-UA" sz="3600" dirty="0">
                <a:solidFill>
                  <a:schemeClr val="bg1"/>
                </a:solidFill>
                <a:latin typeface="Arial Narrow Regular" charset="0"/>
              </a:endParaRPr>
            </a:p>
          </p:txBody>
        </p:sp>
        <p:sp>
          <p:nvSpPr>
            <p:cNvPr id="27" name="TextBox 26"/>
            <p:cNvSpPr txBox="1"/>
            <p:nvPr/>
          </p:nvSpPr>
          <p:spPr>
            <a:xfrm>
              <a:off x="64086" y="2470581"/>
              <a:ext cx="4090558" cy="8894743"/>
            </a:xfrm>
            <a:prstGeom prst="rect">
              <a:avLst/>
            </a:prstGeom>
            <a:noFill/>
          </p:spPr>
          <p:txBody>
            <a:bodyPr wrap="square" rtlCol="0">
              <a:spAutoFit/>
            </a:bodyPr>
            <a:lstStyle/>
            <a:p>
              <a:pPr lvl="0">
                <a:spcAft>
                  <a:spcPts val="2400"/>
                </a:spcAft>
              </a:pPr>
              <a:r>
                <a:rPr lang="en-AU" sz="2400" b="1" dirty="0">
                  <a:solidFill>
                    <a:schemeClr val="bg2"/>
                  </a:solidFill>
                  <a:latin typeface="Arial Narrow Regular"/>
                </a:rPr>
                <a:t>ZURN CONNECTED FLUSH VALVES</a:t>
              </a:r>
            </a:p>
            <a:p>
              <a:pPr lvl="0"/>
              <a:r>
                <a:rPr lang="en-US" sz="2000" b="1" dirty="0">
                  <a:solidFill>
                    <a:schemeClr val="bg2"/>
                  </a:solidFill>
                  <a:latin typeface="Arial Narrow Regular"/>
                </a:rPr>
                <a:t>IDEAL FOR CUSTOMERS WHO</a:t>
              </a:r>
              <a:r>
                <a:rPr lang="en-AU" sz="2000" b="1" dirty="0">
                  <a:solidFill>
                    <a:schemeClr val="bg2"/>
                  </a:solidFill>
                  <a:latin typeface="Arial Narrow Regular"/>
                </a:rPr>
                <a:t>:</a:t>
              </a:r>
            </a:p>
            <a:p>
              <a:pPr marL="342900" lvl="0" indent="-342900">
                <a:buFont typeface="Arial" panose="020B0604020202020204" pitchFamily="34" charset="0"/>
                <a:buChar char="•"/>
              </a:pPr>
              <a:r>
                <a:rPr lang="en-AU" sz="2000" b="1" dirty="0">
                  <a:solidFill>
                    <a:schemeClr val="bg2"/>
                  </a:solidFill>
                  <a:latin typeface="Arial Narrow Regular"/>
                </a:rPr>
                <a:t>Want to know about water consumption trends, </a:t>
              </a:r>
              <a:r>
                <a:rPr lang="en-AU" sz="2000" dirty="0">
                  <a:solidFill>
                    <a:schemeClr val="bg2"/>
                  </a:solidFill>
                  <a:latin typeface="Arial Narrow Regular"/>
                </a:rPr>
                <a:t>peak hours, and when it’s time for a part replacement or simple upkeep</a:t>
              </a:r>
            </a:p>
            <a:p>
              <a:pPr marL="342900" lvl="0" indent="-342900">
                <a:buFont typeface="Arial" panose="020B0604020202020204" pitchFamily="34" charset="0"/>
                <a:buChar char="•"/>
              </a:pPr>
              <a:r>
                <a:rPr lang="en-AU" sz="2000" b="1" dirty="0">
                  <a:solidFill>
                    <a:schemeClr val="bg2"/>
                  </a:solidFill>
                  <a:latin typeface="Arial Narrow Regular"/>
                </a:rPr>
                <a:t>Require warnings and severe alerts </a:t>
              </a:r>
              <a:r>
                <a:rPr lang="en-AU" sz="2000" dirty="0">
                  <a:solidFill>
                    <a:schemeClr val="bg2"/>
                  </a:solidFill>
                  <a:latin typeface="Arial Narrow Regular"/>
                </a:rPr>
                <a:t>about diaphragm end-of-life</a:t>
              </a:r>
            </a:p>
            <a:p>
              <a:pPr marL="342900" lvl="0" indent="-342900">
                <a:buFont typeface="Arial" panose="020B0604020202020204" pitchFamily="34" charset="0"/>
                <a:buChar char="•"/>
              </a:pPr>
              <a:r>
                <a:rPr lang="en-AU" sz="2000" b="1" dirty="0">
                  <a:solidFill>
                    <a:schemeClr val="bg2"/>
                  </a:solidFill>
                  <a:latin typeface="Arial Narrow Regular"/>
                </a:rPr>
                <a:t>Need to schedule cleaning and service work </a:t>
              </a:r>
              <a:r>
                <a:rPr lang="en-AU" sz="2000" dirty="0">
                  <a:solidFill>
                    <a:schemeClr val="bg2"/>
                  </a:solidFill>
                  <a:latin typeface="Arial Narrow Regular"/>
                </a:rPr>
                <a:t>when it’s needed and avoid major repairs</a:t>
              </a:r>
            </a:p>
            <a:p>
              <a:pPr marL="342900" lvl="0" indent="-342900">
                <a:buFont typeface="Arial" panose="020B0604020202020204" pitchFamily="34" charset="0"/>
                <a:buChar char="•"/>
              </a:pPr>
              <a:r>
                <a:rPr lang="en-AU" sz="2000" b="1" dirty="0">
                  <a:solidFill>
                    <a:schemeClr val="bg2"/>
                  </a:solidFill>
                  <a:latin typeface="Arial Narrow Regular"/>
                </a:rPr>
                <a:t>Eliminate ghost activations </a:t>
              </a:r>
              <a:r>
                <a:rPr lang="en-AU" sz="2000" dirty="0">
                  <a:solidFill>
                    <a:schemeClr val="bg2"/>
                  </a:solidFill>
                  <a:latin typeface="Arial Narrow Regular"/>
                </a:rPr>
                <a:t>that waste water or take patrons by surprise</a:t>
              </a:r>
            </a:p>
            <a:p>
              <a:pPr marL="342900" lvl="0" indent="-342900">
                <a:buFont typeface="Arial" panose="020B0604020202020204" pitchFamily="34" charset="0"/>
                <a:buChar char="•"/>
              </a:pPr>
              <a:r>
                <a:rPr lang="en-AU" sz="2000" b="1" dirty="0">
                  <a:solidFill>
                    <a:schemeClr val="bg2"/>
                  </a:solidFill>
                  <a:latin typeface="Arial Narrow Regular"/>
                </a:rPr>
                <a:t>Reduce downtime </a:t>
              </a:r>
              <a:r>
                <a:rPr lang="en-AU" sz="2000" dirty="0">
                  <a:solidFill>
                    <a:schemeClr val="bg2"/>
                  </a:solidFill>
                  <a:latin typeface="Arial Narrow Regular"/>
                </a:rPr>
                <a:t>from unforeseen replacements</a:t>
              </a:r>
            </a:p>
            <a:p>
              <a:pPr marL="342900" lvl="0" indent="-342900">
                <a:buFont typeface="Arial" panose="020B0604020202020204" pitchFamily="34" charset="0"/>
                <a:buChar char="•"/>
              </a:pPr>
              <a:r>
                <a:rPr lang="en-AU" sz="2000" b="1" dirty="0">
                  <a:solidFill>
                    <a:schemeClr val="bg2"/>
                  </a:solidFill>
                  <a:latin typeface="Arial Narrow Regular"/>
                </a:rPr>
                <a:t>Take a data-driven approach </a:t>
              </a:r>
              <a:r>
                <a:rPr lang="en-AU" sz="2000" dirty="0">
                  <a:solidFill>
                    <a:schemeClr val="bg2"/>
                  </a:solidFill>
                  <a:latin typeface="Arial Narrow Regular"/>
                </a:rPr>
                <a:t>to asset management and facilities maintenance</a:t>
              </a:r>
            </a:p>
            <a:p>
              <a:pPr marL="342900" lvl="0" indent="-342900">
                <a:buFont typeface="Arial" panose="020B0604020202020204" pitchFamily="34" charset="0"/>
                <a:buChar char="•"/>
              </a:pPr>
              <a:endParaRPr lang="en-AU" sz="2400" dirty="0">
                <a:solidFill>
                  <a:schemeClr val="bg2"/>
                </a:solidFill>
                <a:latin typeface="Arial Narrow Regular"/>
              </a:endParaRPr>
            </a:p>
            <a:p>
              <a:endParaRPr lang="en-AU" sz="2400" b="1" dirty="0">
                <a:solidFill>
                  <a:schemeClr val="bg2"/>
                </a:solidFill>
                <a:latin typeface="Arial Narrow Regular"/>
              </a:endParaRPr>
            </a:p>
            <a:p>
              <a:endParaRPr lang="en-AU" sz="3200" b="1" dirty="0">
                <a:solidFill>
                  <a:schemeClr val="bg2"/>
                </a:solidFill>
                <a:latin typeface="Arial Narrow Regular"/>
              </a:endParaRPr>
            </a:p>
            <a:p>
              <a:pPr lvl="0"/>
              <a:endParaRPr lang="en-AU" sz="2400" dirty="0">
                <a:solidFill>
                  <a:schemeClr val="bg2"/>
                </a:solidFill>
                <a:latin typeface="Arial Narrow Regular"/>
              </a:endParaRPr>
            </a:p>
            <a:p>
              <a:endParaRPr lang="en-AU" sz="2000" dirty="0">
                <a:solidFill>
                  <a:schemeClr val="bg2"/>
                </a:solidFill>
                <a:latin typeface="Arial Narrow Regular"/>
              </a:endParaRPr>
            </a:p>
            <a:p>
              <a:endParaRPr lang="en-AU" sz="2000" dirty="0">
                <a:solidFill>
                  <a:schemeClr val="bg2"/>
                </a:solidFill>
                <a:latin typeface="Arial Narrow Regular"/>
              </a:endParaRPr>
            </a:p>
            <a:p>
              <a:pPr lvl="0"/>
              <a:endParaRPr lang="en-US" sz="2000" dirty="0">
                <a:solidFill>
                  <a:schemeClr val="bg2"/>
                </a:solidFill>
                <a:latin typeface="Arial Narrow Regular"/>
              </a:endParaRPr>
            </a:p>
            <a:p>
              <a:pPr lvl="0"/>
              <a:endParaRPr lang="en-AU" sz="2400" b="1" dirty="0">
                <a:solidFill>
                  <a:schemeClr val="bg2"/>
                </a:solidFill>
                <a:latin typeface="Arial Narrow Regular"/>
              </a:endParaRPr>
            </a:p>
            <a:p>
              <a:pPr lvl="0"/>
              <a:endParaRPr lang="en-US" sz="2000" dirty="0">
                <a:solidFill>
                  <a:schemeClr val="bg2"/>
                </a:solidFill>
                <a:latin typeface="Arial Narrow Regular"/>
              </a:endParaRPr>
            </a:p>
            <a:p>
              <a:endParaRPr lang="en-US" sz="2000" dirty="0">
                <a:solidFill>
                  <a:schemeClr val="bg2"/>
                </a:solidFill>
              </a:endParaRPr>
            </a:p>
          </p:txBody>
        </p:sp>
      </p:grpSp>
      <p:pic>
        <p:nvPicPr>
          <p:cNvPr id="8" name="Picture 7" descr="know-more-portal-banner.jpg">
            <a:extLst>
              <a:ext uri="{FF2B5EF4-FFF2-40B4-BE49-F238E27FC236}">
                <a16:creationId xmlns:a16="http://schemas.microsoft.com/office/drawing/2014/main" xmlns="" id="{E58F454B-78DD-4DBA-82FD-1C2004400BA9}"/>
              </a:ext>
            </a:extLst>
          </p:cNvPr>
          <p:cNvPicPr>
            <a:picLocks noChangeAspect="1"/>
          </p:cNvPicPr>
          <p:nvPr/>
        </p:nvPicPr>
        <p:blipFill>
          <a:blip r:embed="rId5" cstate="print"/>
          <a:stretch>
            <a:fillRect/>
          </a:stretch>
        </p:blipFill>
        <p:spPr>
          <a:xfrm>
            <a:off x="5391844" y="-38100"/>
            <a:ext cx="12896155" cy="1853801"/>
          </a:xfrm>
          <a:prstGeom prst="rect">
            <a:avLst/>
          </a:prstGeom>
        </p:spPr>
      </p:pic>
      <p:sp>
        <p:nvSpPr>
          <p:cNvPr id="14" name="TextBox 13">
            <a:extLst>
              <a:ext uri="{FF2B5EF4-FFF2-40B4-BE49-F238E27FC236}">
                <a16:creationId xmlns:a16="http://schemas.microsoft.com/office/drawing/2014/main" xmlns="" id="{9183F270-86AE-41B0-BD1C-79816C8DE6F4}"/>
              </a:ext>
            </a:extLst>
          </p:cNvPr>
          <p:cNvSpPr txBox="1"/>
          <p:nvPr/>
        </p:nvSpPr>
        <p:spPr>
          <a:xfrm>
            <a:off x="520643" y="8218825"/>
            <a:ext cx="4051357" cy="3477875"/>
          </a:xfrm>
          <a:prstGeom prst="rect">
            <a:avLst/>
          </a:prstGeom>
          <a:noFill/>
        </p:spPr>
        <p:txBody>
          <a:bodyPr wrap="square" rtlCol="0">
            <a:spAutoFit/>
          </a:bodyPr>
          <a:lstStyle/>
          <a:p>
            <a:pPr marL="342900" indent="-342900">
              <a:spcAft>
                <a:spcPts val="600"/>
              </a:spcAft>
              <a:buClr>
                <a:schemeClr val="bg2"/>
              </a:buClr>
              <a:buFont typeface="Wingdings" panose="05000000000000000000" pitchFamily="2" charset="2"/>
              <a:buChar char="ü"/>
            </a:pPr>
            <a:r>
              <a:rPr lang="en-US" sz="2000" b="1" dirty="0">
                <a:solidFill>
                  <a:schemeClr val="bg2"/>
                </a:solidFill>
                <a:latin typeface="Arial Narrow Regular"/>
              </a:rPr>
              <a:t>Flush count</a:t>
            </a:r>
          </a:p>
          <a:p>
            <a:pPr marL="342900" indent="-342900">
              <a:spcAft>
                <a:spcPts val="600"/>
              </a:spcAft>
              <a:buClr>
                <a:schemeClr val="bg2"/>
              </a:buClr>
              <a:buFont typeface="Wingdings" panose="05000000000000000000" pitchFamily="2" charset="2"/>
              <a:buChar char="ü"/>
            </a:pPr>
            <a:r>
              <a:rPr lang="en-US" sz="2000" b="1" dirty="0">
                <a:solidFill>
                  <a:schemeClr val="bg2"/>
                </a:solidFill>
                <a:latin typeface="Arial Narrow Regular"/>
              </a:rPr>
              <a:t>Water usage volume</a:t>
            </a:r>
          </a:p>
          <a:p>
            <a:pPr marL="342900" indent="-342900">
              <a:spcAft>
                <a:spcPts val="600"/>
              </a:spcAft>
              <a:buClr>
                <a:schemeClr val="bg2"/>
              </a:buClr>
              <a:buFont typeface="Wingdings" panose="05000000000000000000" pitchFamily="2" charset="2"/>
              <a:buChar char="ü"/>
            </a:pPr>
            <a:r>
              <a:rPr lang="en-US" sz="2000" b="1" dirty="0">
                <a:solidFill>
                  <a:schemeClr val="bg2"/>
                </a:solidFill>
                <a:latin typeface="Arial Narrow Regular"/>
              </a:rPr>
              <a:t>Diaphragm replacement alerts for preventative maintenance</a:t>
            </a:r>
          </a:p>
          <a:p>
            <a:pPr>
              <a:spcAft>
                <a:spcPts val="600"/>
              </a:spcAft>
              <a:buClr>
                <a:schemeClr val="tx2"/>
              </a:buClr>
            </a:pPr>
            <a:r>
              <a:rPr lang="en-US" sz="2000" b="1" dirty="0">
                <a:solidFill>
                  <a:schemeClr val="tx2"/>
                </a:solidFill>
                <a:latin typeface="Arial Narrow Regular"/>
              </a:rPr>
              <a:t/>
            </a:r>
            <a:br>
              <a:rPr lang="en-US" sz="2000" b="1" dirty="0">
                <a:solidFill>
                  <a:schemeClr val="tx2"/>
                </a:solidFill>
                <a:latin typeface="Arial Narrow Regular"/>
              </a:rPr>
            </a:br>
            <a:endParaRPr lang="en-AU" sz="4000" dirty="0">
              <a:solidFill>
                <a:schemeClr val="accent1"/>
              </a:solidFill>
              <a:latin typeface="Arial Narrow Regular"/>
            </a:endParaRPr>
          </a:p>
          <a:p>
            <a:endParaRPr lang="en-US" sz="2000" dirty="0">
              <a:solidFill>
                <a:schemeClr val="tx2"/>
              </a:solidFill>
              <a:latin typeface="Arial Regular" charset="0"/>
            </a:endParaRPr>
          </a:p>
          <a:p>
            <a:endParaRPr lang="en-US" sz="2000" b="1" dirty="0">
              <a:latin typeface="Arial Regular" charset="0"/>
            </a:endParaRPr>
          </a:p>
          <a:p>
            <a:endParaRPr lang="en-US" sz="2000" b="1" dirty="0">
              <a:latin typeface="Arial Regular" charset="0"/>
            </a:endParaRPr>
          </a:p>
        </p:txBody>
      </p:sp>
      <p:sp>
        <p:nvSpPr>
          <p:cNvPr id="10" name="object 19">
            <a:extLst>
              <a:ext uri="{FF2B5EF4-FFF2-40B4-BE49-F238E27FC236}">
                <a16:creationId xmlns:a16="http://schemas.microsoft.com/office/drawing/2014/main" xmlns="" id="{3AAF83DF-3A43-46D1-91C9-794054885E46}"/>
              </a:ext>
            </a:extLst>
          </p:cNvPr>
          <p:cNvSpPr/>
          <p:nvPr/>
        </p:nvSpPr>
        <p:spPr>
          <a:xfrm>
            <a:off x="10287000" y="2580137"/>
            <a:ext cx="686013" cy="686013"/>
          </a:xfrm>
          <a:prstGeom prst="rect">
            <a:avLst/>
          </a:prstGeom>
          <a:blipFill>
            <a:blip r:embed="rId6" cstate="print"/>
            <a:stretch>
              <a:fillRect/>
            </a:stretch>
          </a:blipFill>
        </p:spPr>
        <p:txBody>
          <a:bodyPr wrap="square" lIns="0" tIns="0" rIns="0" bIns="0" rtlCol="0"/>
          <a:lstStyle/>
          <a:p>
            <a:endParaRPr sz="4050" dirty="0"/>
          </a:p>
        </p:txBody>
      </p:sp>
    </p:spTree>
    <p:extLst>
      <p:ext uri="{BB962C8B-B14F-4D97-AF65-F5344CB8AC3E}">
        <p14:creationId xmlns:p14="http://schemas.microsoft.com/office/powerpoint/2010/main" val="590796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9182100"/>
            <a:ext cx="1752600" cy="844692"/>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8343901" cy="1338828"/>
          </a:xfrm>
        </p:spPr>
        <p:txBody>
          <a:bodyPr/>
          <a:lstStyle/>
          <a:p>
            <a:r>
              <a:rPr lang="en-US" dirty="0">
                <a:solidFill>
                  <a:schemeClr val="accent1"/>
                </a:solidFill>
              </a:rPr>
              <a:t>present launches</a:t>
            </a:r>
            <a:r>
              <a:rPr lang="en-US" dirty="0"/>
              <a:t/>
            </a:r>
            <a:br>
              <a:rPr lang="en-US" dirty="0"/>
            </a:br>
            <a:r>
              <a:rPr lang="en-US" dirty="0"/>
              <a:t>connected products</a:t>
            </a:r>
            <a:endParaRPr lang="uk-UA" dirty="0"/>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56752" y="-2540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2" name="Picture 1"/>
          <p:cNvPicPr>
            <a:picLocks noChangeAspect="1"/>
          </p:cNvPicPr>
          <p:nvPr/>
        </p:nvPicPr>
        <p:blipFill>
          <a:blip r:embed="rId3" cstate="print"/>
          <a:stretch>
            <a:fillRect/>
          </a:stretch>
        </p:blipFill>
        <p:spPr>
          <a:xfrm>
            <a:off x="14696039" y="6207443"/>
            <a:ext cx="3247742" cy="3812567"/>
          </a:xfrm>
          <a:prstGeom prst="rect">
            <a:avLst/>
          </a:prstGeom>
        </p:spPr>
      </p:pic>
      <p:sp>
        <p:nvSpPr>
          <p:cNvPr id="14" name="object 19">
            <a:extLst>
              <a:ext uri="{FF2B5EF4-FFF2-40B4-BE49-F238E27FC236}">
                <a16:creationId xmlns:a16="http://schemas.microsoft.com/office/drawing/2014/main" xmlns="" id="{A88E0E4E-6375-40DF-ABB7-1E2F2D0CAD5C}"/>
              </a:ext>
            </a:extLst>
          </p:cNvPr>
          <p:cNvSpPr/>
          <p:nvPr/>
        </p:nvSpPr>
        <p:spPr>
          <a:xfrm>
            <a:off x="14478000" y="7635356"/>
            <a:ext cx="809175" cy="892351"/>
          </a:xfrm>
          <a:prstGeom prst="rect">
            <a:avLst/>
          </a:prstGeom>
          <a:blipFill>
            <a:blip r:embed="rId4" cstate="print"/>
            <a:stretch>
              <a:fillRect/>
            </a:stretch>
          </a:blipFill>
        </p:spPr>
        <p:txBody>
          <a:bodyPr wrap="square" lIns="0" tIns="0" rIns="0" bIns="0" rtlCol="0"/>
          <a:lstStyle/>
          <a:p>
            <a:endParaRPr sz="405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8624" y="2962179"/>
            <a:ext cx="3468209" cy="4896161"/>
          </a:xfrm>
          <a:prstGeom prst="rect">
            <a:avLst/>
          </a:prstGeom>
        </p:spPr>
      </p:pic>
      <p:sp>
        <p:nvSpPr>
          <p:cNvPr id="34" name="object 19">
            <a:extLst>
              <a:ext uri="{FF2B5EF4-FFF2-40B4-BE49-F238E27FC236}">
                <a16:creationId xmlns:a16="http://schemas.microsoft.com/office/drawing/2014/main" xmlns="" id="{FAF6DD68-1FEF-47CB-9CF0-4C486315655C}"/>
              </a:ext>
            </a:extLst>
          </p:cNvPr>
          <p:cNvSpPr/>
          <p:nvPr/>
        </p:nvSpPr>
        <p:spPr>
          <a:xfrm>
            <a:off x="10170272" y="3265366"/>
            <a:ext cx="733233" cy="750557"/>
          </a:xfrm>
          <a:prstGeom prst="rect">
            <a:avLst/>
          </a:prstGeom>
          <a:blipFill>
            <a:blip r:embed="rId4" cstate="print"/>
            <a:stretch>
              <a:fillRect/>
            </a:stretch>
          </a:blipFill>
        </p:spPr>
        <p:txBody>
          <a:bodyPr wrap="square" lIns="0" tIns="0" rIns="0" bIns="0" rtlCol="0"/>
          <a:lstStyle/>
          <a:p>
            <a:endParaRPr sz="4050" dirty="0"/>
          </a:p>
        </p:txBody>
      </p:sp>
      <p:sp>
        <p:nvSpPr>
          <p:cNvPr id="33" name="TextBox 32">
            <a:extLst>
              <a:ext uri="{FF2B5EF4-FFF2-40B4-BE49-F238E27FC236}">
                <a16:creationId xmlns:a16="http://schemas.microsoft.com/office/drawing/2014/main" xmlns="" id="{D879A685-877A-4C0F-9FB3-FB6E20907331}"/>
              </a:ext>
            </a:extLst>
          </p:cNvPr>
          <p:cNvSpPr txBox="1"/>
          <p:nvPr/>
        </p:nvSpPr>
        <p:spPr>
          <a:xfrm>
            <a:off x="12760756" y="3496216"/>
            <a:ext cx="5357385" cy="1323439"/>
          </a:xfrm>
          <a:prstGeom prst="rect">
            <a:avLst/>
          </a:prstGeom>
          <a:noFill/>
        </p:spPr>
        <p:txBody>
          <a:bodyPr wrap="square" rtlCol="0">
            <a:spAutoFit/>
          </a:bodyPr>
          <a:lstStyle/>
          <a:p>
            <a:r>
              <a:rPr lang="en-US" sz="2000" b="1" dirty="0">
                <a:latin typeface="Arial Narrow Regular"/>
              </a:rPr>
              <a:t>Connected</a:t>
            </a:r>
          </a:p>
          <a:p>
            <a:r>
              <a:rPr lang="en-US" sz="2000" dirty="0">
                <a:latin typeface="Arial Narrow Regular"/>
              </a:rPr>
              <a:t>ZEMS Hardwired Sensor Flush Valve </a:t>
            </a:r>
          </a:p>
          <a:p>
            <a:r>
              <a:rPr lang="en-US" sz="2000" dirty="0">
                <a:latin typeface="Arial Narrow Regular"/>
              </a:rPr>
              <a:t>for 3.5 </a:t>
            </a:r>
            <a:r>
              <a:rPr lang="en-US" sz="2000" dirty="0" err="1">
                <a:latin typeface="Arial Narrow Regular"/>
              </a:rPr>
              <a:t>gpf</a:t>
            </a:r>
            <a:r>
              <a:rPr lang="en-US" sz="2000" dirty="0">
                <a:latin typeface="Arial Narrow Regular"/>
              </a:rPr>
              <a:t> – 1.1 </a:t>
            </a:r>
            <a:r>
              <a:rPr lang="en-US" sz="2000" dirty="0" err="1">
                <a:latin typeface="Arial Narrow Regular"/>
              </a:rPr>
              <a:t>gpf</a:t>
            </a:r>
            <a:r>
              <a:rPr lang="en-US" sz="2000" dirty="0">
                <a:latin typeface="Arial Narrow Regular"/>
              </a:rPr>
              <a:t> Water Closets </a:t>
            </a:r>
          </a:p>
          <a:p>
            <a:r>
              <a:rPr lang="en-US" sz="2000" dirty="0">
                <a:latin typeface="Arial Narrow Regular"/>
              </a:rPr>
              <a:t>ZEMS6000AV-MOB-W1</a:t>
            </a:r>
          </a:p>
        </p:txBody>
      </p:sp>
      <p:sp>
        <p:nvSpPr>
          <p:cNvPr id="15" name="TextBox 14">
            <a:extLst>
              <a:ext uri="{FF2B5EF4-FFF2-40B4-BE49-F238E27FC236}">
                <a16:creationId xmlns:a16="http://schemas.microsoft.com/office/drawing/2014/main" xmlns="" id="{446814A5-220E-462F-AD63-B851370D0189}"/>
              </a:ext>
            </a:extLst>
          </p:cNvPr>
          <p:cNvSpPr txBox="1"/>
          <p:nvPr/>
        </p:nvSpPr>
        <p:spPr>
          <a:xfrm>
            <a:off x="10755386" y="8355958"/>
            <a:ext cx="5057777" cy="1631216"/>
          </a:xfrm>
          <a:prstGeom prst="rect">
            <a:avLst/>
          </a:prstGeom>
          <a:noFill/>
        </p:spPr>
        <p:txBody>
          <a:bodyPr wrap="square" rtlCol="0">
            <a:spAutoFit/>
          </a:bodyPr>
          <a:lstStyle/>
          <a:p>
            <a:r>
              <a:rPr lang="en-US" sz="2000" b="1" dirty="0">
                <a:latin typeface="Arial Narrow Regular"/>
              </a:rPr>
              <a:t>Connected</a:t>
            </a:r>
          </a:p>
          <a:p>
            <a:r>
              <a:rPr lang="en-US" sz="2000" dirty="0">
                <a:latin typeface="Arial Narrow Regular"/>
              </a:rPr>
              <a:t>ZEMS Hardwired Sensor Flush Valve </a:t>
            </a:r>
          </a:p>
          <a:p>
            <a:r>
              <a:rPr lang="en-US" sz="2000" dirty="0">
                <a:latin typeface="Arial Narrow Regular"/>
              </a:rPr>
              <a:t>for 0.125 </a:t>
            </a:r>
            <a:r>
              <a:rPr lang="en-US" sz="2000" dirty="0" err="1">
                <a:latin typeface="Arial Narrow Regular"/>
              </a:rPr>
              <a:t>gpf</a:t>
            </a:r>
            <a:r>
              <a:rPr lang="en-US" sz="2000" dirty="0">
                <a:latin typeface="Arial Narrow Regular"/>
              </a:rPr>
              <a:t> -1.5 </a:t>
            </a:r>
            <a:r>
              <a:rPr lang="en-US" sz="2000" dirty="0" err="1">
                <a:latin typeface="Arial Narrow Regular"/>
              </a:rPr>
              <a:t>gpf</a:t>
            </a:r>
            <a:r>
              <a:rPr lang="en-US" sz="2000" dirty="0">
                <a:latin typeface="Arial Narrow Regular"/>
              </a:rPr>
              <a:t> Urinals</a:t>
            </a:r>
          </a:p>
          <a:p>
            <a:r>
              <a:rPr lang="en-US" sz="2000" dirty="0">
                <a:latin typeface="Arial Narrow Regular"/>
              </a:rPr>
              <a:t>ZEMS6003AV-MOB-W1</a:t>
            </a:r>
          </a:p>
          <a:p>
            <a:endParaRPr lang="en-US" sz="2000" dirty="0">
              <a:solidFill>
                <a:schemeClr val="tx2"/>
              </a:solidFill>
              <a:latin typeface="Arial Narrow Regular"/>
            </a:endParaRPr>
          </a:p>
        </p:txBody>
      </p:sp>
      <p:grpSp>
        <p:nvGrpSpPr>
          <p:cNvPr id="25" name="Group 24"/>
          <p:cNvGrpSpPr/>
          <p:nvPr/>
        </p:nvGrpSpPr>
        <p:grpSpPr>
          <a:xfrm>
            <a:off x="737730" y="1943878"/>
            <a:ext cx="9219860" cy="646331"/>
            <a:chOff x="7467600" y="5557807"/>
            <a:chExt cx="7380759" cy="580918"/>
          </a:xfrm>
        </p:grpSpPr>
        <p:sp>
          <p:nvSpPr>
            <p:cNvPr id="27" name="TextBox 26"/>
            <p:cNvSpPr txBox="1"/>
            <p:nvPr/>
          </p:nvSpPr>
          <p:spPr>
            <a:xfrm>
              <a:off x="7587625" y="5557807"/>
              <a:ext cx="7260734" cy="580918"/>
            </a:xfrm>
            <a:prstGeom prst="rect">
              <a:avLst/>
            </a:prstGeom>
            <a:noFill/>
          </p:spPr>
          <p:txBody>
            <a:bodyPr wrap="square" rtlCol="0">
              <a:spAutoFit/>
            </a:bodyPr>
            <a:lstStyle/>
            <a:p>
              <a:r>
                <a:rPr lang="en-US" sz="3600" dirty="0">
                  <a:solidFill>
                    <a:schemeClr val="accent1"/>
                  </a:solidFill>
                  <a:latin typeface="Arial Narrow Regular" charset="0"/>
                </a:rPr>
                <a:t>Connected Flush Valves  </a:t>
              </a:r>
            </a:p>
          </p:txBody>
        </p:sp>
        <p:cxnSp>
          <p:nvCxnSpPr>
            <p:cNvPr id="35" name="Straight Connector 34"/>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450" y="3036240"/>
            <a:ext cx="1477844" cy="147784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498" y="7006812"/>
            <a:ext cx="1349146" cy="1349146"/>
          </a:xfrm>
          <a:prstGeom prst="rect">
            <a:avLst/>
          </a:prstGeom>
        </p:spPr>
      </p:pic>
      <p:pic>
        <p:nvPicPr>
          <p:cNvPr id="10" name="Picture 9"/>
          <p:cNvPicPr>
            <a:picLocks noChangeAspect="1"/>
          </p:cNvPicPr>
          <p:nvPr/>
        </p:nvPicPr>
        <p:blipFill>
          <a:blip r:embed="rId8" cstate="print"/>
          <a:stretch>
            <a:fillRect/>
          </a:stretch>
        </p:blipFill>
        <p:spPr>
          <a:xfrm>
            <a:off x="9131248" y="-12725"/>
            <a:ext cx="9156751" cy="305551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525" y="5037007"/>
            <a:ext cx="1424251" cy="1424251"/>
          </a:xfrm>
          <a:prstGeom prst="rect">
            <a:avLst/>
          </a:prstGeom>
        </p:spPr>
      </p:pic>
      <p:sp>
        <p:nvSpPr>
          <p:cNvPr id="36" name="Rectangle 35"/>
          <p:cNvSpPr/>
          <p:nvPr/>
        </p:nvSpPr>
        <p:spPr>
          <a:xfrm>
            <a:off x="2336686" y="7080804"/>
            <a:ext cx="5788970" cy="1384995"/>
          </a:xfrm>
          <a:prstGeom prst="rect">
            <a:avLst/>
          </a:prstGeom>
        </p:spPr>
        <p:txBody>
          <a:bodyPr wrap="square">
            <a:spAutoFit/>
          </a:bodyPr>
          <a:lstStyle/>
          <a:p>
            <a:r>
              <a:rPr lang="en-US" sz="2400" b="1" dirty="0">
                <a:solidFill>
                  <a:srgbClr val="0070C0"/>
                </a:solidFill>
                <a:latin typeface="Arial Narrow Regular"/>
              </a:rPr>
              <a:t>INSTANT ANALYTICS</a:t>
            </a:r>
          </a:p>
          <a:p>
            <a:r>
              <a:rPr lang="en-US" sz="2000" dirty="0">
                <a:solidFill>
                  <a:schemeClr val="tx2"/>
                </a:solidFill>
                <a:latin typeface="Arial Narrow Regular"/>
              </a:rPr>
              <a:t>Wireless monitoring technology tracks data around set parameters for usage, water consumption, and preventative maintenance</a:t>
            </a:r>
          </a:p>
        </p:txBody>
      </p:sp>
      <p:sp>
        <p:nvSpPr>
          <p:cNvPr id="37" name="Rectangle 36"/>
          <p:cNvSpPr/>
          <p:nvPr/>
        </p:nvSpPr>
        <p:spPr>
          <a:xfrm>
            <a:off x="2264676" y="5146735"/>
            <a:ext cx="5788970" cy="1384995"/>
          </a:xfrm>
          <a:prstGeom prst="rect">
            <a:avLst/>
          </a:prstGeom>
        </p:spPr>
        <p:txBody>
          <a:bodyPr wrap="square">
            <a:spAutoFit/>
          </a:bodyPr>
          <a:lstStyle/>
          <a:p>
            <a:r>
              <a:rPr lang="en-US" sz="2400" b="1" dirty="0">
                <a:solidFill>
                  <a:srgbClr val="0070C0"/>
                </a:solidFill>
                <a:latin typeface="Arial Narrow Regular"/>
              </a:rPr>
              <a:t>DEPENDABLE</a:t>
            </a:r>
          </a:p>
          <a:p>
            <a:r>
              <a:rPr lang="en-US" sz="2000" dirty="0">
                <a:solidFill>
                  <a:schemeClr val="tx2"/>
                </a:solidFill>
                <a:latin typeface="Arial Narrow Regular"/>
              </a:rPr>
              <a:t>Clog-resistant triple filter diaphragm, chemical-resistant gaskets, and seals extend service life and reduce maintenance costs</a:t>
            </a:r>
          </a:p>
        </p:txBody>
      </p:sp>
      <p:sp>
        <p:nvSpPr>
          <p:cNvPr id="38" name="Rectangle 37"/>
          <p:cNvSpPr/>
          <p:nvPr/>
        </p:nvSpPr>
        <p:spPr>
          <a:xfrm>
            <a:off x="2213194" y="3167319"/>
            <a:ext cx="5788970" cy="1384995"/>
          </a:xfrm>
          <a:prstGeom prst="rect">
            <a:avLst/>
          </a:prstGeom>
        </p:spPr>
        <p:txBody>
          <a:bodyPr wrap="square">
            <a:spAutoFit/>
          </a:bodyPr>
          <a:lstStyle/>
          <a:p>
            <a:r>
              <a:rPr lang="en-US" sz="2400" b="1" dirty="0">
                <a:solidFill>
                  <a:srgbClr val="0070C0"/>
                </a:solidFill>
                <a:latin typeface="Arial Narrow Regular"/>
              </a:rPr>
              <a:t>PRECISION</a:t>
            </a:r>
          </a:p>
          <a:p>
            <a:r>
              <a:rPr lang="en-US" sz="2000" dirty="0">
                <a:solidFill>
                  <a:schemeClr val="tx2"/>
                </a:solidFill>
                <a:latin typeface="Arial Narrow Regular"/>
              </a:rPr>
              <a:t>Sensor flush valve accurately delivers hands-free operation to reduce germ transfer and enhance the user experience</a:t>
            </a:r>
          </a:p>
        </p:txBody>
      </p:sp>
      <p:grpSp>
        <p:nvGrpSpPr>
          <p:cNvPr id="39" name="Group 38"/>
          <p:cNvGrpSpPr/>
          <p:nvPr/>
        </p:nvGrpSpPr>
        <p:grpSpPr>
          <a:xfrm>
            <a:off x="895609" y="8511147"/>
            <a:ext cx="8019791" cy="1568024"/>
            <a:chOff x="7848600" y="5084128"/>
            <a:chExt cx="7912557" cy="1568024"/>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additional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183020" y="5636489"/>
              <a:ext cx="7578137" cy="1015663"/>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Narrow Regular"/>
                </a:rPr>
                <a:t>Water conserving options with </a:t>
              </a:r>
              <a:r>
                <a:rPr lang="en-US" sz="2000" dirty="0">
                  <a:solidFill>
                    <a:schemeClr val="accent1"/>
                  </a:solidFill>
                  <a:latin typeface="Arial Narrow Regular"/>
                </a:rPr>
                <a:t>LEED flow rates</a:t>
              </a:r>
            </a:p>
            <a:p>
              <a:pPr marL="285750" indent="-285750">
                <a:buClr>
                  <a:schemeClr val="tx2"/>
                </a:buClr>
                <a:buFont typeface="Arial" panose="020B0604020202020204" pitchFamily="34" charset="0"/>
                <a:buChar char="•"/>
              </a:pPr>
              <a:r>
                <a:rPr lang="en-US" sz="2000" dirty="0">
                  <a:solidFill>
                    <a:schemeClr val="tx2"/>
                  </a:solidFill>
                  <a:latin typeface="Arial Narrow Regular"/>
                </a:rPr>
                <a:t>Heavy-duty cast brass body with chrome finish </a:t>
              </a:r>
            </a:p>
            <a:p>
              <a:pPr marL="285750" indent="-285750">
                <a:buClr>
                  <a:schemeClr val="tx2"/>
                </a:buClr>
                <a:buFont typeface="Arial" panose="020B0604020202020204" pitchFamily="34" charset="0"/>
                <a:buChar char="•"/>
              </a:pPr>
              <a:r>
                <a:rPr lang="en-US" sz="2000" dirty="0">
                  <a:solidFill>
                    <a:schemeClr val="tx2"/>
                  </a:solidFill>
                  <a:latin typeface="Arial Narrow Regular"/>
                </a:rPr>
                <a:t>ADA compliant</a:t>
              </a:r>
            </a:p>
          </p:txBody>
        </p:sp>
      </p:grpSp>
    </p:spTree>
    <p:extLst>
      <p:ext uri="{BB962C8B-B14F-4D97-AF65-F5344CB8AC3E}">
        <p14:creationId xmlns:p14="http://schemas.microsoft.com/office/powerpoint/2010/main" val="3988752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83642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990600" y="495981"/>
            <a:ext cx="8153400" cy="1338828"/>
          </a:xfrm>
        </p:spPr>
        <p:txBody>
          <a:bodyPr/>
          <a:lstStyle/>
          <a:p>
            <a:r>
              <a:rPr lang="en-US" dirty="0">
                <a:solidFill>
                  <a:schemeClr val="accent1"/>
                </a:solidFill>
              </a:rPr>
              <a:t>how it works</a:t>
            </a:r>
            <a:r>
              <a:rPr lang="en-US" dirty="0"/>
              <a:t/>
            </a:r>
            <a:br>
              <a:rPr lang="en-US" dirty="0"/>
            </a:br>
            <a:r>
              <a:rPr lang="en-US" dirty="0"/>
              <a:t>connected flush valves</a:t>
            </a:r>
            <a:endParaRPr lang="uk-UA" dirty="0"/>
          </a:p>
        </p:txBody>
      </p:sp>
      <p:cxnSp>
        <p:nvCxnSpPr>
          <p:cNvPr id="46" name="Straight Connector 45"/>
          <p:cNvCxnSpPr>
            <a:stCxn id="30" idx="4"/>
            <a:endCxn id="53" idx="0"/>
          </p:cNvCxnSpPr>
          <p:nvPr/>
        </p:nvCxnSpPr>
        <p:spPr>
          <a:xfrm>
            <a:off x="2095500" y="2497485"/>
            <a:ext cx="0" cy="1792069"/>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a:stCxn id="53" idx="4"/>
            <a:endCxn id="58" idx="0"/>
          </p:cNvCxnSpPr>
          <p:nvPr/>
        </p:nvCxnSpPr>
        <p:spPr>
          <a:xfrm>
            <a:off x="2095500" y="4518154"/>
            <a:ext cx="0" cy="18288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981200" y="226888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2514599" y="2020070"/>
            <a:ext cx="7543801" cy="584775"/>
          </a:xfrm>
          <a:prstGeom prst="rect">
            <a:avLst/>
          </a:prstGeom>
          <a:noFill/>
        </p:spPr>
        <p:txBody>
          <a:bodyPr wrap="square" rtlCol="0">
            <a:spAutoFit/>
          </a:bodyPr>
          <a:lstStyle/>
          <a:p>
            <a:r>
              <a:rPr lang="en-US" sz="3200" dirty="0">
                <a:latin typeface="Arial Narrow Regular" charset="0"/>
              </a:rPr>
              <a:t>sensors capture and send data to cloud</a:t>
            </a:r>
            <a:endParaRPr lang="uk-UA" sz="3200" dirty="0">
              <a:latin typeface="Arial Narrow Regular" charset="0"/>
            </a:endParaRPr>
          </a:p>
        </p:txBody>
      </p:sp>
      <p:sp>
        <p:nvSpPr>
          <p:cNvPr id="40" name="TextBox 39"/>
          <p:cNvSpPr txBox="1"/>
          <p:nvPr/>
        </p:nvSpPr>
        <p:spPr>
          <a:xfrm>
            <a:off x="2552698" y="2628900"/>
            <a:ext cx="6210301" cy="707886"/>
          </a:xfrm>
          <a:prstGeom prst="rect">
            <a:avLst/>
          </a:prstGeom>
          <a:noFill/>
        </p:spPr>
        <p:txBody>
          <a:bodyPr wrap="square" rtlCol="0">
            <a:spAutoFit/>
          </a:bodyPr>
          <a:lstStyle/>
          <a:p>
            <a:r>
              <a:rPr lang="en-US" sz="2000" dirty="0">
                <a:solidFill>
                  <a:schemeClr val="tx2"/>
                </a:solidFill>
                <a:latin typeface="Arial Narrow Regular"/>
              </a:rPr>
              <a:t>flush valve transmits readings multiple times per second wirelessly to the Zurn cloud via Zurn gateway</a:t>
            </a:r>
          </a:p>
        </p:txBody>
      </p:sp>
      <p:sp>
        <p:nvSpPr>
          <p:cNvPr id="53" name="Oval 52"/>
          <p:cNvSpPr/>
          <p:nvPr/>
        </p:nvSpPr>
        <p:spPr>
          <a:xfrm>
            <a:off x="1981200" y="42895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6" name="TextBox 55"/>
          <p:cNvSpPr txBox="1"/>
          <p:nvPr/>
        </p:nvSpPr>
        <p:spPr>
          <a:xfrm>
            <a:off x="-762000" y="40407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sp>
        <p:nvSpPr>
          <p:cNvPr id="58" name="Oval 57"/>
          <p:cNvSpPr/>
          <p:nvPr/>
        </p:nvSpPr>
        <p:spPr>
          <a:xfrm>
            <a:off x="1981200" y="63469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2590799" y="6134100"/>
            <a:ext cx="6019791" cy="584775"/>
          </a:xfrm>
          <a:prstGeom prst="rect">
            <a:avLst/>
          </a:prstGeom>
          <a:noFill/>
        </p:spPr>
        <p:txBody>
          <a:bodyPr wrap="square" rtlCol="0">
            <a:spAutoFit/>
          </a:bodyPr>
          <a:lstStyle/>
          <a:p>
            <a:r>
              <a:rPr lang="en-US" sz="3200" dirty="0">
                <a:latin typeface="Arial Narrow Regular" charset="0"/>
              </a:rPr>
              <a:t>alerts sent via web/email/text </a:t>
            </a:r>
            <a:endParaRPr lang="uk-UA" sz="3200" dirty="0">
              <a:latin typeface="Arial Narrow Regular" charset="0"/>
            </a:endParaRPr>
          </a:p>
        </p:txBody>
      </p:sp>
      <p:sp>
        <p:nvSpPr>
          <p:cNvPr id="60" name="TextBox 59"/>
          <p:cNvSpPr txBox="1"/>
          <p:nvPr/>
        </p:nvSpPr>
        <p:spPr>
          <a:xfrm>
            <a:off x="2590801" y="6733282"/>
            <a:ext cx="6934195" cy="1631216"/>
          </a:xfrm>
          <a:prstGeom prst="rect">
            <a:avLst/>
          </a:prstGeom>
          <a:noFill/>
        </p:spPr>
        <p:txBody>
          <a:bodyPr wrap="square" rtlCol="0">
            <a:spAutoFit/>
          </a:bodyPr>
          <a:lstStyle/>
          <a:p>
            <a:r>
              <a:rPr lang="en-US" sz="2000" dirty="0">
                <a:solidFill>
                  <a:schemeClr val="tx2"/>
                </a:solidFill>
                <a:latin typeface="Arial Narrow Regular"/>
              </a:rPr>
              <a:t>if any of these computed results surpasses a </a:t>
            </a:r>
            <a:r>
              <a:rPr lang="en-US" sz="2000" b="1" dirty="0">
                <a:solidFill>
                  <a:schemeClr val="tx2"/>
                </a:solidFill>
                <a:latin typeface="Arial Narrow Regular"/>
              </a:rPr>
              <a:t>threshold for warnings and then severe alerts</a:t>
            </a:r>
            <a:r>
              <a:rPr lang="en-US" sz="2000" dirty="0">
                <a:solidFill>
                  <a:schemeClr val="tx2"/>
                </a:solidFill>
                <a:latin typeface="Arial Narrow Regular"/>
              </a:rPr>
              <a:t>, they are displayed immediately on </a:t>
            </a:r>
            <a:r>
              <a:rPr lang="en-US" sz="2000" dirty="0" err="1">
                <a:solidFill>
                  <a:schemeClr val="tx2"/>
                </a:solidFill>
                <a:latin typeface="Arial Narrow Regular"/>
              </a:rPr>
              <a:t>plumbSMART</a:t>
            </a:r>
            <a:r>
              <a:rPr lang="en-US" sz="2000" dirty="0">
                <a:solidFill>
                  <a:schemeClr val="tx2"/>
                </a:solidFill>
                <a:latin typeface="Arial Narrow Regular"/>
              </a:rPr>
              <a:t>™ and notifications are sent to the building owner/facility manager via email/text based on severity with link back to </a:t>
            </a:r>
            <a:r>
              <a:rPr lang="en-US" sz="2000" dirty="0" err="1">
                <a:solidFill>
                  <a:schemeClr val="tx2"/>
                </a:solidFill>
                <a:latin typeface="Arial Narrow Regular"/>
              </a:rPr>
              <a:t>plumbSMART</a:t>
            </a:r>
            <a:r>
              <a:rPr lang="en-US" sz="2000" dirty="0">
                <a:solidFill>
                  <a:schemeClr val="tx2"/>
                </a:solidFill>
                <a:latin typeface="Arial Narrow Regular"/>
              </a:rPr>
              <a:t>™</a:t>
            </a:r>
          </a:p>
        </p:txBody>
      </p:sp>
      <p:sp>
        <p:nvSpPr>
          <p:cNvPr id="61" name="TextBox 60"/>
          <p:cNvSpPr txBox="1"/>
          <p:nvPr/>
        </p:nvSpPr>
        <p:spPr>
          <a:xfrm>
            <a:off x="-762000" y="60981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sp>
        <p:nvSpPr>
          <p:cNvPr id="36" name="TextBox 35"/>
          <p:cNvSpPr txBox="1"/>
          <p:nvPr/>
        </p:nvSpPr>
        <p:spPr>
          <a:xfrm>
            <a:off x="-762000" y="202007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sp>
        <p:nvSpPr>
          <p:cNvPr id="75" name="TextBox 74">
            <a:extLst>
              <a:ext uri="{FF2B5EF4-FFF2-40B4-BE49-F238E27FC236}">
                <a16:creationId xmlns:a16="http://schemas.microsoft.com/office/drawing/2014/main" xmlns="" id="{A3A77F67-E16E-4688-A911-423FCC171A40}"/>
              </a:ext>
            </a:extLst>
          </p:cNvPr>
          <p:cNvSpPr txBox="1"/>
          <p:nvPr/>
        </p:nvSpPr>
        <p:spPr>
          <a:xfrm>
            <a:off x="2590800" y="4077470"/>
            <a:ext cx="6799840" cy="584775"/>
          </a:xfrm>
          <a:prstGeom prst="rect">
            <a:avLst/>
          </a:prstGeom>
          <a:noFill/>
        </p:spPr>
        <p:txBody>
          <a:bodyPr wrap="square" rtlCol="0">
            <a:spAutoFit/>
          </a:bodyPr>
          <a:lstStyle/>
          <a:p>
            <a:r>
              <a:rPr lang="en-US" sz="3200" dirty="0">
                <a:latin typeface="Arial Narrow Regular" charset="0"/>
              </a:rPr>
              <a:t>data analyzed for alerts and insights</a:t>
            </a:r>
            <a:endParaRPr lang="uk-UA" sz="3200" dirty="0">
              <a:latin typeface="Arial Narrow Regular" charset="0"/>
            </a:endParaRPr>
          </a:p>
        </p:txBody>
      </p:sp>
      <p:sp>
        <p:nvSpPr>
          <p:cNvPr id="76" name="TextBox 75">
            <a:extLst>
              <a:ext uri="{FF2B5EF4-FFF2-40B4-BE49-F238E27FC236}">
                <a16:creationId xmlns:a16="http://schemas.microsoft.com/office/drawing/2014/main" xmlns="" id="{D8A2FC6B-FEC7-4B08-A1BE-44FF2F5A5E1E}"/>
              </a:ext>
            </a:extLst>
          </p:cNvPr>
          <p:cNvSpPr txBox="1"/>
          <p:nvPr/>
        </p:nvSpPr>
        <p:spPr>
          <a:xfrm>
            <a:off x="2590799" y="4686300"/>
            <a:ext cx="6477001" cy="1800493"/>
          </a:xfrm>
          <a:prstGeom prst="rect">
            <a:avLst/>
          </a:prstGeom>
          <a:noFill/>
        </p:spPr>
        <p:txBody>
          <a:bodyPr wrap="square" rtlCol="0">
            <a:spAutoFit/>
          </a:bodyPr>
          <a:lstStyle/>
          <a:p>
            <a:r>
              <a:rPr lang="en-US" sz="2000" dirty="0">
                <a:solidFill>
                  <a:schemeClr val="tx2"/>
                </a:solidFill>
                <a:latin typeface="Arial Narrow Regular"/>
              </a:rPr>
              <a:t>flush valve data is then computed in real-time to determine:</a:t>
            </a:r>
          </a:p>
          <a:p>
            <a:pPr marL="342900" indent="-342900">
              <a:spcAft>
                <a:spcPts val="600"/>
              </a:spcAft>
              <a:buClr>
                <a:schemeClr val="tx2"/>
              </a:buClr>
              <a:buFont typeface="+mj-lt"/>
              <a:buAutoNum type="arabicPeriod"/>
            </a:pPr>
            <a:r>
              <a:rPr lang="en-US" sz="2000" b="1" dirty="0">
                <a:solidFill>
                  <a:schemeClr val="tx2"/>
                </a:solidFill>
                <a:latin typeface="Arial Narrow Regular"/>
              </a:rPr>
              <a:t>flush count</a:t>
            </a:r>
          </a:p>
          <a:p>
            <a:pPr marL="342900" indent="-342900">
              <a:spcAft>
                <a:spcPts val="600"/>
              </a:spcAft>
              <a:buClr>
                <a:schemeClr val="tx2"/>
              </a:buClr>
              <a:buFont typeface="+mj-lt"/>
              <a:buAutoNum type="arabicPeriod"/>
            </a:pPr>
            <a:r>
              <a:rPr lang="en-US" sz="2000" b="1" dirty="0">
                <a:solidFill>
                  <a:schemeClr val="tx2"/>
                </a:solidFill>
                <a:latin typeface="Arial Narrow Regular"/>
              </a:rPr>
              <a:t>water usage volume</a:t>
            </a:r>
          </a:p>
          <a:p>
            <a:pPr marL="342900" indent="-342900">
              <a:spcAft>
                <a:spcPts val="600"/>
              </a:spcAft>
              <a:buClr>
                <a:schemeClr val="tx2"/>
              </a:buClr>
              <a:buFont typeface="+mj-lt"/>
              <a:buAutoNum type="arabicPeriod"/>
            </a:pPr>
            <a:r>
              <a:rPr lang="en-US" sz="2000" b="1" dirty="0">
                <a:solidFill>
                  <a:schemeClr val="tx2"/>
                </a:solidFill>
                <a:latin typeface="Arial Narrow Regular"/>
              </a:rPr>
              <a:t>diaphragm replacement alerts for preventative </a:t>
            </a:r>
            <a:r>
              <a:rPr lang="en-US" sz="1600" b="1" dirty="0">
                <a:solidFill>
                  <a:schemeClr val="bg2"/>
                </a:solidFill>
                <a:latin typeface="Arial Narrow Regular"/>
              </a:rPr>
              <a:t>maintenance</a:t>
            </a:r>
          </a:p>
          <a:p>
            <a:endParaRPr lang="en-US" sz="1600" b="1" dirty="0">
              <a:solidFill>
                <a:schemeClr val="tx2"/>
              </a:solidFill>
              <a:latin typeface="Arial Narrow Regular"/>
            </a:endParaRPr>
          </a:p>
        </p:txBody>
      </p:sp>
      <p:sp>
        <p:nvSpPr>
          <p:cNvPr id="77" name="Oval 76">
            <a:extLst>
              <a:ext uri="{FF2B5EF4-FFF2-40B4-BE49-F238E27FC236}">
                <a16:creationId xmlns:a16="http://schemas.microsoft.com/office/drawing/2014/main" xmlns="" id="{2AC61D46-0485-48B3-903D-25350CE4B286}"/>
              </a:ext>
            </a:extLst>
          </p:cNvPr>
          <p:cNvSpPr/>
          <p:nvPr/>
        </p:nvSpPr>
        <p:spPr>
          <a:xfrm>
            <a:off x="1981200" y="84043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78" name="TextBox 77">
            <a:extLst>
              <a:ext uri="{FF2B5EF4-FFF2-40B4-BE49-F238E27FC236}">
                <a16:creationId xmlns:a16="http://schemas.microsoft.com/office/drawing/2014/main" xmlns="" id="{94B30C0C-9149-4738-B2B9-BF970AE9586C}"/>
              </a:ext>
            </a:extLst>
          </p:cNvPr>
          <p:cNvSpPr txBox="1"/>
          <p:nvPr/>
        </p:nvSpPr>
        <p:spPr>
          <a:xfrm>
            <a:off x="-762000" y="81555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cxnSp>
        <p:nvCxnSpPr>
          <p:cNvPr id="79" name="Straight Connector 78">
            <a:extLst>
              <a:ext uri="{FF2B5EF4-FFF2-40B4-BE49-F238E27FC236}">
                <a16:creationId xmlns:a16="http://schemas.microsoft.com/office/drawing/2014/main" xmlns="" id="{2AB33A48-EFFE-48B1-9DD2-36757B658FE1}"/>
              </a:ext>
            </a:extLst>
          </p:cNvPr>
          <p:cNvCxnSpPr>
            <a:cxnSpLocks/>
            <a:endCxn id="77" idx="0"/>
          </p:cNvCxnSpPr>
          <p:nvPr/>
        </p:nvCxnSpPr>
        <p:spPr>
          <a:xfrm>
            <a:off x="2095500" y="6592070"/>
            <a:ext cx="0" cy="181228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xmlns="" id="{F99B211B-F467-41D2-A6D8-3D44FE769AF5}"/>
              </a:ext>
            </a:extLst>
          </p:cNvPr>
          <p:cNvSpPr txBox="1"/>
          <p:nvPr/>
        </p:nvSpPr>
        <p:spPr>
          <a:xfrm>
            <a:off x="2590800" y="8189056"/>
            <a:ext cx="6934200" cy="584775"/>
          </a:xfrm>
          <a:prstGeom prst="rect">
            <a:avLst/>
          </a:prstGeom>
          <a:noFill/>
        </p:spPr>
        <p:txBody>
          <a:bodyPr wrap="square" rtlCol="0">
            <a:spAutoFit/>
          </a:bodyPr>
          <a:lstStyle/>
          <a:p>
            <a:r>
              <a:rPr lang="en-US" sz="3200" dirty="0">
                <a:latin typeface="Arial Narrow Regular" charset="0"/>
              </a:rPr>
              <a:t>24/7 access to product info and trends</a:t>
            </a:r>
            <a:endParaRPr lang="uk-UA" sz="3200" dirty="0">
              <a:latin typeface="Arial Narrow Regular" charset="0"/>
            </a:endParaRPr>
          </a:p>
        </p:txBody>
      </p:sp>
      <p:sp>
        <p:nvSpPr>
          <p:cNvPr id="3" name="TextBox 2">
            <a:extLst>
              <a:ext uri="{FF2B5EF4-FFF2-40B4-BE49-F238E27FC236}">
                <a16:creationId xmlns:a16="http://schemas.microsoft.com/office/drawing/2014/main" xmlns="" id="{96D0F53D-63D4-430B-A05B-75A9B8F7513A}"/>
              </a:ext>
            </a:extLst>
          </p:cNvPr>
          <p:cNvSpPr txBox="1"/>
          <p:nvPr/>
        </p:nvSpPr>
        <p:spPr>
          <a:xfrm>
            <a:off x="2600739" y="9041517"/>
            <a:ext cx="6477000" cy="1323439"/>
          </a:xfrm>
          <a:prstGeom prst="rect">
            <a:avLst/>
          </a:prstGeom>
          <a:noFill/>
        </p:spPr>
        <p:txBody>
          <a:bodyPr wrap="square" rtlCol="0">
            <a:spAutoFit/>
          </a:bodyPr>
          <a:lstStyle/>
          <a:p>
            <a:r>
              <a:rPr lang="en-US" sz="2000" dirty="0" err="1">
                <a:solidFill>
                  <a:schemeClr val="tx2"/>
                </a:solidFill>
                <a:latin typeface="Arial Narrow Regular"/>
              </a:rPr>
              <a:t>plumbSMART</a:t>
            </a:r>
            <a:r>
              <a:rPr lang="en-US" sz="2000" dirty="0">
                <a:solidFill>
                  <a:schemeClr val="tx2"/>
                </a:solidFill>
                <a:latin typeface="Arial Narrow Regular"/>
              </a:rPr>
              <a:t>™ allows customers to view current product status, adjust their alert settings and view historic data trends from any location with an internet connection</a:t>
            </a:r>
          </a:p>
          <a:p>
            <a:endParaRPr lang="en-US" sz="2000" dirty="0">
              <a:solidFill>
                <a:schemeClr val="tx2"/>
              </a:solidFill>
            </a:endParaRPr>
          </a:p>
        </p:txBody>
      </p:sp>
      <p:pic>
        <p:nvPicPr>
          <p:cNvPr id="29" name="Picture 2">
            <a:extLst>
              <a:ext uri="{FF2B5EF4-FFF2-40B4-BE49-F238E27FC236}">
                <a16:creationId xmlns:a16="http://schemas.microsoft.com/office/drawing/2014/main" xmlns="" id="{3152484A-73E9-457F-ABED-100C7F5CF6D9}"/>
              </a:ext>
            </a:extLst>
          </p:cNvPr>
          <p:cNvPicPr>
            <a:picLocks noChangeAspect="1" noChangeArrowheads="1"/>
          </p:cNvPicPr>
          <p:nvPr/>
        </p:nvPicPr>
        <p:blipFill>
          <a:blip r:embed="rId3" cstate="print"/>
          <a:srcRect/>
          <a:stretch>
            <a:fillRect/>
          </a:stretch>
        </p:blipFill>
        <p:spPr bwMode="auto">
          <a:xfrm>
            <a:off x="14439900" y="669848"/>
            <a:ext cx="3543300" cy="8740852"/>
          </a:xfrm>
          <a:prstGeom prst="rect">
            <a:avLst/>
          </a:prstGeom>
          <a:noFill/>
          <a:ln w="9525">
            <a:noFill/>
            <a:miter lim="800000"/>
            <a:headEnd/>
            <a:tailEnd/>
          </a:ln>
        </p:spPr>
      </p:pic>
      <p:pic>
        <p:nvPicPr>
          <p:cNvPr id="31" name="Picture 30">
            <a:extLst>
              <a:ext uri="{FF2B5EF4-FFF2-40B4-BE49-F238E27FC236}">
                <a16:creationId xmlns:a16="http://schemas.microsoft.com/office/drawing/2014/main" xmlns="" id="{42AD7713-8ED7-4401-9A41-74D99644CF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0723" y="2944307"/>
            <a:ext cx="4624410" cy="5433281"/>
          </a:xfrm>
          <a:prstGeom prst="rect">
            <a:avLst/>
          </a:prstGeom>
        </p:spPr>
      </p:pic>
      <p:grpSp>
        <p:nvGrpSpPr>
          <p:cNvPr id="32" name="Group 31">
            <a:extLst>
              <a:ext uri="{FF2B5EF4-FFF2-40B4-BE49-F238E27FC236}">
                <a16:creationId xmlns:a16="http://schemas.microsoft.com/office/drawing/2014/main" xmlns="" id="{2849621C-3B4B-49E2-A7FF-BAA23783F80C}"/>
              </a:ext>
            </a:extLst>
          </p:cNvPr>
          <p:cNvGrpSpPr/>
          <p:nvPr/>
        </p:nvGrpSpPr>
        <p:grpSpPr>
          <a:xfrm>
            <a:off x="15018822" y="1181100"/>
            <a:ext cx="2583378" cy="1746172"/>
            <a:chOff x="15018822" y="1181100"/>
            <a:chExt cx="2583378" cy="1746172"/>
          </a:xfrm>
        </p:grpSpPr>
        <p:pic>
          <p:nvPicPr>
            <p:cNvPr id="33" name="Picture 32">
              <a:extLst>
                <a:ext uri="{FF2B5EF4-FFF2-40B4-BE49-F238E27FC236}">
                  <a16:creationId xmlns:a16="http://schemas.microsoft.com/office/drawing/2014/main" xmlns="" id="{0CDEE454-94AE-4A25-9980-43132D8FF85C}"/>
                </a:ext>
              </a:extLst>
            </p:cNvPr>
            <p:cNvPicPr>
              <a:picLocks noChangeAspect="1"/>
            </p:cNvPicPr>
            <p:nvPr/>
          </p:nvPicPr>
          <p:blipFill>
            <a:blip r:embed="rId5" cstate="print"/>
            <a:stretch>
              <a:fillRect/>
            </a:stretch>
          </p:blipFill>
          <p:spPr>
            <a:xfrm>
              <a:off x="15018822" y="1181100"/>
              <a:ext cx="2583378" cy="1746172"/>
            </a:xfrm>
            <a:prstGeom prst="rect">
              <a:avLst/>
            </a:prstGeom>
          </p:spPr>
        </p:pic>
        <p:pic>
          <p:nvPicPr>
            <p:cNvPr id="34" name="Picture 33">
              <a:extLst>
                <a:ext uri="{FF2B5EF4-FFF2-40B4-BE49-F238E27FC236}">
                  <a16:creationId xmlns:a16="http://schemas.microsoft.com/office/drawing/2014/main" xmlns="" id="{61C8D31F-9B6C-47BC-9F52-04D03EF08A31}"/>
                </a:ext>
              </a:extLst>
            </p:cNvPr>
            <p:cNvPicPr>
              <a:picLocks noChangeAspect="1"/>
            </p:cNvPicPr>
            <p:nvPr/>
          </p:nvPicPr>
          <p:blipFill>
            <a:blip r:embed="rId6" cstate="print"/>
            <a:stretch>
              <a:fillRect/>
            </a:stretch>
          </p:blipFill>
          <p:spPr>
            <a:xfrm>
              <a:off x="16429779" y="1194352"/>
              <a:ext cx="558458" cy="583096"/>
            </a:xfrm>
            <a:prstGeom prst="rect">
              <a:avLst/>
            </a:prstGeom>
          </p:spPr>
        </p:pic>
      </p:grpSp>
      <p:cxnSp>
        <p:nvCxnSpPr>
          <p:cNvPr id="35" name="Straight Arrow Connector 34">
            <a:extLst>
              <a:ext uri="{FF2B5EF4-FFF2-40B4-BE49-F238E27FC236}">
                <a16:creationId xmlns:a16="http://schemas.microsoft.com/office/drawing/2014/main" xmlns="" id="{92CCBC99-0E4E-4BF9-93BA-DD065972C743}"/>
              </a:ext>
            </a:extLst>
          </p:cNvPr>
          <p:cNvCxnSpPr/>
          <p:nvPr/>
        </p:nvCxnSpPr>
        <p:spPr>
          <a:xfrm flipV="1">
            <a:off x="13086341" y="2373274"/>
            <a:ext cx="2286000" cy="914400"/>
          </a:xfrm>
          <a:prstGeom prst="straightConnector1">
            <a:avLst/>
          </a:prstGeom>
          <a:ln w="25400" cap="sq">
            <a:solidFill>
              <a:schemeClr val="tx1"/>
            </a:solidFill>
            <a:prstDash val="sysDash"/>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37" name="object 19">
            <a:extLst>
              <a:ext uri="{FF2B5EF4-FFF2-40B4-BE49-F238E27FC236}">
                <a16:creationId xmlns:a16="http://schemas.microsoft.com/office/drawing/2014/main" xmlns="" id="{7313AA06-E6F7-4B2F-AA9A-03148A84D10D}"/>
              </a:ext>
            </a:extLst>
          </p:cNvPr>
          <p:cNvSpPr/>
          <p:nvPr/>
        </p:nvSpPr>
        <p:spPr>
          <a:xfrm>
            <a:off x="13050478" y="2758380"/>
            <a:ext cx="910590" cy="910590"/>
          </a:xfrm>
          <a:prstGeom prst="rect">
            <a:avLst/>
          </a:prstGeom>
          <a:blipFill>
            <a:blip r:embed="rId7" cstate="print"/>
            <a:stretch>
              <a:fillRect/>
            </a:stretch>
          </a:blipFill>
        </p:spPr>
        <p:txBody>
          <a:bodyPr wrap="square" lIns="0" tIns="0" rIns="0" bIns="0" rtlCol="0"/>
          <a:lstStyle/>
          <a:p>
            <a:endParaRPr sz="4050" dirty="0"/>
          </a:p>
        </p:txBody>
      </p:sp>
      <p:sp>
        <p:nvSpPr>
          <p:cNvPr id="2" name="TextBox 1">
            <a:extLst>
              <a:ext uri="{FF2B5EF4-FFF2-40B4-BE49-F238E27FC236}">
                <a16:creationId xmlns:a16="http://schemas.microsoft.com/office/drawing/2014/main" xmlns="" id="{DE68018E-A3F3-456E-8A23-853717FD25D6}"/>
              </a:ext>
            </a:extLst>
          </p:cNvPr>
          <p:cNvSpPr txBox="1"/>
          <p:nvPr/>
        </p:nvSpPr>
        <p:spPr>
          <a:xfrm>
            <a:off x="9753600" y="8925461"/>
            <a:ext cx="8229600" cy="1323439"/>
          </a:xfrm>
          <a:prstGeom prst="rect">
            <a:avLst/>
          </a:prstGeom>
          <a:noFill/>
        </p:spPr>
        <p:txBody>
          <a:bodyPr wrap="square" rtlCol="0">
            <a:spAutoFit/>
          </a:bodyPr>
          <a:lstStyle/>
          <a:p>
            <a:r>
              <a:rPr lang="en-US" sz="2000" b="1" dirty="0">
                <a:solidFill>
                  <a:srgbClr val="0070C0"/>
                </a:solidFill>
                <a:latin typeface="Arial Narrow Regular"/>
              </a:rPr>
              <a:t>IMPORTANT NOTE: </a:t>
            </a:r>
            <a:br>
              <a:rPr lang="en-US" sz="2000" b="1" dirty="0">
                <a:solidFill>
                  <a:srgbClr val="0070C0"/>
                </a:solidFill>
                <a:latin typeface="Arial Narrow Regular"/>
              </a:rPr>
            </a:br>
            <a:r>
              <a:rPr lang="en-US" sz="2000" dirty="0">
                <a:solidFill>
                  <a:srgbClr val="0070C0"/>
                </a:solidFill>
                <a:latin typeface="Arial Narrow Regular"/>
              </a:rPr>
              <a:t>Connected technology/electronics DOES NOT CHANGE OR AFFECT the regular functions of the flush valve in any way. Only senses for changes.</a:t>
            </a:r>
          </a:p>
          <a:p>
            <a:endParaRPr lang="en-US" sz="2000" dirty="0">
              <a:solidFill>
                <a:srgbClr val="0070C0"/>
              </a:solidFill>
            </a:endParaRPr>
          </a:p>
        </p:txBody>
      </p:sp>
      <p:sp>
        <p:nvSpPr>
          <p:cNvPr id="38" name="TextBox 37">
            <a:extLst>
              <a:ext uri="{FF2B5EF4-FFF2-40B4-BE49-F238E27FC236}">
                <a16:creationId xmlns:a16="http://schemas.microsoft.com/office/drawing/2014/main" xmlns="" id="{F46F2BEC-3312-420A-965C-BB83A9692463}"/>
              </a:ext>
            </a:extLst>
          </p:cNvPr>
          <p:cNvSpPr txBox="1"/>
          <p:nvPr/>
        </p:nvSpPr>
        <p:spPr>
          <a:xfrm>
            <a:off x="15133123" y="3052346"/>
            <a:ext cx="2392877"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GATEWAY</a:t>
            </a:r>
          </a:p>
        </p:txBody>
      </p:sp>
      <p:sp>
        <p:nvSpPr>
          <p:cNvPr id="41" name="TextBox 40">
            <a:extLst>
              <a:ext uri="{FF2B5EF4-FFF2-40B4-BE49-F238E27FC236}">
                <a16:creationId xmlns:a16="http://schemas.microsoft.com/office/drawing/2014/main" xmlns="" id="{87A664A9-4538-44BE-971A-10C98370EC13}"/>
              </a:ext>
            </a:extLst>
          </p:cNvPr>
          <p:cNvSpPr txBox="1"/>
          <p:nvPr/>
        </p:nvSpPr>
        <p:spPr>
          <a:xfrm>
            <a:off x="15018822" y="5759585"/>
            <a:ext cx="2622769"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CLOUD</a:t>
            </a:r>
          </a:p>
        </p:txBody>
      </p:sp>
    </p:spTree>
    <p:extLst>
      <p:ext uri="{BB962C8B-B14F-4D97-AF65-F5344CB8AC3E}">
        <p14:creationId xmlns:p14="http://schemas.microsoft.com/office/powerpoint/2010/main" val="2322016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4329410" cy="10287000"/>
          </a:xfrm>
          <a:custGeom>
            <a:avLst/>
            <a:gdLst/>
            <a:ahLst/>
            <a:cxnLst/>
            <a:rect l="l" t="t" r="r" b="b"/>
            <a:pathLst>
              <a:path w="9552940" h="6858000">
                <a:moveTo>
                  <a:pt x="0" y="6858000"/>
                </a:moveTo>
                <a:lnTo>
                  <a:pt x="9552940" y="6858000"/>
                </a:lnTo>
                <a:lnTo>
                  <a:pt x="9552940" y="0"/>
                </a:lnTo>
                <a:lnTo>
                  <a:pt x="0" y="0"/>
                </a:lnTo>
                <a:lnTo>
                  <a:pt x="0" y="6858000"/>
                </a:lnTo>
                <a:close/>
              </a:path>
            </a:pathLst>
          </a:custGeom>
          <a:solidFill>
            <a:srgbClr val="F1F1F5"/>
          </a:solidFill>
        </p:spPr>
        <p:txBody>
          <a:bodyPr wrap="square" lIns="0" tIns="0" rIns="0" bIns="0" rtlCol="0"/>
          <a:lstStyle/>
          <a:p>
            <a:endParaRPr sz="4050" dirty="0"/>
          </a:p>
        </p:txBody>
      </p:sp>
      <p:sp>
        <p:nvSpPr>
          <p:cNvPr id="3" name="object 3"/>
          <p:cNvSpPr/>
          <p:nvPr/>
        </p:nvSpPr>
        <p:spPr>
          <a:xfrm>
            <a:off x="706754" y="687704"/>
            <a:ext cx="0" cy="1028700"/>
          </a:xfrm>
          <a:custGeom>
            <a:avLst/>
            <a:gdLst/>
            <a:ahLst/>
            <a:cxnLst/>
            <a:rect l="l" t="t" r="r" b="b"/>
            <a:pathLst>
              <a:path h="685800">
                <a:moveTo>
                  <a:pt x="0" y="0"/>
                </a:moveTo>
                <a:lnTo>
                  <a:pt x="0" y="685800"/>
                </a:lnTo>
              </a:path>
            </a:pathLst>
          </a:custGeom>
          <a:ln w="63500">
            <a:solidFill>
              <a:srgbClr val="0077C7"/>
            </a:solidFill>
          </a:ln>
        </p:spPr>
        <p:txBody>
          <a:bodyPr wrap="square" lIns="0" tIns="0" rIns="0" bIns="0" rtlCol="0"/>
          <a:lstStyle/>
          <a:p>
            <a:endParaRPr sz="4050" dirty="0"/>
          </a:p>
        </p:txBody>
      </p:sp>
      <p:sp>
        <p:nvSpPr>
          <p:cNvPr id="4" name="object 4"/>
          <p:cNvSpPr/>
          <p:nvPr/>
        </p:nvSpPr>
        <p:spPr>
          <a:xfrm>
            <a:off x="704850" y="9258300"/>
            <a:ext cx="1600200" cy="678180"/>
          </a:xfrm>
          <a:prstGeom prst="rect">
            <a:avLst/>
          </a:prstGeom>
          <a:blipFill>
            <a:blip r:embed="rId3" cstate="print"/>
            <a:stretch>
              <a:fillRect/>
            </a:stretch>
          </a:blipFill>
        </p:spPr>
        <p:txBody>
          <a:bodyPr wrap="square" lIns="0" tIns="0" rIns="0" bIns="0" rtlCol="0"/>
          <a:lstStyle/>
          <a:p>
            <a:endParaRPr sz="4050" dirty="0"/>
          </a:p>
        </p:txBody>
      </p:sp>
      <p:sp>
        <p:nvSpPr>
          <p:cNvPr id="5" name="object 5"/>
          <p:cNvSpPr/>
          <p:nvPr/>
        </p:nvSpPr>
        <p:spPr>
          <a:xfrm>
            <a:off x="0" y="0"/>
            <a:ext cx="18288000" cy="10286997"/>
          </a:xfrm>
          <a:prstGeom prst="rect">
            <a:avLst/>
          </a:prstGeom>
          <a:blipFill>
            <a:blip r:embed="rId4" cstate="print"/>
            <a:stretch>
              <a:fillRect/>
            </a:stretch>
          </a:blipFill>
        </p:spPr>
        <p:txBody>
          <a:bodyPr wrap="square" lIns="0" tIns="0" rIns="0" bIns="0" rtlCol="0"/>
          <a:lstStyle/>
          <a:p>
            <a:endParaRPr sz="4050" dirty="0"/>
          </a:p>
        </p:txBody>
      </p:sp>
      <p:sp>
        <p:nvSpPr>
          <p:cNvPr id="6" name="object 6"/>
          <p:cNvSpPr/>
          <p:nvPr/>
        </p:nvSpPr>
        <p:spPr>
          <a:xfrm>
            <a:off x="14329410" y="0"/>
            <a:ext cx="3958590" cy="10287000"/>
          </a:xfrm>
          <a:custGeom>
            <a:avLst/>
            <a:gdLst/>
            <a:ahLst/>
            <a:cxnLst/>
            <a:rect l="l" t="t" r="r" b="b"/>
            <a:pathLst>
              <a:path w="2639059" h="6858000">
                <a:moveTo>
                  <a:pt x="0" y="6858000"/>
                </a:moveTo>
                <a:lnTo>
                  <a:pt x="2639059" y="6858000"/>
                </a:lnTo>
                <a:lnTo>
                  <a:pt x="2639059" y="0"/>
                </a:lnTo>
                <a:lnTo>
                  <a:pt x="0" y="0"/>
                </a:lnTo>
                <a:lnTo>
                  <a:pt x="0" y="6858000"/>
                </a:lnTo>
                <a:close/>
              </a:path>
            </a:pathLst>
          </a:custGeom>
          <a:solidFill>
            <a:srgbClr val="0077C7">
              <a:alpha val="88000"/>
            </a:srgbClr>
          </a:solidFill>
        </p:spPr>
        <p:txBody>
          <a:bodyPr wrap="square" lIns="0" tIns="0" rIns="0" bIns="0" rtlCol="0"/>
          <a:lstStyle/>
          <a:p>
            <a:endParaRPr sz="4050" dirty="0"/>
          </a:p>
        </p:txBody>
      </p:sp>
      <p:sp>
        <p:nvSpPr>
          <p:cNvPr id="9" name="object 9"/>
          <p:cNvSpPr/>
          <p:nvPr/>
        </p:nvSpPr>
        <p:spPr>
          <a:xfrm>
            <a:off x="9163050" y="4846319"/>
            <a:ext cx="419100" cy="419100"/>
          </a:xfrm>
          <a:prstGeom prst="rect">
            <a:avLst/>
          </a:prstGeom>
          <a:blipFill>
            <a:blip r:embed="rId5" cstate="print"/>
            <a:stretch>
              <a:fillRect/>
            </a:stretch>
          </a:blipFill>
        </p:spPr>
        <p:txBody>
          <a:bodyPr wrap="square" lIns="0" tIns="0" rIns="0" bIns="0" rtlCol="0"/>
          <a:lstStyle/>
          <a:p>
            <a:endParaRPr sz="4050" dirty="0"/>
          </a:p>
        </p:txBody>
      </p:sp>
      <p:sp>
        <p:nvSpPr>
          <p:cNvPr id="12" name="object 12"/>
          <p:cNvSpPr/>
          <p:nvPr/>
        </p:nvSpPr>
        <p:spPr>
          <a:xfrm>
            <a:off x="10629900" y="2762250"/>
            <a:ext cx="419100" cy="419100"/>
          </a:xfrm>
          <a:custGeom>
            <a:avLst/>
            <a:gdLst/>
            <a:ahLst/>
            <a:cxnLst/>
            <a:rect l="l" t="t" r="r" b="b"/>
            <a:pathLst>
              <a:path w="279400" h="279400">
                <a:moveTo>
                  <a:pt x="139700" y="0"/>
                </a:moveTo>
                <a:lnTo>
                  <a:pt x="95520" y="7116"/>
                </a:lnTo>
                <a:lnTo>
                  <a:pt x="57168" y="26936"/>
                </a:lnTo>
                <a:lnTo>
                  <a:pt x="26936" y="57168"/>
                </a:lnTo>
                <a:lnTo>
                  <a:pt x="7116" y="95520"/>
                </a:lnTo>
                <a:lnTo>
                  <a:pt x="0" y="139700"/>
                </a:lnTo>
                <a:lnTo>
                  <a:pt x="7116" y="183879"/>
                </a:lnTo>
                <a:lnTo>
                  <a:pt x="26936" y="222231"/>
                </a:lnTo>
                <a:lnTo>
                  <a:pt x="57168" y="252463"/>
                </a:lnTo>
                <a:lnTo>
                  <a:pt x="95520" y="272283"/>
                </a:lnTo>
                <a:lnTo>
                  <a:pt x="139700" y="279400"/>
                </a:lnTo>
                <a:lnTo>
                  <a:pt x="183879" y="272283"/>
                </a:lnTo>
                <a:lnTo>
                  <a:pt x="222231" y="252463"/>
                </a:lnTo>
                <a:lnTo>
                  <a:pt x="252463" y="222231"/>
                </a:lnTo>
                <a:lnTo>
                  <a:pt x="272283" y="183879"/>
                </a:lnTo>
                <a:lnTo>
                  <a:pt x="279400" y="139700"/>
                </a:lnTo>
                <a:lnTo>
                  <a:pt x="272283" y="95520"/>
                </a:lnTo>
                <a:lnTo>
                  <a:pt x="252463" y="57168"/>
                </a:lnTo>
                <a:lnTo>
                  <a:pt x="222231" y="26936"/>
                </a:lnTo>
                <a:lnTo>
                  <a:pt x="183879" y="7116"/>
                </a:lnTo>
                <a:lnTo>
                  <a:pt x="139700" y="0"/>
                </a:lnTo>
                <a:close/>
              </a:path>
            </a:pathLst>
          </a:custGeom>
          <a:solidFill>
            <a:srgbClr val="0077C7"/>
          </a:solidFill>
        </p:spPr>
        <p:txBody>
          <a:bodyPr wrap="square" lIns="0" tIns="0" rIns="0" bIns="0" rtlCol="0"/>
          <a:lstStyle/>
          <a:p>
            <a:endParaRPr sz="4050" dirty="0"/>
          </a:p>
        </p:txBody>
      </p:sp>
      <p:sp>
        <p:nvSpPr>
          <p:cNvPr id="13" name="object 13"/>
          <p:cNvSpPr/>
          <p:nvPr/>
        </p:nvSpPr>
        <p:spPr>
          <a:xfrm>
            <a:off x="10717529" y="2819400"/>
            <a:ext cx="251460" cy="300990"/>
          </a:xfrm>
          <a:prstGeom prst="rect">
            <a:avLst/>
          </a:prstGeom>
          <a:blipFill>
            <a:blip r:embed="rId6" cstate="print"/>
            <a:stretch>
              <a:fillRect/>
            </a:stretch>
          </a:blipFill>
        </p:spPr>
        <p:txBody>
          <a:bodyPr wrap="square" lIns="0" tIns="0" rIns="0" bIns="0" rtlCol="0"/>
          <a:lstStyle/>
          <a:p>
            <a:endParaRPr sz="4050" dirty="0"/>
          </a:p>
        </p:txBody>
      </p:sp>
      <p:sp>
        <p:nvSpPr>
          <p:cNvPr id="14" name="object 14"/>
          <p:cNvSpPr/>
          <p:nvPr/>
        </p:nvSpPr>
        <p:spPr>
          <a:xfrm>
            <a:off x="11704320" y="3657600"/>
            <a:ext cx="419100" cy="419100"/>
          </a:xfrm>
          <a:custGeom>
            <a:avLst/>
            <a:gdLst/>
            <a:ahLst/>
            <a:cxnLst/>
            <a:rect l="l" t="t" r="r" b="b"/>
            <a:pathLst>
              <a:path w="279400" h="279400">
                <a:moveTo>
                  <a:pt x="139700" y="0"/>
                </a:moveTo>
                <a:lnTo>
                  <a:pt x="95520" y="7116"/>
                </a:lnTo>
                <a:lnTo>
                  <a:pt x="57168" y="26936"/>
                </a:lnTo>
                <a:lnTo>
                  <a:pt x="26936" y="57168"/>
                </a:lnTo>
                <a:lnTo>
                  <a:pt x="7116" y="95520"/>
                </a:lnTo>
                <a:lnTo>
                  <a:pt x="0" y="139700"/>
                </a:lnTo>
                <a:lnTo>
                  <a:pt x="7116" y="183879"/>
                </a:lnTo>
                <a:lnTo>
                  <a:pt x="26936" y="222231"/>
                </a:lnTo>
                <a:lnTo>
                  <a:pt x="57168" y="252463"/>
                </a:lnTo>
                <a:lnTo>
                  <a:pt x="95520" y="272283"/>
                </a:lnTo>
                <a:lnTo>
                  <a:pt x="139700" y="279400"/>
                </a:lnTo>
                <a:lnTo>
                  <a:pt x="183879" y="272283"/>
                </a:lnTo>
                <a:lnTo>
                  <a:pt x="222231" y="252463"/>
                </a:lnTo>
                <a:lnTo>
                  <a:pt x="252463" y="222231"/>
                </a:lnTo>
                <a:lnTo>
                  <a:pt x="272283" y="183879"/>
                </a:lnTo>
                <a:lnTo>
                  <a:pt x="279400" y="139700"/>
                </a:lnTo>
                <a:lnTo>
                  <a:pt x="272283" y="95520"/>
                </a:lnTo>
                <a:lnTo>
                  <a:pt x="252463" y="57168"/>
                </a:lnTo>
                <a:lnTo>
                  <a:pt x="222231" y="26936"/>
                </a:lnTo>
                <a:lnTo>
                  <a:pt x="183879" y="7116"/>
                </a:lnTo>
                <a:lnTo>
                  <a:pt x="139700" y="0"/>
                </a:lnTo>
                <a:close/>
              </a:path>
            </a:pathLst>
          </a:custGeom>
          <a:solidFill>
            <a:srgbClr val="0077C7"/>
          </a:solidFill>
        </p:spPr>
        <p:txBody>
          <a:bodyPr wrap="square" lIns="0" tIns="0" rIns="0" bIns="0" rtlCol="0"/>
          <a:lstStyle/>
          <a:p>
            <a:endParaRPr sz="4050" dirty="0"/>
          </a:p>
        </p:txBody>
      </p:sp>
      <p:sp>
        <p:nvSpPr>
          <p:cNvPr id="15" name="object 15"/>
          <p:cNvSpPr/>
          <p:nvPr/>
        </p:nvSpPr>
        <p:spPr>
          <a:xfrm>
            <a:off x="11788139" y="3714750"/>
            <a:ext cx="251460" cy="304800"/>
          </a:xfrm>
          <a:prstGeom prst="rect">
            <a:avLst/>
          </a:prstGeom>
          <a:blipFill>
            <a:blip r:embed="rId6" cstate="print"/>
            <a:stretch>
              <a:fillRect/>
            </a:stretch>
          </a:blipFill>
        </p:spPr>
        <p:txBody>
          <a:bodyPr wrap="square" lIns="0" tIns="0" rIns="0" bIns="0" rtlCol="0"/>
          <a:lstStyle/>
          <a:p>
            <a:endParaRPr sz="4050" dirty="0"/>
          </a:p>
        </p:txBody>
      </p:sp>
      <p:sp>
        <p:nvSpPr>
          <p:cNvPr id="16" name="object 16"/>
          <p:cNvSpPr/>
          <p:nvPr/>
        </p:nvSpPr>
        <p:spPr>
          <a:xfrm>
            <a:off x="13681710" y="2244090"/>
            <a:ext cx="419100" cy="419100"/>
          </a:xfrm>
          <a:custGeom>
            <a:avLst/>
            <a:gdLst/>
            <a:ahLst/>
            <a:cxnLst/>
            <a:rect l="l" t="t" r="r" b="b"/>
            <a:pathLst>
              <a:path w="279400" h="279400">
                <a:moveTo>
                  <a:pt x="139700" y="0"/>
                </a:moveTo>
                <a:lnTo>
                  <a:pt x="95520" y="7116"/>
                </a:lnTo>
                <a:lnTo>
                  <a:pt x="57168" y="26936"/>
                </a:lnTo>
                <a:lnTo>
                  <a:pt x="26936" y="57168"/>
                </a:lnTo>
                <a:lnTo>
                  <a:pt x="7116" y="95520"/>
                </a:lnTo>
                <a:lnTo>
                  <a:pt x="0" y="139700"/>
                </a:lnTo>
                <a:lnTo>
                  <a:pt x="7116" y="183879"/>
                </a:lnTo>
                <a:lnTo>
                  <a:pt x="26936" y="222231"/>
                </a:lnTo>
                <a:lnTo>
                  <a:pt x="57168" y="252463"/>
                </a:lnTo>
                <a:lnTo>
                  <a:pt x="95520" y="272283"/>
                </a:lnTo>
                <a:lnTo>
                  <a:pt x="139700" y="279400"/>
                </a:lnTo>
                <a:lnTo>
                  <a:pt x="183879" y="272283"/>
                </a:lnTo>
                <a:lnTo>
                  <a:pt x="222231" y="252463"/>
                </a:lnTo>
                <a:lnTo>
                  <a:pt x="252463" y="222231"/>
                </a:lnTo>
                <a:lnTo>
                  <a:pt x="272283" y="183879"/>
                </a:lnTo>
                <a:lnTo>
                  <a:pt x="279400" y="139700"/>
                </a:lnTo>
                <a:lnTo>
                  <a:pt x="272283" y="95520"/>
                </a:lnTo>
                <a:lnTo>
                  <a:pt x="252463" y="57168"/>
                </a:lnTo>
                <a:lnTo>
                  <a:pt x="222231" y="26936"/>
                </a:lnTo>
                <a:lnTo>
                  <a:pt x="183879" y="7116"/>
                </a:lnTo>
                <a:lnTo>
                  <a:pt x="139700" y="0"/>
                </a:lnTo>
                <a:close/>
              </a:path>
            </a:pathLst>
          </a:custGeom>
          <a:solidFill>
            <a:srgbClr val="0077C7"/>
          </a:solidFill>
        </p:spPr>
        <p:txBody>
          <a:bodyPr wrap="square" lIns="0" tIns="0" rIns="0" bIns="0" rtlCol="0"/>
          <a:lstStyle/>
          <a:p>
            <a:endParaRPr sz="4050" dirty="0"/>
          </a:p>
        </p:txBody>
      </p:sp>
      <p:sp>
        <p:nvSpPr>
          <p:cNvPr id="17" name="object 17"/>
          <p:cNvSpPr/>
          <p:nvPr/>
        </p:nvSpPr>
        <p:spPr>
          <a:xfrm>
            <a:off x="13765529" y="2301240"/>
            <a:ext cx="251460" cy="300990"/>
          </a:xfrm>
          <a:prstGeom prst="rect">
            <a:avLst/>
          </a:prstGeom>
          <a:blipFill>
            <a:blip r:embed="rId6" cstate="print"/>
            <a:stretch>
              <a:fillRect/>
            </a:stretch>
          </a:blipFill>
        </p:spPr>
        <p:txBody>
          <a:bodyPr wrap="square" lIns="0" tIns="0" rIns="0" bIns="0" rtlCol="0"/>
          <a:lstStyle/>
          <a:p>
            <a:endParaRPr sz="4050" dirty="0"/>
          </a:p>
        </p:txBody>
      </p:sp>
      <p:sp>
        <p:nvSpPr>
          <p:cNvPr id="18" name="object 18"/>
          <p:cNvSpPr/>
          <p:nvPr/>
        </p:nvSpPr>
        <p:spPr>
          <a:xfrm>
            <a:off x="5196839" y="4724400"/>
            <a:ext cx="419100" cy="419100"/>
          </a:xfrm>
          <a:custGeom>
            <a:avLst/>
            <a:gdLst/>
            <a:ahLst/>
            <a:cxnLst/>
            <a:rect l="l" t="t" r="r" b="b"/>
            <a:pathLst>
              <a:path w="279400" h="279400">
                <a:moveTo>
                  <a:pt x="139700" y="0"/>
                </a:moveTo>
                <a:lnTo>
                  <a:pt x="95520" y="7116"/>
                </a:lnTo>
                <a:lnTo>
                  <a:pt x="57168" y="26936"/>
                </a:lnTo>
                <a:lnTo>
                  <a:pt x="26936" y="57168"/>
                </a:lnTo>
                <a:lnTo>
                  <a:pt x="7116" y="95520"/>
                </a:lnTo>
                <a:lnTo>
                  <a:pt x="0" y="139700"/>
                </a:lnTo>
                <a:lnTo>
                  <a:pt x="7116" y="183879"/>
                </a:lnTo>
                <a:lnTo>
                  <a:pt x="26936" y="222231"/>
                </a:lnTo>
                <a:lnTo>
                  <a:pt x="57168" y="252463"/>
                </a:lnTo>
                <a:lnTo>
                  <a:pt x="95520" y="272283"/>
                </a:lnTo>
                <a:lnTo>
                  <a:pt x="139700" y="279400"/>
                </a:lnTo>
                <a:lnTo>
                  <a:pt x="183879" y="272283"/>
                </a:lnTo>
                <a:lnTo>
                  <a:pt x="222231" y="252463"/>
                </a:lnTo>
                <a:lnTo>
                  <a:pt x="252463" y="222231"/>
                </a:lnTo>
                <a:lnTo>
                  <a:pt x="272283" y="183879"/>
                </a:lnTo>
                <a:lnTo>
                  <a:pt x="279400" y="139700"/>
                </a:lnTo>
                <a:lnTo>
                  <a:pt x="272283" y="95520"/>
                </a:lnTo>
                <a:lnTo>
                  <a:pt x="252463" y="57168"/>
                </a:lnTo>
                <a:lnTo>
                  <a:pt x="222231" y="26936"/>
                </a:lnTo>
                <a:lnTo>
                  <a:pt x="183879" y="7116"/>
                </a:lnTo>
                <a:lnTo>
                  <a:pt x="139700" y="0"/>
                </a:lnTo>
                <a:close/>
              </a:path>
            </a:pathLst>
          </a:custGeom>
          <a:solidFill>
            <a:srgbClr val="0077C7"/>
          </a:solidFill>
        </p:spPr>
        <p:txBody>
          <a:bodyPr wrap="square" lIns="0" tIns="0" rIns="0" bIns="0" rtlCol="0"/>
          <a:lstStyle/>
          <a:p>
            <a:endParaRPr sz="4050" dirty="0"/>
          </a:p>
        </p:txBody>
      </p:sp>
      <p:sp>
        <p:nvSpPr>
          <p:cNvPr id="19" name="object 19"/>
          <p:cNvSpPr/>
          <p:nvPr/>
        </p:nvSpPr>
        <p:spPr>
          <a:xfrm>
            <a:off x="5280661" y="4781550"/>
            <a:ext cx="251459" cy="300990"/>
          </a:xfrm>
          <a:prstGeom prst="rect">
            <a:avLst/>
          </a:prstGeom>
          <a:blipFill>
            <a:blip r:embed="rId6" cstate="print"/>
            <a:stretch>
              <a:fillRect/>
            </a:stretch>
          </a:blipFill>
        </p:spPr>
        <p:txBody>
          <a:bodyPr wrap="square" lIns="0" tIns="0" rIns="0" bIns="0" rtlCol="0"/>
          <a:lstStyle/>
          <a:p>
            <a:endParaRPr sz="4050" dirty="0"/>
          </a:p>
        </p:txBody>
      </p:sp>
      <p:sp>
        <p:nvSpPr>
          <p:cNvPr id="20" name="object 20"/>
          <p:cNvSpPr/>
          <p:nvPr/>
        </p:nvSpPr>
        <p:spPr>
          <a:xfrm>
            <a:off x="3874769" y="3059430"/>
            <a:ext cx="419100" cy="419100"/>
          </a:xfrm>
          <a:custGeom>
            <a:avLst/>
            <a:gdLst/>
            <a:ahLst/>
            <a:cxnLst/>
            <a:rect l="l" t="t" r="r" b="b"/>
            <a:pathLst>
              <a:path w="279400" h="279400">
                <a:moveTo>
                  <a:pt x="139700" y="0"/>
                </a:moveTo>
                <a:lnTo>
                  <a:pt x="95520" y="7116"/>
                </a:lnTo>
                <a:lnTo>
                  <a:pt x="57168" y="26936"/>
                </a:lnTo>
                <a:lnTo>
                  <a:pt x="26936" y="57168"/>
                </a:lnTo>
                <a:lnTo>
                  <a:pt x="7116" y="95520"/>
                </a:lnTo>
                <a:lnTo>
                  <a:pt x="0" y="139700"/>
                </a:lnTo>
                <a:lnTo>
                  <a:pt x="7116" y="183879"/>
                </a:lnTo>
                <a:lnTo>
                  <a:pt x="26936" y="222231"/>
                </a:lnTo>
                <a:lnTo>
                  <a:pt x="57168" y="252463"/>
                </a:lnTo>
                <a:lnTo>
                  <a:pt x="95520" y="272283"/>
                </a:lnTo>
                <a:lnTo>
                  <a:pt x="139700" y="279400"/>
                </a:lnTo>
                <a:lnTo>
                  <a:pt x="183879" y="272283"/>
                </a:lnTo>
                <a:lnTo>
                  <a:pt x="222231" y="252463"/>
                </a:lnTo>
                <a:lnTo>
                  <a:pt x="252463" y="222231"/>
                </a:lnTo>
                <a:lnTo>
                  <a:pt x="272283" y="183879"/>
                </a:lnTo>
                <a:lnTo>
                  <a:pt x="279400" y="139700"/>
                </a:lnTo>
                <a:lnTo>
                  <a:pt x="272283" y="95520"/>
                </a:lnTo>
                <a:lnTo>
                  <a:pt x="252463" y="57168"/>
                </a:lnTo>
                <a:lnTo>
                  <a:pt x="222231" y="26936"/>
                </a:lnTo>
                <a:lnTo>
                  <a:pt x="183879" y="7116"/>
                </a:lnTo>
                <a:lnTo>
                  <a:pt x="139700" y="0"/>
                </a:lnTo>
                <a:close/>
              </a:path>
            </a:pathLst>
          </a:custGeom>
          <a:solidFill>
            <a:srgbClr val="0077C7"/>
          </a:solidFill>
        </p:spPr>
        <p:txBody>
          <a:bodyPr wrap="square" lIns="0" tIns="0" rIns="0" bIns="0" rtlCol="0"/>
          <a:lstStyle/>
          <a:p>
            <a:endParaRPr sz="4050" dirty="0"/>
          </a:p>
        </p:txBody>
      </p:sp>
      <p:sp>
        <p:nvSpPr>
          <p:cNvPr id="21" name="object 21"/>
          <p:cNvSpPr/>
          <p:nvPr/>
        </p:nvSpPr>
        <p:spPr>
          <a:xfrm>
            <a:off x="3962401" y="3116580"/>
            <a:ext cx="251459" cy="300990"/>
          </a:xfrm>
          <a:prstGeom prst="rect">
            <a:avLst/>
          </a:prstGeom>
          <a:blipFill>
            <a:blip r:embed="rId6" cstate="print"/>
            <a:stretch>
              <a:fillRect/>
            </a:stretch>
          </a:blipFill>
        </p:spPr>
        <p:txBody>
          <a:bodyPr wrap="square" lIns="0" tIns="0" rIns="0" bIns="0" rtlCol="0"/>
          <a:lstStyle/>
          <a:p>
            <a:endParaRPr sz="4050" dirty="0"/>
          </a:p>
        </p:txBody>
      </p:sp>
      <p:sp>
        <p:nvSpPr>
          <p:cNvPr id="22" name="object 22"/>
          <p:cNvSpPr/>
          <p:nvPr/>
        </p:nvSpPr>
        <p:spPr>
          <a:xfrm>
            <a:off x="2209800" y="5143500"/>
            <a:ext cx="415290" cy="419100"/>
          </a:xfrm>
          <a:custGeom>
            <a:avLst/>
            <a:gdLst/>
            <a:ahLst/>
            <a:cxnLst/>
            <a:rect l="l" t="t" r="r" b="b"/>
            <a:pathLst>
              <a:path w="276860" h="279400">
                <a:moveTo>
                  <a:pt x="138430" y="0"/>
                </a:moveTo>
                <a:lnTo>
                  <a:pt x="94674" y="7116"/>
                </a:lnTo>
                <a:lnTo>
                  <a:pt x="56674" y="26936"/>
                </a:lnTo>
                <a:lnTo>
                  <a:pt x="26708" y="57168"/>
                </a:lnTo>
                <a:lnTo>
                  <a:pt x="7057" y="95520"/>
                </a:lnTo>
                <a:lnTo>
                  <a:pt x="0" y="139700"/>
                </a:lnTo>
                <a:lnTo>
                  <a:pt x="7057" y="183879"/>
                </a:lnTo>
                <a:lnTo>
                  <a:pt x="26708" y="222231"/>
                </a:lnTo>
                <a:lnTo>
                  <a:pt x="56674" y="252463"/>
                </a:lnTo>
                <a:lnTo>
                  <a:pt x="94674" y="272283"/>
                </a:lnTo>
                <a:lnTo>
                  <a:pt x="138430" y="279400"/>
                </a:lnTo>
                <a:lnTo>
                  <a:pt x="182185" y="272283"/>
                </a:lnTo>
                <a:lnTo>
                  <a:pt x="220185" y="252463"/>
                </a:lnTo>
                <a:lnTo>
                  <a:pt x="250151" y="222231"/>
                </a:lnTo>
                <a:lnTo>
                  <a:pt x="269802" y="183879"/>
                </a:lnTo>
                <a:lnTo>
                  <a:pt x="276860" y="139700"/>
                </a:lnTo>
                <a:lnTo>
                  <a:pt x="269802" y="95520"/>
                </a:lnTo>
                <a:lnTo>
                  <a:pt x="250151" y="57168"/>
                </a:lnTo>
                <a:lnTo>
                  <a:pt x="220185" y="26936"/>
                </a:lnTo>
                <a:lnTo>
                  <a:pt x="182185" y="7116"/>
                </a:lnTo>
                <a:lnTo>
                  <a:pt x="138430" y="0"/>
                </a:lnTo>
                <a:close/>
              </a:path>
            </a:pathLst>
          </a:custGeom>
          <a:solidFill>
            <a:srgbClr val="0077C7"/>
          </a:solidFill>
        </p:spPr>
        <p:txBody>
          <a:bodyPr wrap="square" lIns="0" tIns="0" rIns="0" bIns="0" rtlCol="0"/>
          <a:lstStyle/>
          <a:p>
            <a:endParaRPr sz="4050" dirty="0"/>
          </a:p>
        </p:txBody>
      </p:sp>
      <p:sp>
        <p:nvSpPr>
          <p:cNvPr id="23" name="object 23"/>
          <p:cNvSpPr/>
          <p:nvPr/>
        </p:nvSpPr>
        <p:spPr>
          <a:xfrm>
            <a:off x="2293621" y="5200650"/>
            <a:ext cx="251459" cy="300990"/>
          </a:xfrm>
          <a:prstGeom prst="rect">
            <a:avLst/>
          </a:prstGeom>
          <a:blipFill>
            <a:blip r:embed="rId6" cstate="print"/>
            <a:stretch>
              <a:fillRect/>
            </a:stretch>
          </a:blipFill>
        </p:spPr>
        <p:txBody>
          <a:bodyPr wrap="square" lIns="0" tIns="0" rIns="0" bIns="0" rtlCol="0"/>
          <a:lstStyle/>
          <a:p>
            <a:endParaRPr sz="4050" dirty="0"/>
          </a:p>
        </p:txBody>
      </p:sp>
      <p:sp>
        <p:nvSpPr>
          <p:cNvPr id="24" name="object 24"/>
          <p:cNvSpPr/>
          <p:nvPr/>
        </p:nvSpPr>
        <p:spPr>
          <a:xfrm>
            <a:off x="11262360" y="4819650"/>
            <a:ext cx="419100" cy="419100"/>
          </a:xfrm>
          <a:prstGeom prst="rect">
            <a:avLst/>
          </a:prstGeom>
          <a:blipFill>
            <a:blip r:embed="rId5" cstate="print"/>
            <a:stretch>
              <a:fillRect/>
            </a:stretch>
          </a:blipFill>
        </p:spPr>
        <p:txBody>
          <a:bodyPr wrap="square" lIns="0" tIns="0" rIns="0" bIns="0" rtlCol="0"/>
          <a:lstStyle/>
          <a:p>
            <a:endParaRPr sz="4050" dirty="0"/>
          </a:p>
        </p:txBody>
      </p:sp>
      <p:sp>
        <p:nvSpPr>
          <p:cNvPr id="25" name="object 25"/>
          <p:cNvSpPr/>
          <p:nvPr/>
        </p:nvSpPr>
        <p:spPr>
          <a:xfrm>
            <a:off x="13361670" y="4834890"/>
            <a:ext cx="419100" cy="419100"/>
          </a:xfrm>
          <a:prstGeom prst="rect">
            <a:avLst/>
          </a:prstGeom>
          <a:blipFill>
            <a:blip r:embed="rId5" cstate="print"/>
            <a:stretch>
              <a:fillRect/>
            </a:stretch>
          </a:blipFill>
        </p:spPr>
        <p:txBody>
          <a:bodyPr wrap="square" lIns="0" tIns="0" rIns="0" bIns="0" rtlCol="0"/>
          <a:lstStyle/>
          <a:p>
            <a:endParaRPr sz="4050" dirty="0"/>
          </a:p>
        </p:txBody>
      </p:sp>
      <p:sp>
        <p:nvSpPr>
          <p:cNvPr id="26" name="object 26"/>
          <p:cNvSpPr/>
          <p:nvPr/>
        </p:nvSpPr>
        <p:spPr>
          <a:xfrm>
            <a:off x="1703070" y="7345680"/>
            <a:ext cx="419100" cy="419100"/>
          </a:xfrm>
          <a:prstGeom prst="rect">
            <a:avLst/>
          </a:prstGeom>
          <a:blipFill>
            <a:blip r:embed="rId5" cstate="print"/>
            <a:stretch>
              <a:fillRect/>
            </a:stretch>
          </a:blipFill>
        </p:spPr>
        <p:txBody>
          <a:bodyPr wrap="square" lIns="0" tIns="0" rIns="0" bIns="0" rtlCol="0"/>
          <a:lstStyle/>
          <a:p>
            <a:endParaRPr sz="4050" dirty="0"/>
          </a:p>
        </p:txBody>
      </p:sp>
      <p:sp>
        <p:nvSpPr>
          <p:cNvPr id="27" name="object 27"/>
          <p:cNvSpPr/>
          <p:nvPr/>
        </p:nvSpPr>
        <p:spPr>
          <a:xfrm>
            <a:off x="3543300" y="6686550"/>
            <a:ext cx="419100" cy="419100"/>
          </a:xfrm>
          <a:prstGeom prst="rect">
            <a:avLst/>
          </a:prstGeom>
          <a:blipFill>
            <a:blip r:embed="rId5" cstate="print"/>
            <a:stretch>
              <a:fillRect/>
            </a:stretch>
          </a:blipFill>
        </p:spPr>
        <p:txBody>
          <a:bodyPr wrap="square" lIns="0" tIns="0" rIns="0" bIns="0" rtlCol="0"/>
          <a:lstStyle/>
          <a:p>
            <a:endParaRPr sz="4050" dirty="0"/>
          </a:p>
        </p:txBody>
      </p:sp>
      <p:sp>
        <p:nvSpPr>
          <p:cNvPr id="28" name="object 28"/>
          <p:cNvSpPr/>
          <p:nvPr/>
        </p:nvSpPr>
        <p:spPr>
          <a:xfrm>
            <a:off x="4777740" y="6267450"/>
            <a:ext cx="419100" cy="419100"/>
          </a:xfrm>
          <a:prstGeom prst="rect">
            <a:avLst/>
          </a:prstGeom>
          <a:blipFill>
            <a:blip r:embed="rId5" cstate="print"/>
            <a:stretch>
              <a:fillRect/>
            </a:stretch>
          </a:blipFill>
        </p:spPr>
        <p:txBody>
          <a:bodyPr wrap="square" lIns="0" tIns="0" rIns="0" bIns="0" rtlCol="0"/>
          <a:lstStyle/>
          <a:p>
            <a:endParaRPr sz="4050" dirty="0"/>
          </a:p>
        </p:txBody>
      </p:sp>
      <p:sp>
        <p:nvSpPr>
          <p:cNvPr id="29" name="object 29"/>
          <p:cNvSpPr txBox="1"/>
          <p:nvPr/>
        </p:nvSpPr>
        <p:spPr>
          <a:xfrm>
            <a:off x="14677073" y="2360228"/>
            <a:ext cx="3261360" cy="1742785"/>
          </a:xfrm>
          <a:prstGeom prst="rect">
            <a:avLst/>
          </a:prstGeom>
        </p:spPr>
        <p:txBody>
          <a:bodyPr vert="horz" wrap="square" lIns="0" tIns="19050" rIns="0" bIns="0" rtlCol="0">
            <a:spAutoFit/>
          </a:bodyPr>
          <a:lstStyle/>
          <a:p>
            <a:pPr marL="19050" marR="7620" algn="ctr">
              <a:spcBef>
                <a:spcPts val="8"/>
              </a:spcBef>
            </a:pPr>
            <a:r>
              <a:rPr sz="2800" dirty="0">
                <a:solidFill>
                  <a:srgbClr val="F1F1F5"/>
                </a:solidFill>
                <a:latin typeface="Arial Narrow Regular"/>
                <a:cs typeface="Arial"/>
              </a:rPr>
              <a:t>Each </a:t>
            </a:r>
            <a:r>
              <a:rPr lang="en-US" sz="2800" dirty="0">
                <a:solidFill>
                  <a:srgbClr val="F1F1F5"/>
                </a:solidFill>
                <a:latin typeface="Arial Narrow Regular"/>
                <a:cs typeface="Arial"/>
              </a:rPr>
              <a:t>individual flush </a:t>
            </a:r>
            <a:r>
              <a:rPr sz="2800" spc="-15" dirty="0">
                <a:solidFill>
                  <a:srgbClr val="F1F1F5"/>
                </a:solidFill>
                <a:latin typeface="Arial Narrow Regular"/>
                <a:cs typeface="Arial"/>
              </a:rPr>
              <a:t>valve </a:t>
            </a:r>
            <a:r>
              <a:rPr lang="en-US" sz="2800" spc="-15" dirty="0">
                <a:solidFill>
                  <a:srgbClr val="F1F1F5"/>
                </a:solidFill>
                <a:latin typeface="Arial Narrow Regular"/>
                <a:cs typeface="Arial"/>
              </a:rPr>
              <a:t>and</a:t>
            </a:r>
            <a:r>
              <a:rPr sz="2800" spc="-60" dirty="0">
                <a:solidFill>
                  <a:srgbClr val="F1F1F5"/>
                </a:solidFill>
                <a:latin typeface="Arial Narrow Regular"/>
                <a:cs typeface="Arial"/>
              </a:rPr>
              <a:t> </a:t>
            </a:r>
            <a:r>
              <a:rPr sz="2800" dirty="0">
                <a:solidFill>
                  <a:srgbClr val="F1F1F5"/>
                </a:solidFill>
                <a:latin typeface="Arial Narrow Regular"/>
                <a:cs typeface="Arial"/>
              </a:rPr>
              <a:t>faucet </a:t>
            </a:r>
            <a:r>
              <a:rPr sz="2800" spc="-8" dirty="0">
                <a:solidFill>
                  <a:srgbClr val="F1F1F5"/>
                </a:solidFill>
                <a:latin typeface="Arial Narrow Regular"/>
                <a:cs typeface="Arial"/>
              </a:rPr>
              <a:t>sends </a:t>
            </a:r>
            <a:r>
              <a:rPr sz="2800" dirty="0">
                <a:solidFill>
                  <a:srgbClr val="F1F1F5"/>
                </a:solidFill>
                <a:latin typeface="Arial Narrow Regular"/>
                <a:cs typeface="Arial"/>
              </a:rPr>
              <a:t>its </a:t>
            </a:r>
            <a:r>
              <a:rPr sz="2800" spc="-15" dirty="0">
                <a:solidFill>
                  <a:srgbClr val="F1F1F5"/>
                </a:solidFill>
                <a:latin typeface="Arial Narrow Regular"/>
                <a:cs typeface="Arial"/>
              </a:rPr>
              <a:t>own </a:t>
            </a:r>
            <a:r>
              <a:rPr sz="2800" spc="-8" dirty="0">
                <a:solidFill>
                  <a:srgbClr val="F1F1F5"/>
                </a:solidFill>
                <a:latin typeface="Arial Narrow Regular"/>
                <a:cs typeface="Arial"/>
              </a:rPr>
              <a:t>wireless signal </a:t>
            </a:r>
            <a:r>
              <a:rPr sz="2800" dirty="0">
                <a:solidFill>
                  <a:srgbClr val="F1F1F5"/>
                </a:solidFill>
                <a:latin typeface="Arial Narrow Regular"/>
                <a:cs typeface="Arial"/>
              </a:rPr>
              <a:t>to</a:t>
            </a:r>
            <a:r>
              <a:rPr sz="2800" spc="-105" dirty="0">
                <a:solidFill>
                  <a:srgbClr val="F1F1F5"/>
                </a:solidFill>
                <a:latin typeface="Arial Narrow Regular"/>
                <a:cs typeface="Arial"/>
              </a:rPr>
              <a:t> </a:t>
            </a:r>
            <a:r>
              <a:rPr sz="2800" dirty="0">
                <a:solidFill>
                  <a:srgbClr val="F1F1F5"/>
                </a:solidFill>
                <a:latin typeface="Arial Narrow Regular"/>
                <a:cs typeface="Arial"/>
              </a:rPr>
              <a:t>a </a:t>
            </a:r>
            <a:r>
              <a:rPr sz="2800" spc="-8" dirty="0">
                <a:solidFill>
                  <a:srgbClr val="F1F1F5"/>
                </a:solidFill>
                <a:latin typeface="Arial Narrow Regular"/>
                <a:cs typeface="Arial"/>
              </a:rPr>
              <a:t>single </a:t>
            </a:r>
            <a:r>
              <a:rPr sz="2800" spc="-15" dirty="0">
                <a:solidFill>
                  <a:srgbClr val="F1F1F5"/>
                </a:solidFill>
                <a:latin typeface="Arial Narrow Regular"/>
                <a:cs typeface="Arial"/>
              </a:rPr>
              <a:t>gateway</a:t>
            </a:r>
            <a:endParaRPr sz="2800" dirty="0">
              <a:latin typeface="Arial Narrow Regular"/>
              <a:cs typeface="Arial"/>
            </a:endParaRPr>
          </a:p>
        </p:txBody>
      </p:sp>
      <p:sp>
        <p:nvSpPr>
          <p:cNvPr id="33" name="TextBox 32">
            <a:extLst>
              <a:ext uri="{FF2B5EF4-FFF2-40B4-BE49-F238E27FC236}">
                <a16:creationId xmlns:a16="http://schemas.microsoft.com/office/drawing/2014/main" xmlns="" id="{F1D68E80-F547-4B65-9B3D-B691C1B09C3B}"/>
              </a:ext>
            </a:extLst>
          </p:cNvPr>
          <p:cNvSpPr txBox="1"/>
          <p:nvPr/>
        </p:nvSpPr>
        <p:spPr>
          <a:xfrm>
            <a:off x="14330097" y="7398418"/>
            <a:ext cx="3957912" cy="1246495"/>
          </a:xfrm>
          <a:prstGeom prst="rect">
            <a:avLst/>
          </a:prstGeom>
          <a:noFill/>
        </p:spPr>
        <p:txBody>
          <a:bodyPr wrap="square" rtlCol="0">
            <a:spAutoFit/>
          </a:bodyPr>
          <a:lstStyle/>
          <a:p>
            <a:pPr algn="ctr"/>
            <a:r>
              <a:rPr lang="en-US" sz="4500" b="1" dirty="0">
                <a:solidFill>
                  <a:schemeClr val="bg1"/>
                </a:solidFill>
                <a:latin typeface="Arial" panose="020B0604020202020204" pitchFamily="34" charset="0"/>
                <a:cs typeface="Arial" panose="020B0604020202020204" pitchFamily="34" charset="0"/>
              </a:rPr>
              <a:t>HW6</a:t>
            </a:r>
          </a:p>
          <a:p>
            <a:pPr algn="ctr"/>
            <a:r>
              <a:rPr lang="en-US" sz="3000" dirty="0">
                <a:solidFill>
                  <a:schemeClr val="bg1"/>
                </a:solidFill>
                <a:latin typeface="Arial" panose="020B0604020202020204" pitchFamily="34" charset="0"/>
                <a:cs typeface="Arial" panose="020B0604020202020204" pitchFamily="34" charset="0"/>
              </a:rPr>
              <a:t> </a:t>
            </a:r>
            <a:r>
              <a:rPr lang="en-US" sz="3000" dirty="0">
                <a:solidFill>
                  <a:schemeClr val="bg1"/>
                </a:solidFill>
                <a:latin typeface="Arial Narrow Regular"/>
                <a:cs typeface="Arial" panose="020B0604020202020204" pitchFamily="34" charset="0"/>
              </a:rPr>
              <a:t>Power Supply</a:t>
            </a:r>
          </a:p>
        </p:txBody>
      </p:sp>
      <p:sp>
        <p:nvSpPr>
          <p:cNvPr id="34" name="TextBox 33">
            <a:extLst>
              <a:ext uri="{FF2B5EF4-FFF2-40B4-BE49-F238E27FC236}">
                <a16:creationId xmlns:a16="http://schemas.microsoft.com/office/drawing/2014/main" xmlns="" id="{C4AF13F5-00CD-49CC-AA0B-3E6C04C67306}"/>
              </a:ext>
            </a:extLst>
          </p:cNvPr>
          <p:cNvSpPr txBox="1"/>
          <p:nvPr/>
        </p:nvSpPr>
        <p:spPr>
          <a:xfrm>
            <a:off x="14330097" y="8724900"/>
            <a:ext cx="3957909" cy="1200329"/>
          </a:xfrm>
          <a:prstGeom prst="rect">
            <a:avLst/>
          </a:prstGeom>
          <a:noFill/>
        </p:spPr>
        <p:txBody>
          <a:bodyPr wrap="square" rtlCol="0">
            <a:spAutoFit/>
          </a:bodyPr>
          <a:lstStyle/>
          <a:p>
            <a:pPr algn="ctr"/>
            <a:r>
              <a:rPr lang="en-US" sz="2400" dirty="0">
                <a:solidFill>
                  <a:schemeClr val="accent2"/>
                </a:solidFill>
                <a:latin typeface="Arial Narrow Regular"/>
                <a:cs typeface="Arial" panose="020B0604020202020204" pitchFamily="34" charset="0"/>
              </a:rPr>
              <a:t>Powers 6 devices</a:t>
            </a:r>
          </a:p>
          <a:p>
            <a:pPr algn="ctr"/>
            <a:r>
              <a:rPr lang="en-US" sz="2400" dirty="0">
                <a:solidFill>
                  <a:schemeClr val="accent2"/>
                </a:solidFill>
                <a:latin typeface="Arial Narrow Regular"/>
                <a:cs typeface="Arial" panose="020B0604020202020204" pitchFamily="34" charset="0"/>
              </a:rPr>
              <a:t>Input = 120V</a:t>
            </a:r>
          </a:p>
          <a:p>
            <a:pPr algn="ctr"/>
            <a:r>
              <a:rPr lang="en-US" sz="2400" dirty="0">
                <a:solidFill>
                  <a:schemeClr val="accent2"/>
                </a:solidFill>
                <a:latin typeface="Arial Narrow Regular"/>
                <a:cs typeface="Arial" panose="020B0604020202020204" pitchFamily="34" charset="0"/>
              </a:rPr>
              <a:t>Output = 7.6V</a:t>
            </a:r>
          </a:p>
        </p:txBody>
      </p:sp>
      <p:cxnSp>
        <p:nvCxnSpPr>
          <p:cNvPr id="35" name="Straight Connector 34">
            <a:extLst>
              <a:ext uri="{FF2B5EF4-FFF2-40B4-BE49-F238E27FC236}">
                <a16:creationId xmlns:a16="http://schemas.microsoft.com/office/drawing/2014/main" xmlns="" id="{AB9B49A1-C02B-43D5-89FB-42C8BDA70715}"/>
              </a:ext>
            </a:extLst>
          </p:cNvPr>
          <p:cNvCxnSpPr>
            <a:cxnSpLocks/>
          </p:cNvCxnSpPr>
          <p:nvPr/>
        </p:nvCxnSpPr>
        <p:spPr>
          <a:xfrm>
            <a:off x="14648425" y="5143500"/>
            <a:ext cx="3243374"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pic>
        <p:nvPicPr>
          <p:cNvPr id="36" name="Picture 35" descr="A close up of a logo&#10;&#10;Description automatically generated">
            <a:extLst>
              <a:ext uri="{FF2B5EF4-FFF2-40B4-BE49-F238E27FC236}">
                <a16:creationId xmlns:a16="http://schemas.microsoft.com/office/drawing/2014/main" xmlns="" id="{91017B63-C44E-4158-8532-46E14AF9C4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37567" y="4942276"/>
            <a:ext cx="3017033" cy="3020624"/>
          </a:xfrm>
          <a:prstGeom prst="rect">
            <a:avLst/>
          </a:prstGeom>
        </p:spPr>
      </p:pic>
      <p:sp>
        <p:nvSpPr>
          <p:cNvPr id="37" name="object 9">
            <a:extLst>
              <a:ext uri="{FF2B5EF4-FFF2-40B4-BE49-F238E27FC236}">
                <a16:creationId xmlns:a16="http://schemas.microsoft.com/office/drawing/2014/main" xmlns="" id="{97696913-E19F-4B7A-93C3-21A9E2745129}"/>
              </a:ext>
            </a:extLst>
          </p:cNvPr>
          <p:cNvSpPr/>
          <p:nvPr/>
        </p:nvSpPr>
        <p:spPr>
          <a:xfrm>
            <a:off x="15574417" y="800100"/>
            <a:ext cx="1349315" cy="1349315"/>
          </a:xfrm>
          <a:prstGeom prst="rect">
            <a:avLst/>
          </a:prstGeom>
          <a:blipFill>
            <a:blip r:embed="rId5" cstate="print"/>
            <a:stretch>
              <a:fillRect/>
            </a:stretch>
          </a:blipFill>
        </p:spPr>
        <p:txBody>
          <a:bodyPr wrap="square" lIns="0" tIns="0" rIns="0" bIns="0" rtlCol="0"/>
          <a:lstStyle/>
          <a:p>
            <a:endParaRPr sz="4050" dirty="0"/>
          </a:p>
        </p:txBody>
      </p:sp>
      <p:pic>
        <p:nvPicPr>
          <p:cNvPr id="32" name="Picture 31">
            <a:extLst>
              <a:ext uri="{FF2B5EF4-FFF2-40B4-BE49-F238E27FC236}">
                <a16:creationId xmlns:a16="http://schemas.microsoft.com/office/drawing/2014/main" xmlns="" id="{229BE702-AB6F-4CCE-AD20-01EB68E3EE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888" y="9203541"/>
            <a:ext cx="1652468" cy="73875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200"/>
                                      </p:stCondLst>
                                      <p:childTnLst>
                                        <p:set>
                                          <p:cBhvr>
                                            <p:cTn id="6" dur="1" fill="hold">
                                              <p:stCondLst>
                                                <p:cond delay="0"/>
                                              </p:stCondLst>
                                            </p:cTn>
                                            <p:tgtEl>
                                              <p:spTgt spid="36"/>
                                            </p:tgtEl>
                                            <p:attrNameLst>
                                              <p:attrName>style.visibility</p:attrName>
                                            </p:attrNameLst>
                                          </p:cBhvr>
                                          <p:to>
                                            <p:strVal val="visible"/>
                                          </p:to>
                                        </p:set>
                                        <p:anim calcmode="lin" valueType="num" p14:bounceEnd="50000">
                                          <p:cBhvr additive="base">
                                            <p:cTn id="7" dur="5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500"/>
                                      </p:stCondLst>
                                      <p:childTnLst>
                                        <p:set>
                                          <p:cBhvr>
                                            <p:cTn id="10" dur="1" fill="hold">
                                              <p:stCondLst>
                                                <p:cond delay="0"/>
                                              </p:stCondLst>
                                            </p:cTn>
                                            <p:tgtEl>
                                              <p:spTgt spid="33"/>
                                            </p:tgtEl>
                                            <p:attrNameLst>
                                              <p:attrName>style.visibility</p:attrName>
                                            </p:attrNameLst>
                                          </p:cBhvr>
                                          <p:to>
                                            <p:strVal val="visible"/>
                                          </p:to>
                                        </p:set>
                                        <p:anim calcmode="lin" valueType="num" p14:bounceEnd="50000">
                                          <p:cBhvr additive="base">
                                            <p:cTn id="11" dur="5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500"/>
                                      </p:stCondLst>
                                      <p:childTnLst>
                                        <p:set>
                                          <p:cBhvr>
                                            <p:cTn id="14" dur="1" fill="hold">
                                              <p:stCondLst>
                                                <p:cond delay="0"/>
                                              </p:stCondLst>
                                            </p:cTn>
                                            <p:tgtEl>
                                              <p:spTgt spid="35"/>
                                            </p:tgtEl>
                                            <p:attrNameLst>
                                              <p:attrName>style.visibility</p:attrName>
                                            </p:attrNameLst>
                                          </p:cBhvr>
                                          <p:to>
                                            <p:strVal val="visible"/>
                                          </p:to>
                                        </p:set>
                                        <p:anim calcmode="lin" valueType="num" p14:bounceEnd="50000">
                                          <p:cBhvr additive="base">
                                            <p:cTn id="15" dur="500" fill="hold"/>
                                            <p:tgtEl>
                                              <p:spTgt spid="3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500"/>
                                      </p:stCondLst>
                                      <p:childTnLst>
                                        <p:set>
                                          <p:cBhvr>
                                            <p:cTn id="18" dur="1" fill="hold">
                                              <p:stCondLst>
                                                <p:cond delay="0"/>
                                              </p:stCondLst>
                                            </p:cTn>
                                            <p:tgtEl>
                                              <p:spTgt spid="34"/>
                                            </p:tgtEl>
                                            <p:attrNameLst>
                                              <p:attrName>style.visibility</p:attrName>
                                            </p:attrNameLst>
                                          </p:cBhvr>
                                          <p:to>
                                            <p:strVal val="visible"/>
                                          </p:to>
                                        </p:set>
                                        <p:anim calcmode="lin" valueType="num" p14:bounceEnd="50000">
                                          <p:cBhvr additive="base">
                                            <p:cTn id="19" dur="50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0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50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voice of customer</a:t>
            </a:r>
            <a:br>
              <a:rPr lang="en-US" dirty="0">
                <a:solidFill>
                  <a:schemeClr val="accent1"/>
                </a:solidFill>
              </a:rPr>
            </a:br>
            <a:r>
              <a:rPr lang="en-US" dirty="0"/>
              <a:t>industries</a:t>
            </a:r>
            <a:r>
              <a:rPr lang="en-US" dirty="0">
                <a:solidFill>
                  <a:schemeClr val="accent1"/>
                </a:solidFill>
              </a:rPr>
              <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29</a:t>
            </a:fld>
            <a:endParaRPr b="0" dirty="0">
              <a:latin typeface="Arial Regular" charset="0"/>
            </a:endParaRPr>
          </a:p>
        </p:txBody>
      </p:sp>
      <p:pic>
        <p:nvPicPr>
          <p:cNvPr id="5" name="Picture 4">
            <a:extLst>
              <a:ext uri="{FF2B5EF4-FFF2-40B4-BE49-F238E27FC236}">
                <a16:creationId xmlns:a16="http://schemas.microsoft.com/office/drawing/2014/main" xmlns="" id="{F85D7A90-7BF9-4FF6-9FB6-6D7918877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0500"/>
            <a:ext cx="18288000" cy="18288000"/>
          </a:xfrm>
          <a:prstGeom prst="rect">
            <a:avLst/>
          </a:prstGeom>
        </p:spPr>
      </p:pic>
    </p:spTree>
    <p:extLst>
      <p:ext uri="{BB962C8B-B14F-4D97-AF65-F5344CB8AC3E}">
        <p14:creationId xmlns:p14="http://schemas.microsoft.com/office/powerpoint/2010/main" val="936719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CC548BD-5ED7-7F4E-AD42-4F54B4C46C83}"/>
              </a:ext>
            </a:extLst>
          </p:cNvPr>
          <p:cNvSpPr/>
          <p:nvPr/>
        </p:nvSpPr>
        <p:spPr>
          <a:xfrm>
            <a:off x="9144000" y="0"/>
            <a:ext cx="9144000"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200" dirty="0">
              <a:solidFill>
                <a:schemeClr val="tx1"/>
              </a:solidFill>
            </a:endParaRPr>
          </a:p>
        </p:txBody>
      </p:sp>
      <p:sp>
        <p:nvSpPr>
          <p:cNvPr id="3" name="Slide Number Placeholder 2">
            <a:extLst>
              <a:ext uri="{FF2B5EF4-FFF2-40B4-BE49-F238E27FC236}">
                <a16:creationId xmlns:a16="http://schemas.microsoft.com/office/drawing/2014/main" xmlns="" id="{CE4389EE-CB48-FE40-9C4A-1727BC749FC0}"/>
              </a:ext>
            </a:extLst>
          </p:cNvPr>
          <p:cNvSpPr>
            <a:spLocks noGrp="1"/>
          </p:cNvSpPr>
          <p:nvPr>
            <p:ph type="sldNum" sz="quarter" idx="10"/>
          </p:nvPr>
        </p:nvSpPr>
        <p:spPr/>
        <p:txBody>
          <a:body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3</a:t>
            </a:fld>
            <a:endParaRPr lang="en-US" b="0" dirty="0">
              <a:latin typeface="Arial Regular" charset="0"/>
            </a:endParaRPr>
          </a:p>
        </p:txBody>
      </p:sp>
      <p:pic>
        <p:nvPicPr>
          <p:cNvPr id="12" name="Picture 11" descr="A screenshot of a cell phone&#10;&#10;Description automatically generated">
            <a:extLst>
              <a:ext uri="{FF2B5EF4-FFF2-40B4-BE49-F238E27FC236}">
                <a16:creationId xmlns:a16="http://schemas.microsoft.com/office/drawing/2014/main" xmlns="" id="{E4E2A07A-C635-F94B-82EC-FA5A3448FB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6116" y="3530901"/>
            <a:ext cx="1751772" cy="4493922"/>
          </a:xfrm>
          <a:prstGeom prst="rect">
            <a:avLst/>
          </a:prstGeom>
        </p:spPr>
      </p:pic>
      <p:pic>
        <p:nvPicPr>
          <p:cNvPr id="14" name="Picture 13" descr="A picture containing sitting, indoor, black&#10;&#10;Description automatically generated">
            <a:extLst>
              <a:ext uri="{FF2B5EF4-FFF2-40B4-BE49-F238E27FC236}">
                <a16:creationId xmlns:a16="http://schemas.microsoft.com/office/drawing/2014/main" xmlns="" id="{6EB1224B-353B-4D42-AD7D-2D1F825000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7061" y="2000837"/>
            <a:ext cx="6858000" cy="6858000"/>
          </a:xfrm>
          <a:prstGeom prst="rect">
            <a:avLst/>
          </a:prstGeom>
        </p:spPr>
      </p:pic>
      <p:sp>
        <p:nvSpPr>
          <p:cNvPr id="16" name="Rectangle 15">
            <a:extLst>
              <a:ext uri="{FF2B5EF4-FFF2-40B4-BE49-F238E27FC236}">
                <a16:creationId xmlns:a16="http://schemas.microsoft.com/office/drawing/2014/main" xmlns="" id="{D29AA543-E511-4F4C-BC14-660659669AA3}"/>
              </a:ext>
            </a:extLst>
          </p:cNvPr>
          <p:cNvSpPr/>
          <p:nvPr/>
        </p:nvSpPr>
        <p:spPr>
          <a:xfrm>
            <a:off x="577258" y="581439"/>
            <a:ext cx="749618" cy="1513977"/>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200" dirty="0">
              <a:solidFill>
                <a:schemeClr val="tx1"/>
              </a:solidFill>
            </a:endParaRPr>
          </a:p>
        </p:txBody>
      </p:sp>
      <p:sp>
        <p:nvSpPr>
          <p:cNvPr id="17" name="TextBox 16">
            <a:extLst>
              <a:ext uri="{FF2B5EF4-FFF2-40B4-BE49-F238E27FC236}">
                <a16:creationId xmlns:a16="http://schemas.microsoft.com/office/drawing/2014/main" xmlns="" id="{212997A9-BF93-8140-90AE-5BAE1843403A}"/>
              </a:ext>
            </a:extLst>
          </p:cNvPr>
          <p:cNvSpPr txBox="1"/>
          <p:nvPr/>
        </p:nvSpPr>
        <p:spPr>
          <a:xfrm>
            <a:off x="2" y="1113034"/>
            <a:ext cx="9144000" cy="1846659"/>
          </a:xfrm>
          <a:prstGeom prst="rect">
            <a:avLst/>
          </a:prstGeom>
          <a:noFill/>
        </p:spPr>
        <p:txBody>
          <a:bodyPr wrap="square" rtlCol="0">
            <a:spAutoFit/>
          </a:bodyPr>
          <a:lstStyle/>
          <a:p>
            <a:pPr algn="ctr"/>
            <a:r>
              <a:rPr lang="en-US" sz="5400" b="1" dirty="0">
                <a:solidFill>
                  <a:schemeClr val="accent1"/>
                </a:solidFill>
                <a:latin typeface="Arial" panose="020B0604020202020204" pitchFamily="34" charset="0"/>
                <a:cs typeface="Arial" panose="020B0604020202020204" pitchFamily="34" charset="0"/>
              </a:rPr>
              <a:t>4 BILLION</a:t>
            </a:r>
          </a:p>
          <a:p>
            <a:pPr algn="ctr"/>
            <a:r>
              <a:rPr lang="en-US" sz="3000" dirty="0">
                <a:solidFill>
                  <a:schemeClr val="accent1"/>
                </a:solidFill>
                <a:latin typeface="Arial" panose="020B0604020202020204" pitchFamily="34" charset="0"/>
                <a:cs typeface="Arial" panose="020B0604020202020204" pitchFamily="34" charset="0"/>
              </a:rPr>
              <a:t> Adults have smartphones</a:t>
            </a:r>
          </a:p>
          <a:p>
            <a:pPr algn="ctr"/>
            <a:r>
              <a:rPr lang="en-US" sz="3000" dirty="0">
                <a:solidFill>
                  <a:schemeClr val="accent1"/>
                </a:solidFill>
                <a:latin typeface="Arial" panose="020B0604020202020204" pitchFamily="34" charset="0"/>
                <a:cs typeface="Arial" panose="020B0604020202020204" pitchFamily="34" charset="0"/>
              </a:rPr>
              <a:t>Launched in 2004</a:t>
            </a:r>
          </a:p>
        </p:txBody>
      </p:sp>
      <p:sp>
        <p:nvSpPr>
          <p:cNvPr id="19" name="TextBox 18">
            <a:extLst>
              <a:ext uri="{FF2B5EF4-FFF2-40B4-BE49-F238E27FC236}">
                <a16:creationId xmlns:a16="http://schemas.microsoft.com/office/drawing/2014/main" xmlns="" id="{FE678052-EB78-8B48-8039-838ACB3958FA}"/>
              </a:ext>
            </a:extLst>
          </p:cNvPr>
          <p:cNvSpPr txBox="1"/>
          <p:nvPr/>
        </p:nvSpPr>
        <p:spPr>
          <a:xfrm>
            <a:off x="9144005" y="1113034"/>
            <a:ext cx="9144000" cy="1846659"/>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100 MILLION</a:t>
            </a:r>
          </a:p>
          <a:p>
            <a:pPr algn="ctr"/>
            <a:r>
              <a:rPr lang="en-US" sz="3000" dirty="0">
                <a:solidFill>
                  <a:schemeClr val="bg1"/>
                </a:solidFill>
                <a:latin typeface="Arial" panose="020B0604020202020204" pitchFamily="34" charset="0"/>
                <a:cs typeface="Arial" panose="020B0604020202020204" pitchFamily="34" charset="0"/>
              </a:rPr>
              <a:t> Alexa devices sold</a:t>
            </a:r>
          </a:p>
          <a:p>
            <a:pPr algn="ctr"/>
            <a:r>
              <a:rPr lang="en-US" sz="3000" dirty="0">
                <a:solidFill>
                  <a:schemeClr val="bg1"/>
                </a:solidFill>
                <a:latin typeface="Arial" panose="020B0604020202020204" pitchFamily="34" charset="0"/>
                <a:cs typeface="Arial" panose="020B0604020202020204" pitchFamily="34" charset="0"/>
              </a:rPr>
              <a:t>Launched in 2014</a:t>
            </a:r>
          </a:p>
        </p:txBody>
      </p:sp>
      <p:grpSp>
        <p:nvGrpSpPr>
          <p:cNvPr id="6" name="Group 5">
            <a:extLst>
              <a:ext uri="{FF2B5EF4-FFF2-40B4-BE49-F238E27FC236}">
                <a16:creationId xmlns:a16="http://schemas.microsoft.com/office/drawing/2014/main" xmlns="" id="{F3FD80BC-26B4-4A2E-B0D7-D46E347F6713}"/>
              </a:ext>
            </a:extLst>
          </p:cNvPr>
          <p:cNvGrpSpPr/>
          <p:nvPr/>
        </p:nvGrpSpPr>
        <p:grpSpPr>
          <a:xfrm>
            <a:off x="5562645" y="2331720"/>
            <a:ext cx="7162710" cy="5623560"/>
            <a:chOff x="3708430" y="2883408"/>
            <a:chExt cx="4775140" cy="3749040"/>
          </a:xfrm>
        </p:grpSpPr>
        <p:pic>
          <p:nvPicPr>
            <p:cNvPr id="23" name="Picture 2" descr="uncaptioned image">
              <a:extLst>
                <a:ext uri="{FF2B5EF4-FFF2-40B4-BE49-F238E27FC236}">
                  <a16:creationId xmlns:a16="http://schemas.microsoft.com/office/drawing/2014/main" xmlns="" id="{3DF787C7-0B34-4328-8B65-94BD469043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30" y="2883408"/>
              <a:ext cx="4775140" cy="3749040"/>
            </a:xfrm>
            <a:prstGeom prst="roundRect">
              <a:avLst/>
            </a:prstGeom>
            <a:noFill/>
            <a:ln w="44450">
              <a:solidFill>
                <a:schemeClr val="bg2"/>
              </a:solid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8C3B2EE6-E10E-4BF4-9F11-C69667BF629A}"/>
                </a:ext>
              </a:extLst>
            </p:cNvPr>
            <p:cNvSpPr txBox="1"/>
            <p:nvPr/>
          </p:nvSpPr>
          <p:spPr>
            <a:xfrm>
              <a:off x="4261884" y="3081282"/>
              <a:ext cx="3668233" cy="1046440"/>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Industrial Internet of Things</a:t>
              </a:r>
              <a:endParaRPr lang="en-US" sz="7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7346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391843" y="-12700"/>
            <a:ext cx="12896157" cy="1029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5" name="Rectangle 4"/>
          <p:cNvSpPr/>
          <p:nvPr/>
        </p:nvSpPr>
        <p:spPr>
          <a:xfrm>
            <a:off x="0" y="-12700"/>
            <a:ext cx="5391843"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nvGrpSpPr>
          <p:cNvPr id="4" name="Group 3"/>
          <p:cNvGrpSpPr/>
          <p:nvPr/>
        </p:nvGrpSpPr>
        <p:grpSpPr>
          <a:xfrm>
            <a:off x="520644" y="419100"/>
            <a:ext cx="7556556" cy="10125849"/>
            <a:chOff x="64086" y="2622981"/>
            <a:chExt cx="6793914" cy="10125849"/>
          </a:xfrm>
        </p:grpSpPr>
        <p:sp>
          <p:nvSpPr>
            <p:cNvPr id="2" name="TextBox 1"/>
            <p:cNvSpPr txBox="1"/>
            <p:nvPr/>
          </p:nvSpPr>
          <p:spPr>
            <a:xfrm>
              <a:off x="764376" y="7029653"/>
              <a:ext cx="6093624" cy="646331"/>
            </a:xfrm>
            <a:prstGeom prst="rect">
              <a:avLst/>
            </a:prstGeom>
            <a:noFill/>
          </p:spPr>
          <p:txBody>
            <a:bodyPr wrap="square" rtlCol="0">
              <a:spAutoFit/>
            </a:bodyPr>
            <a:lstStyle/>
            <a:p>
              <a:pPr algn="r"/>
              <a:endParaRPr lang="uk-UA" sz="3600" dirty="0">
                <a:solidFill>
                  <a:schemeClr val="bg1"/>
                </a:solidFill>
                <a:latin typeface="Arial Narrow Regular" charset="0"/>
              </a:endParaRPr>
            </a:p>
          </p:txBody>
        </p:sp>
        <p:sp>
          <p:nvSpPr>
            <p:cNvPr id="27" name="TextBox 26"/>
            <p:cNvSpPr txBox="1"/>
            <p:nvPr/>
          </p:nvSpPr>
          <p:spPr>
            <a:xfrm>
              <a:off x="64086" y="2622981"/>
              <a:ext cx="4190551" cy="10125849"/>
            </a:xfrm>
            <a:prstGeom prst="rect">
              <a:avLst/>
            </a:prstGeom>
            <a:noFill/>
          </p:spPr>
          <p:txBody>
            <a:bodyPr wrap="square" rtlCol="0">
              <a:spAutoFit/>
            </a:bodyPr>
            <a:lstStyle/>
            <a:p>
              <a:pPr lvl="0">
                <a:spcAft>
                  <a:spcPts val="2400"/>
                </a:spcAft>
              </a:pPr>
              <a:r>
                <a:rPr lang="en-AU" sz="2400" b="1" dirty="0">
                  <a:solidFill>
                    <a:schemeClr val="bg2"/>
                  </a:solidFill>
                  <a:latin typeface="Arial Narrow Regular"/>
                </a:rPr>
                <a:t>ZURN CONNECTED FAUCETS</a:t>
              </a:r>
            </a:p>
            <a:p>
              <a:pPr lvl="0"/>
              <a:endParaRPr lang="en-AU" sz="2000" dirty="0">
                <a:solidFill>
                  <a:schemeClr val="bg2"/>
                </a:solidFill>
                <a:latin typeface="Arial Narrow Regular"/>
              </a:endParaRPr>
            </a:p>
            <a:p>
              <a:pPr lvl="0"/>
              <a:r>
                <a:rPr lang="en-US" sz="2000" b="1" dirty="0">
                  <a:solidFill>
                    <a:schemeClr val="bg2"/>
                  </a:solidFill>
                  <a:latin typeface="Arial Narrow Regular"/>
                </a:rPr>
                <a:t>IDEAL FOR CUSTOMERS WHO</a:t>
              </a:r>
              <a:r>
                <a:rPr lang="en-AU" sz="2000" b="1" dirty="0">
                  <a:solidFill>
                    <a:schemeClr val="bg2"/>
                  </a:solidFill>
                  <a:latin typeface="Arial Narrow Regular"/>
                </a:rPr>
                <a:t>:</a:t>
              </a:r>
            </a:p>
            <a:p>
              <a:pPr marL="342900" lvl="0" indent="-342900">
                <a:buFont typeface="Arial" panose="020B0604020202020204" pitchFamily="34" charset="0"/>
                <a:buChar char="•"/>
              </a:pPr>
              <a:r>
                <a:rPr lang="en-AU" sz="2000" b="1" dirty="0">
                  <a:solidFill>
                    <a:schemeClr val="bg2"/>
                  </a:solidFill>
                  <a:latin typeface="Arial Narrow Regular"/>
                </a:rPr>
                <a:t>Want to conserve water</a:t>
              </a:r>
            </a:p>
            <a:p>
              <a:pPr marL="342900" lvl="0" indent="-342900">
                <a:buFont typeface="Arial" panose="020B0604020202020204" pitchFamily="34" charset="0"/>
                <a:buChar char="•"/>
              </a:pPr>
              <a:r>
                <a:rPr lang="en-AU" sz="2000" b="1" dirty="0">
                  <a:solidFill>
                    <a:schemeClr val="bg2"/>
                  </a:solidFill>
                  <a:latin typeface="Arial Narrow Regular"/>
                </a:rPr>
                <a:t>Eliminate ghost activations and save money</a:t>
              </a:r>
            </a:p>
            <a:p>
              <a:pPr marL="342900" indent="-342900">
                <a:buFont typeface="Arial" panose="020B0604020202020204" pitchFamily="34" charset="0"/>
                <a:buChar char="•"/>
              </a:pPr>
              <a:r>
                <a:rPr lang="en-AU" sz="2000" b="1" dirty="0">
                  <a:solidFill>
                    <a:schemeClr val="bg2"/>
                  </a:solidFill>
                  <a:latin typeface="Arial Narrow Regular"/>
                </a:rPr>
                <a:t>Require warnings and severe alerts </a:t>
              </a:r>
              <a:r>
                <a:rPr lang="en-AU" sz="2000" dirty="0">
                  <a:solidFill>
                    <a:schemeClr val="bg2"/>
                  </a:solidFill>
                  <a:latin typeface="Arial Narrow Regular"/>
                </a:rPr>
                <a:t>about solenoid end-of-life</a:t>
              </a:r>
            </a:p>
            <a:p>
              <a:pPr marL="342900" lvl="0" indent="-342900">
                <a:buFont typeface="Arial" panose="020B0604020202020204" pitchFamily="34" charset="0"/>
                <a:buChar char="•"/>
              </a:pPr>
              <a:r>
                <a:rPr lang="en-AU" sz="2000" b="1" dirty="0">
                  <a:solidFill>
                    <a:schemeClr val="bg2"/>
                  </a:solidFill>
                  <a:latin typeface="Arial Narrow Regular"/>
                </a:rPr>
                <a:t>Want to determine peak/low traffic times to set effective cleaning and maintenance schedules </a:t>
              </a:r>
            </a:p>
            <a:p>
              <a:pPr marL="342900" lvl="0" indent="-342900">
                <a:buFont typeface="Arial" panose="020B0604020202020204" pitchFamily="34" charset="0"/>
                <a:buChar char="•"/>
              </a:pPr>
              <a:r>
                <a:rPr lang="en-AU" sz="2000" b="1" dirty="0">
                  <a:solidFill>
                    <a:schemeClr val="bg2"/>
                  </a:solidFill>
                  <a:latin typeface="Arial Narrow Regular"/>
                </a:rPr>
                <a:t>Need to avoid unexpected repair downtime altogether</a:t>
              </a:r>
              <a:endParaRPr lang="en-AU" sz="2000" dirty="0">
                <a:solidFill>
                  <a:schemeClr val="bg2"/>
                </a:solidFill>
                <a:latin typeface="Arial Narrow Regular"/>
              </a:endParaRPr>
            </a:p>
            <a:p>
              <a:pPr marL="342900" lvl="0" indent="-342900">
                <a:buFont typeface="Arial" panose="020B0604020202020204" pitchFamily="34" charset="0"/>
                <a:buChar char="•"/>
              </a:pPr>
              <a:r>
                <a:rPr lang="en-AU" sz="2000" b="1" dirty="0">
                  <a:solidFill>
                    <a:schemeClr val="bg2"/>
                  </a:solidFill>
                  <a:latin typeface="Arial Narrow Regular"/>
                </a:rPr>
                <a:t>Need a solution </a:t>
              </a:r>
              <a:r>
                <a:rPr lang="en-AU" sz="2000" dirty="0">
                  <a:solidFill>
                    <a:schemeClr val="bg2"/>
                  </a:solidFill>
                  <a:latin typeface="Arial Narrow Regular"/>
                </a:rPr>
                <a:t>that does not require manual monitoring or extensive setup</a:t>
              </a:r>
            </a:p>
            <a:p>
              <a:pPr marL="342900" lvl="0" indent="-342900">
                <a:buFont typeface="Arial" panose="020B0604020202020204" pitchFamily="34" charset="0"/>
                <a:buChar char="•"/>
              </a:pPr>
              <a:r>
                <a:rPr lang="en-AU" sz="2000" b="1" dirty="0">
                  <a:solidFill>
                    <a:schemeClr val="bg2"/>
                  </a:solidFill>
                  <a:latin typeface="Arial Narrow Regular"/>
                </a:rPr>
                <a:t>Take a data-driven approach </a:t>
              </a:r>
              <a:r>
                <a:rPr lang="en-AU" sz="2000" dirty="0">
                  <a:solidFill>
                    <a:schemeClr val="bg2"/>
                  </a:solidFill>
                  <a:latin typeface="Arial Narrow Regular"/>
                </a:rPr>
                <a:t>to asset management and facilities maintenance</a:t>
              </a:r>
            </a:p>
            <a:p>
              <a:pPr marL="342900" lvl="0" indent="-342900">
                <a:buFont typeface="Arial" panose="020B0604020202020204" pitchFamily="34" charset="0"/>
                <a:buChar char="•"/>
              </a:pPr>
              <a:endParaRPr lang="en-AU" sz="2400" dirty="0">
                <a:solidFill>
                  <a:schemeClr val="bg2"/>
                </a:solidFill>
                <a:latin typeface="Arial Narrow Regular"/>
              </a:endParaRPr>
            </a:p>
            <a:p>
              <a:endParaRPr lang="en-AU" sz="3200" b="1" dirty="0">
                <a:solidFill>
                  <a:schemeClr val="bg2"/>
                </a:solidFill>
                <a:latin typeface="Arial Narrow Regular"/>
              </a:endParaRPr>
            </a:p>
            <a:p>
              <a:endParaRPr lang="en-AU" sz="3200" b="1" dirty="0">
                <a:solidFill>
                  <a:schemeClr val="bg2"/>
                </a:solidFill>
                <a:latin typeface="Arial Narrow Regular"/>
              </a:endParaRPr>
            </a:p>
            <a:p>
              <a:endParaRPr lang="en-AU" sz="3200" b="1" dirty="0">
                <a:solidFill>
                  <a:schemeClr val="bg2"/>
                </a:solidFill>
                <a:latin typeface="Arial Narrow Regular"/>
              </a:endParaRPr>
            </a:p>
            <a:p>
              <a:pPr lvl="0"/>
              <a:endParaRPr lang="en-AU" sz="2400" dirty="0">
                <a:solidFill>
                  <a:schemeClr val="bg2"/>
                </a:solidFill>
                <a:latin typeface="Arial Narrow Regular"/>
              </a:endParaRPr>
            </a:p>
            <a:p>
              <a:endParaRPr lang="en-AU" sz="2000" dirty="0">
                <a:solidFill>
                  <a:schemeClr val="bg2"/>
                </a:solidFill>
                <a:latin typeface="Arial Narrow Regular"/>
              </a:endParaRPr>
            </a:p>
            <a:p>
              <a:endParaRPr lang="en-AU" sz="2000" dirty="0">
                <a:solidFill>
                  <a:schemeClr val="bg2"/>
                </a:solidFill>
                <a:latin typeface="Arial Narrow Regular"/>
              </a:endParaRPr>
            </a:p>
            <a:p>
              <a:pPr lvl="0"/>
              <a:endParaRPr lang="en-US" sz="2000" dirty="0">
                <a:solidFill>
                  <a:schemeClr val="bg2"/>
                </a:solidFill>
                <a:latin typeface="Arial Narrow Regular"/>
              </a:endParaRPr>
            </a:p>
            <a:p>
              <a:pPr lvl="0"/>
              <a:endParaRPr lang="en-AU" sz="2400" b="1" dirty="0">
                <a:solidFill>
                  <a:schemeClr val="bg2"/>
                </a:solidFill>
                <a:latin typeface="Arial Narrow Regular"/>
              </a:endParaRPr>
            </a:p>
            <a:p>
              <a:pPr lvl="0"/>
              <a:endParaRPr lang="en-US" sz="2000" dirty="0">
                <a:solidFill>
                  <a:schemeClr val="bg2"/>
                </a:solidFill>
                <a:latin typeface="Arial Narrow Regular"/>
              </a:endParaRPr>
            </a:p>
            <a:p>
              <a:endParaRPr lang="en-US" sz="2000" dirty="0">
                <a:solidFill>
                  <a:schemeClr val="bg2"/>
                </a:solidFill>
              </a:endParaRPr>
            </a:p>
          </p:txBody>
        </p:sp>
      </p:grpSp>
      <p:pic>
        <p:nvPicPr>
          <p:cNvPr id="8" name="Picture 7" descr="know-more-portal-banner.jpg">
            <a:extLst>
              <a:ext uri="{FF2B5EF4-FFF2-40B4-BE49-F238E27FC236}">
                <a16:creationId xmlns:a16="http://schemas.microsoft.com/office/drawing/2014/main" xmlns="" id="{E58F454B-78DD-4DBA-82FD-1C2004400BA9}"/>
              </a:ext>
            </a:extLst>
          </p:cNvPr>
          <p:cNvPicPr>
            <a:picLocks noChangeAspect="1"/>
          </p:cNvPicPr>
          <p:nvPr/>
        </p:nvPicPr>
        <p:blipFill>
          <a:blip r:embed="rId3" cstate="print"/>
          <a:stretch>
            <a:fillRect/>
          </a:stretch>
        </p:blipFill>
        <p:spPr>
          <a:xfrm>
            <a:off x="5391844" y="-38100"/>
            <a:ext cx="12896155" cy="1853801"/>
          </a:xfrm>
          <a:prstGeom prst="rect">
            <a:avLst/>
          </a:prstGeom>
        </p:spPr>
      </p:pic>
      <p:sp>
        <p:nvSpPr>
          <p:cNvPr id="13" name="TextBox 12">
            <a:extLst>
              <a:ext uri="{FF2B5EF4-FFF2-40B4-BE49-F238E27FC236}">
                <a16:creationId xmlns:a16="http://schemas.microsoft.com/office/drawing/2014/main" xmlns="" id="{BFEE5925-7895-4211-AFA1-EC51754A8A08}"/>
              </a:ext>
            </a:extLst>
          </p:cNvPr>
          <p:cNvSpPr txBox="1"/>
          <p:nvPr/>
        </p:nvSpPr>
        <p:spPr>
          <a:xfrm>
            <a:off x="520643" y="7886700"/>
            <a:ext cx="4660956" cy="3708708"/>
          </a:xfrm>
          <a:prstGeom prst="rect">
            <a:avLst/>
          </a:prstGeom>
          <a:noFill/>
        </p:spPr>
        <p:txBody>
          <a:bodyPr wrap="square" rtlCol="0">
            <a:spAutoFit/>
          </a:bodyPr>
          <a:lstStyle/>
          <a:p>
            <a:pPr marL="448628" indent="-429578">
              <a:spcBef>
                <a:spcPts val="1350"/>
              </a:spcBef>
              <a:buFont typeface="Wingdings" panose="05000000000000000000" pitchFamily="2" charset="2"/>
              <a:buChar char="ü"/>
              <a:tabLst>
                <a:tab pos="448628" algn="l"/>
                <a:tab pos="449580" algn="l"/>
              </a:tabLst>
            </a:pPr>
            <a:r>
              <a:rPr lang="en-US" sz="2000" b="1" spc="-15" dirty="0">
                <a:solidFill>
                  <a:schemeClr val="bg2"/>
                </a:solidFill>
                <a:latin typeface="Arial Narrow Regular"/>
                <a:cs typeface="Arial Narrow"/>
              </a:rPr>
              <a:t>Usage </a:t>
            </a:r>
            <a:r>
              <a:rPr lang="en-US" sz="2000" b="1" spc="-8" dirty="0">
                <a:solidFill>
                  <a:schemeClr val="bg2"/>
                </a:solidFill>
                <a:latin typeface="Arial Narrow Regular"/>
                <a:cs typeface="Arial Narrow"/>
              </a:rPr>
              <a:t>count and</a:t>
            </a:r>
            <a:r>
              <a:rPr lang="en-US" sz="2000" b="1" spc="-23" dirty="0">
                <a:solidFill>
                  <a:schemeClr val="bg2"/>
                </a:solidFill>
                <a:latin typeface="Arial Narrow Regular"/>
                <a:cs typeface="Arial Narrow"/>
              </a:rPr>
              <a:t> </a:t>
            </a:r>
            <a:r>
              <a:rPr lang="en-US" sz="2000" b="1" spc="-8" dirty="0">
                <a:solidFill>
                  <a:schemeClr val="bg2"/>
                </a:solidFill>
                <a:latin typeface="Arial Narrow Regular"/>
                <a:cs typeface="Arial Narrow"/>
              </a:rPr>
              <a:t>duration</a:t>
            </a:r>
            <a:endParaRPr lang="en-US" sz="2000" dirty="0">
              <a:solidFill>
                <a:schemeClr val="bg2"/>
              </a:solidFill>
              <a:latin typeface="Arial Narrow Regular"/>
              <a:cs typeface="Arial Narrow"/>
            </a:endParaRPr>
          </a:p>
          <a:p>
            <a:pPr marL="448628" indent="-429578">
              <a:spcBef>
                <a:spcPts val="1208"/>
              </a:spcBef>
              <a:buFont typeface="Wingdings" panose="05000000000000000000" pitchFamily="2" charset="2"/>
              <a:buChar char="ü"/>
              <a:tabLst>
                <a:tab pos="448628" algn="l"/>
                <a:tab pos="449580" algn="l"/>
              </a:tabLst>
            </a:pPr>
            <a:r>
              <a:rPr lang="en-US" sz="2000" b="1" spc="-23" dirty="0">
                <a:solidFill>
                  <a:schemeClr val="bg2"/>
                </a:solidFill>
                <a:latin typeface="Arial Narrow Regular"/>
                <a:cs typeface="Arial Narrow"/>
              </a:rPr>
              <a:t>Water </a:t>
            </a:r>
            <a:r>
              <a:rPr lang="en-US" sz="2000" b="1" spc="-15" dirty="0">
                <a:solidFill>
                  <a:schemeClr val="bg2"/>
                </a:solidFill>
                <a:latin typeface="Arial Narrow Regular"/>
                <a:cs typeface="Arial Narrow"/>
              </a:rPr>
              <a:t>usage</a:t>
            </a:r>
            <a:r>
              <a:rPr lang="en-US" sz="2000" b="1" dirty="0">
                <a:solidFill>
                  <a:schemeClr val="bg2"/>
                </a:solidFill>
                <a:latin typeface="Arial Narrow Regular"/>
                <a:cs typeface="Arial Narrow"/>
              </a:rPr>
              <a:t> </a:t>
            </a:r>
            <a:r>
              <a:rPr lang="en-US" sz="2000" b="1" spc="-8" dirty="0">
                <a:solidFill>
                  <a:schemeClr val="bg2"/>
                </a:solidFill>
                <a:latin typeface="Arial Narrow Regular"/>
                <a:cs typeface="Arial Narrow"/>
              </a:rPr>
              <a:t>volume</a:t>
            </a:r>
            <a:endParaRPr lang="en-US" sz="2000" dirty="0">
              <a:solidFill>
                <a:schemeClr val="bg2"/>
              </a:solidFill>
              <a:latin typeface="Arial Narrow Regular"/>
              <a:cs typeface="Arial Narrow"/>
            </a:endParaRPr>
          </a:p>
          <a:p>
            <a:pPr marL="448628" indent="-429578">
              <a:spcBef>
                <a:spcPts val="1200"/>
              </a:spcBef>
              <a:buFont typeface="Wingdings" panose="05000000000000000000" pitchFamily="2" charset="2"/>
              <a:buChar char="ü"/>
              <a:tabLst>
                <a:tab pos="448628" algn="l"/>
                <a:tab pos="449580" algn="l"/>
              </a:tabLst>
            </a:pPr>
            <a:r>
              <a:rPr lang="en-US" sz="2000" b="1" spc="-8" dirty="0">
                <a:solidFill>
                  <a:schemeClr val="bg2"/>
                </a:solidFill>
                <a:latin typeface="Arial Narrow Regular"/>
                <a:cs typeface="Arial Narrow"/>
              </a:rPr>
              <a:t>Solenoid end-of-life alerts</a:t>
            </a:r>
            <a:endParaRPr lang="en-US" sz="2000" dirty="0">
              <a:solidFill>
                <a:schemeClr val="bg2"/>
              </a:solidFill>
              <a:latin typeface="Arial Narrow Regular"/>
              <a:cs typeface="Arial Narrow"/>
            </a:endParaRPr>
          </a:p>
          <a:p>
            <a:pPr marL="448628" indent="-429578">
              <a:spcBef>
                <a:spcPts val="1200"/>
              </a:spcBef>
              <a:buFont typeface="Wingdings" panose="05000000000000000000" pitchFamily="2" charset="2"/>
              <a:buChar char="ü"/>
              <a:tabLst>
                <a:tab pos="448628" algn="l"/>
                <a:tab pos="449580" algn="l"/>
              </a:tabLst>
            </a:pPr>
            <a:r>
              <a:rPr lang="en-US" sz="2000" b="1" spc="-8" dirty="0">
                <a:solidFill>
                  <a:schemeClr val="bg2"/>
                </a:solidFill>
                <a:latin typeface="Arial Narrow Regular"/>
                <a:cs typeface="Arial Narrow"/>
              </a:rPr>
              <a:t>Preventative</a:t>
            </a:r>
            <a:r>
              <a:rPr lang="en-US" sz="2000" b="1" spc="-60" dirty="0">
                <a:solidFill>
                  <a:schemeClr val="bg2"/>
                </a:solidFill>
                <a:latin typeface="Arial Narrow Regular"/>
                <a:cs typeface="Arial Narrow"/>
              </a:rPr>
              <a:t> </a:t>
            </a:r>
            <a:r>
              <a:rPr lang="en-US" sz="2000" b="1" spc="-15" dirty="0">
                <a:solidFill>
                  <a:schemeClr val="bg2"/>
                </a:solidFill>
                <a:latin typeface="Arial Narrow Regular"/>
                <a:cs typeface="Arial Narrow"/>
              </a:rPr>
              <a:t>maintenance</a:t>
            </a:r>
            <a:endParaRPr lang="en-US" sz="2000" dirty="0">
              <a:solidFill>
                <a:schemeClr val="bg2"/>
              </a:solidFill>
              <a:latin typeface="Arial Narrow Regular"/>
              <a:cs typeface="Arial Narrow"/>
            </a:endParaRPr>
          </a:p>
          <a:p>
            <a:pPr marL="448628"/>
            <a:r>
              <a:rPr lang="en-US" sz="2000" b="1" spc="-8" dirty="0">
                <a:solidFill>
                  <a:schemeClr val="bg2"/>
                </a:solidFill>
                <a:latin typeface="Arial Narrow Regular"/>
                <a:cs typeface="Arial Narrow"/>
              </a:rPr>
              <a:t>alerts</a:t>
            </a:r>
          </a:p>
          <a:p>
            <a:pPr>
              <a:spcAft>
                <a:spcPts val="600"/>
              </a:spcAft>
              <a:buClr>
                <a:schemeClr val="tx2"/>
              </a:buClr>
            </a:pPr>
            <a:r>
              <a:rPr lang="en-US" sz="2000" b="1" dirty="0">
                <a:solidFill>
                  <a:schemeClr val="bg2"/>
                </a:solidFill>
                <a:latin typeface="Arial Narrow Regular"/>
              </a:rPr>
              <a:t/>
            </a:r>
            <a:br>
              <a:rPr lang="en-US" sz="2000" b="1" dirty="0">
                <a:solidFill>
                  <a:schemeClr val="bg2"/>
                </a:solidFill>
                <a:latin typeface="Arial Narrow Regular"/>
              </a:rPr>
            </a:br>
            <a:endParaRPr lang="en-AU" sz="2000" dirty="0">
              <a:solidFill>
                <a:schemeClr val="bg2"/>
              </a:solidFill>
              <a:latin typeface="Arial Narrow Regular"/>
            </a:endParaRPr>
          </a:p>
          <a:p>
            <a:endParaRPr lang="en-US" sz="2000" dirty="0">
              <a:solidFill>
                <a:schemeClr val="tx2"/>
              </a:solidFill>
              <a:latin typeface="Arial Regular" charset="0"/>
            </a:endParaRPr>
          </a:p>
          <a:p>
            <a:endParaRPr lang="en-US" sz="2000" b="1" dirty="0">
              <a:latin typeface="Arial Regular" charset="0"/>
            </a:endParaRPr>
          </a:p>
          <a:p>
            <a:endParaRPr lang="en-US" sz="2000" b="1" dirty="0">
              <a:latin typeface="Arial Regular" charset="0"/>
            </a:endParaRPr>
          </a:p>
        </p:txBody>
      </p:sp>
      <p:pic>
        <p:nvPicPr>
          <p:cNvPr id="6" name="Picture 5">
            <a:extLst>
              <a:ext uri="{FF2B5EF4-FFF2-40B4-BE49-F238E27FC236}">
                <a16:creationId xmlns:a16="http://schemas.microsoft.com/office/drawing/2014/main" xmlns="" id="{FEAB00D1-E5D3-4AC2-9411-D17AEF856E88}"/>
              </a:ext>
            </a:extLst>
          </p:cNvPr>
          <p:cNvPicPr>
            <a:picLocks noChangeAspect="1"/>
          </p:cNvPicPr>
          <p:nvPr/>
        </p:nvPicPr>
        <p:blipFill rotWithShape="1">
          <a:blip r:embed="rId4">
            <a:extLst>
              <a:ext uri="{28A0092B-C50C-407E-A947-70E740481C1C}">
                <a14:useLocalDpi xmlns:a14="http://schemas.microsoft.com/office/drawing/2010/main" val="0"/>
              </a:ext>
            </a:extLst>
          </a:blip>
          <a:srcRect l="66393" t="47432" r="8518" b="27823"/>
          <a:stretch/>
        </p:blipFill>
        <p:spPr>
          <a:xfrm>
            <a:off x="5391841" y="1815701"/>
            <a:ext cx="12896158" cy="8496699"/>
          </a:xfrm>
          <a:prstGeom prst="rect">
            <a:avLst/>
          </a:prstGeom>
        </p:spPr>
      </p:pic>
      <p:pic>
        <p:nvPicPr>
          <p:cNvPr id="14" name="Picture 13">
            <a:extLst>
              <a:ext uri="{FF2B5EF4-FFF2-40B4-BE49-F238E27FC236}">
                <a16:creationId xmlns:a16="http://schemas.microsoft.com/office/drawing/2014/main" xmlns="" id="{7A594CDA-6AA4-4BB5-AA61-7258A8DD99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8054" y="3109939"/>
            <a:ext cx="3868038" cy="6277133"/>
          </a:xfrm>
          <a:prstGeom prst="rect">
            <a:avLst/>
          </a:prstGeom>
        </p:spPr>
      </p:pic>
      <p:sp>
        <p:nvSpPr>
          <p:cNvPr id="12" name="object 19">
            <a:extLst>
              <a:ext uri="{FF2B5EF4-FFF2-40B4-BE49-F238E27FC236}">
                <a16:creationId xmlns:a16="http://schemas.microsoft.com/office/drawing/2014/main" xmlns="" id="{11C152D5-BA37-48FE-8857-390435A1D0D8}"/>
              </a:ext>
            </a:extLst>
          </p:cNvPr>
          <p:cNvSpPr/>
          <p:nvPr/>
        </p:nvSpPr>
        <p:spPr>
          <a:xfrm>
            <a:off x="9601200" y="5905500"/>
            <a:ext cx="686013" cy="686013"/>
          </a:xfrm>
          <a:prstGeom prst="rect">
            <a:avLst/>
          </a:prstGeom>
          <a:blipFill>
            <a:blip r:embed="rId6" cstate="print"/>
            <a:stretch>
              <a:fillRect/>
            </a:stretch>
          </a:blipFill>
        </p:spPr>
        <p:txBody>
          <a:bodyPr wrap="square" lIns="0" tIns="0" rIns="0" bIns="0" rtlCol="0"/>
          <a:lstStyle/>
          <a:p>
            <a:endParaRPr sz="4050" dirty="0"/>
          </a:p>
        </p:txBody>
      </p:sp>
    </p:spTree>
    <p:extLst>
      <p:ext uri="{BB962C8B-B14F-4D97-AF65-F5344CB8AC3E}">
        <p14:creationId xmlns:p14="http://schemas.microsoft.com/office/powerpoint/2010/main" val="123831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9182100"/>
            <a:ext cx="2667000" cy="921736"/>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7615083" cy="1338828"/>
          </a:xfrm>
        </p:spPr>
        <p:txBody>
          <a:bodyPr/>
          <a:lstStyle/>
          <a:p>
            <a:r>
              <a:rPr lang="en-US" dirty="0">
                <a:solidFill>
                  <a:schemeClr val="accent1"/>
                </a:solidFill>
              </a:rPr>
              <a:t>features &amp; benefits</a:t>
            </a:r>
            <a:r>
              <a:rPr lang="en-US" dirty="0"/>
              <a:t/>
            </a:r>
            <a:br>
              <a:rPr lang="en-US" dirty="0"/>
            </a:br>
            <a:r>
              <a:rPr lang="en-US" dirty="0"/>
              <a:t>connected faucets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31</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46" name="TextBox 45"/>
          <p:cNvSpPr txBox="1"/>
          <p:nvPr/>
        </p:nvSpPr>
        <p:spPr>
          <a:xfrm>
            <a:off x="13177457" y="4164226"/>
            <a:ext cx="3776856" cy="1323439"/>
          </a:xfrm>
          <a:prstGeom prst="rect">
            <a:avLst/>
          </a:prstGeom>
          <a:noFill/>
        </p:spPr>
        <p:txBody>
          <a:bodyPr wrap="square" rtlCol="0">
            <a:spAutoFit/>
          </a:bodyPr>
          <a:lstStyle/>
          <a:p>
            <a:r>
              <a:rPr lang="en-US" sz="2000" b="1" dirty="0">
                <a:latin typeface="Arial Narrow Regular"/>
              </a:rPr>
              <a:t>Connected</a:t>
            </a:r>
          </a:p>
          <a:p>
            <a:r>
              <a:rPr lang="en-US" sz="2000" dirty="0">
                <a:latin typeface="Arial Narrow Regular"/>
              </a:rPr>
              <a:t>Aqua-FIT® Serio Series™ </a:t>
            </a:r>
          </a:p>
          <a:p>
            <a:r>
              <a:rPr lang="en-US" sz="2000" dirty="0">
                <a:latin typeface="Arial Narrow Regular"/>
              </a:rPr>
              <a:t>Hardwired Sensor Faucet</a:t>
            </a:r>
          </a:p>
          <a:p>
            <a:r>
              <a:rPr lang="en-US" sz="2000" dirty="0">
                <a:latin typeface="Arial Narrow Regular"/>
              </a:rPr>
              <a:t>Z6950-XL-S-W1 </a:t>
            </a:r>
          </a:p>
        </p:txBody>
      </p:sp>
      <p:pic>
        <p:nvPicPr>
          <p:cNvPr id="28" name="Picture 27" descr="Z6955-XL Image.png">
            <a:extLst>
              <a:ext uri="{FF2B5EF4-FFF2-40B4-BE49-F238E27FC236}">
                <a16:creationId xmlns:a16="http://schemas.microsoft.com/office/drawing/2014/main" xmlns="" id="{5F78A3A7-2971-4A54-A79E-24111085F2FE}"/>
              </a:ext>
            </a:extLst>
          </p:cNvPr>
          <p:cNvPicPr>
            <a:picLocks noChangeAspect="1"/>
          </p:cNvPicPr>
          <p:nvPr/>
        </p:nvPicPr>
        <p:blipFill>
          <a:blip r:embed="rId3" cstate="print"/>
          <a:stretch>
            <a:fillRect/>
          </a:stretch>
        </p:blipFill>
        <p:spPr>
          <a:xfrm>
            <a:off x="14395099" y="6644776"/>
            <a:ext cx="3173560" cy="3027578"/>
          </a:xfrm>
          <a:prstGeom prst="rect">
            <a:avLst/>
          </a:prstGeom>
        </p:spPr>
      </p:pic>
      <p:pic>
        <p:nvPicPr>
          <p:cNvPr id="8" name="Picture 7">
            <a:extLst>
              <a:ext uri="{FF2B5EF4-FFF2-40B4-BE49-F238E27FC236}">
                <a16:creationId xmlns:a16="http://schemas.microsoft.com/office/drawing/2014/main" xmlns="" id="{B4A24633-DB84-4BB4-9660-6307FBF83A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3098" y="3344743"/>
            <a:ext cx="3027954" cy="3281136"/>
          </a:xfrm>
          <a:prstGeom prst="rect">
            <a:avLst/>
          </a:prstGeom>
        </p:spPr>
      </p:pic>
      <p:sp>
        <p:nvSpPr>
          <p:cNvPr id="29" name="TextBox 28">
            <a:extLst>
              <a:ext uri="{FF2B5EF4-FFF2-40B4-BE49-F238E27FC236}">
                <a16:creationId xmlns:a16="http://schemas.microsoft.com/office/drawing/2014/main" xmlns="" id="{F9CD701B-49BB-45CE-BF3E-26B1DBD03F87}"/>
              </a:ext>
            </a:extLst>
          </p:cNvPr>
          <p:cNvSpPr txBox="1"/>
          <p:nvPr/>
        </p:nvSpPr>
        <p:spPr>
          <a:xfrm>
            <a:off x="11913994" y="7879934"/>
            <a:ext cx="4786506" cy="1631216"/>
          </a:xfrm>
          <a:prstGeom prst="rect">
            <a:avLst/>
          </a:prstGeom>
          <a:noFill/>
        </p:spPr>
        <p:txBody>
          <a:bodyPr wrap="square" rtlCol="0">
            <a:spAutoFit/>
          </a:bodyPr>
          <a:lstStyle/>
          <a:p>
            <a:r>
              <a:rPr lang="en-US" sz="2000" b="1" dirty="0">
                <a:latin typeface="Arial Narrow Regular"/>
              </a:rPr>
              <a:t>Connected</a:t>
            </a:r>
          </a:p>
          <a:p>
            <a:r>
              <a:rPr lang="en-US" sz="2000" dirty="0">
                <a:latin typeface="Arial Narrow Regular"/>
              </a:rPr>
              <a:t>Aqua-FIT® Serio Series™ </a:t>
            </a:r>
          </a:p>
          <a:p>
            <a:r>
              <a:rPr lang="en-US" sz="2000" dirty="0">
                <a:latin typeface="Arial Narrow Regular"/>
              </a:rPr>
              <a:t>Hardwired Sensor Faucet</a:t>
            </a:r>
          </a:p>
          <a:p>
            <a:r>
              <a:rPr lang="en-US" sz="2000" dirty="0">
                <a:latin typeface="Arial Narrow Regular"/>
              </a:rPr>
              <a:t>Z6955-XL-S-W1</a:t>
            </a:r>
          </a:p>
          <a:p>
            <a:r>
              <a:rPr lang="en-US" sz="2000" dirty="0">
                <a:latin typeface="Arial Narrow Regular"/>
              </a:rPr>
              <a:t> </a:t>
            </a:r>
          </a:p>
        </p:txBody>
      </p:sp>
      <p:sp>
        <p:nvSpPr>
          <p:cNvPr id="32" name="object 19">
            <a:extLst>
              <a:ext uri="{FF2B5EF4-FFF2-40B4-BE49-F238E27FC236}">
                <a16:creationId xmlns:a16="http://schemas.microsoft.com/office/drawing/2014/main" xmlns="" id="{697E4369-CB52-46AF-9C49-20DCF07E4090}"/>
              </a:ext>
            </a:extLst>
          </p:cNvPr>
          <p:cNvSpPr/>
          <p:nvPr/>
        </p:nvSpPr>
        <p:spPr>
          <a:xfrm>
            <a:off x="12115799" y="3319343"/>
            <a:ext cx="852107" cy="881927"/>
          </a:xfrm>
          <a:prstGeom prst="rect">
            <a:avLst/>
          </a:prstGeom>
          <a:blipFill>
            <a:blip r:embed="rId5" cstate="print"/>
            <a:stretch>
              <a:fillRect/>
            </a:stretch>
          </a:blipFill>
        </p:spPr>
        <p:txBody>
          <a:bodyPr wrap="square" lIns="0" tIns="0" rIns="0" bIns="0" rtlCol="0"/>
          <a:lstStyle/>
          <a:p>
            <a:endParaRPr sz="4050" dirty="0"/>
          </a:p>
        </p:txBody>
      </p:sp>
      <p:sp>
        <p:nvSpPr>
          <p:cNvPr id="33" name="object 19">
            <a:extLst>
              <a:ext uri="{FF2B5EF4-FFF2-40B4-BE49-F238E27FC236}">
                <a16:creationId xmlns:a16="http://schemas.microsoft.com/office/drawing/2014/main" xmlns="" id="{8B1AFA64-8273-48DB-A7F2-03B76F178B36}"/>
              </a:ext>
            </a:extLst>
          </p:cNvPr>
          <p:cNvSpPr/>
          <p:nvPr/>
        </p:nvSpPr>
        <p:spPr>
          <a:xfrm>
            <a:off x="15657291" y="6495868"/>
            <a:ext cx="834390" cy="791339"/>
          </a:xfrm>
          <a:prstGeom prst="rect">
            <a:avLst/>
          </a:prstGeom>
          <a:blipFill>
            <a:blip r:embed="rId5" cstate="print"/>
            <a:stretch>
              <a:fillRect/>
            </a:stretch>
          </a:blipFill>
        </p:spPr>
        <p:txBody>
          <a:bodyPr wrap="square" lIns="0" tIns="0" rIns="0" bIns="0" rtlCol="0"/>
          <a:lstStyle/>
          <a:p>
            <a:endParaRPr sz="4050" dirty="0"/>
          </a:p>
        </p:txBody>
      </p:sp>
      <p:grpSp>
        <p:nvGrpSpPr>
          <p:cNvPr id="26" name="Group 25"/>
          <p:cNvGrpSpPr/>
          <p:nvPr/>
        </p:nvGrpSpPr>
        <p:grpSpPr>
          <a:xfrm>
            <a:off x="657986" y="2154346"/>
            <a:ext cx="9219860" cy="646331"/>
            <a:chOff x="7467600" y="5557808"/>
            <a:chExt cx="7380759" cy="580918"/>
          </a:xfrm>
        </p:grpSpPr>
        <p:sp>
          <p:nvSpPr>
            <p:cNvPr id="30" name="TextBox 29"/>
            <p:cNvSpPr txBox="1"/>
            <p:nvPr/>
          </p:nvSpPr>
          <p:spPr>
            <a:xfrm>
              <a:off x="7587625" y="5557808"/>
              <a:ext cx="7260734" cy="580918"/>
            </a:xfrm>
            <a:prstGeom prst="rect">
              <a:avLst/>
            </a:prstGeom>
            <a:noFill/>
          </p:spPr>
          <p:txBody>
            <a:bodyPr wrap="square" rtlCol="0">
              <a:spAutoFit/>
            </a:bodyPr>
            <a:lstStyle/>
            <a:p>
              <a:r>
                <a:rPr lang="en-US" sz="3600" dirty="0">
                  <a:solidFill>
                    <a:schemeClr val="accent1"/>
                  </a:solidFill>
                  <a:latin typeface="Arial Narrow Regular" charset="0"/>
                </a:rPr>
                <a:t>Connected Faucets  </a:t>
              </a:r>
            </a:p>
          </p:txBody>
        </p:sp>
        <p:cxnSp>
          <p:nvCxnSpPr>
            <p:cNvPr id="34" name="Straight Connector 3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986" y="3044385"/>
            <a:ext cx="1477844" cy="1477844"/>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986" y="4816271"/>
            <a:ext cx="1563665" cy="1563665"/>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7603" y="6752803"/>
            <a:ext cx="1349146" cy="1349146"/>
          </a:xfrm>
          <a:prstGeom prst="rect">
            <a:avLst/>
          </a:prstGeom>
        </p:spPr>
      </p:pic>
      <p:sp>
        <p:nvSpPr>
          <p:cNvPr id="38" name="Rectangle 37"/>
          <p:cNvSpPr/>
          <p:nvPr/>
        </p:nvSpPr>
        <p:spPr>
          <a:xfrm>
            <a:off x="2135830" y="3278139"/>
            <a:ext cx="5788970" cy="1384995"/>
          </a:xfrm>
          <a:prstGeom prst="rect">
            <a:avLst/>
          </a:prstGeom>
        </p:spPr>
        <p:txBody>
          <a:bodyPr wrap="square">
            <a:spAutoFit/>
          </a:bodyPr>
          <a:lstStyle/>
          <a:p>
            <a:r>
              <a:rPr lang="en-US" sz="2400" b="1" dirty="0">
                <a:solidFill>
                  <a:srgbClr val="0070C0"/>
                </a:solidFill>
                <a:latin typeface="Arial Narrow Regular"/>
              </a:rPr>
              <a:t>PRECISION</a:t>
            </a:r>
          </a:p>
          <a:p>
            <a:r>
              <a:rPr lang="en-US" sz="2000" dirty="0">
                <a:solidFill>
                  <a:schemeClr val="tx2"/>
                </a:solidFill>
                <a:latin typeface="Arial Narrow Regular"/>
              </a:rPr>
              <a:t>Concealed sensor lens accurately delivers hands-free operation to reduce germ transfer and enhance the user experience</a:t>
            </a:r>
          </a:p>
        </p:txBody>
      </p:sp>
      <p:sp>
        <p:nvSpPr>
          <p:cNvPr id="2" name="Rectangle 1"/>
          <p:cNvSpPr/>
          <p:nvPr/>
        </p:nvSpPr>
        <p:spPr>
          <a:xfrm>
            <a:off x="2221651" y="4985311"/>
            <a:ext cx="5703149" cy="1384995"/>
          </a:xfrm>
          <a:prstGeom prst="rect">
            <a:avLst/>
          </a:prstGeom>
        </p:spPr>
        <p:txBody>
          <a:bodyPr wrap="square">
            <a:spAutoFit/>
          </a:bodyPr>
          <a:lstStyle/>
          <a:p>
            <a:r>
              <a:rPr lang="en-US" sz="2400" b="1" dirty="0">
                <a:solidFill>
                  <a:srgbClr val="0070C0"/>
                </a:solidFill>
                <a:latin typeface="Arial Narrow Regular"/>
              </a:rPr>
              <a:t>FEATURE FLEXIBILITY</a:t>
            </a:r>
          </a:p>
          <a:p>
            <a:r>
              <a:rPr lang="en-US" sz="2000" dirty="0">
                <a:solidFill>
                  <a:schemeClr val="tx2"/>
                </a:solidFill>
                <a:latin typeface="Arial Narrow Regular"/>
              </a:rPr>
              <a:t>Timeouts, line purge, sensor range and metering mode offer custom control to meet the varying demands of restroom environments</a:t>
            </a:r>
          </a:p>
        </p:txBody>
      </p:sp>
      <p:sp>
        <p:nvSpPr>
          <p:cNvPr id="5" name="TextBox 4"/>
          <p:cNvSpPr txBox="1"/>
          <p:nvPr/>
        </p:nvSpPr>
        <p:spPr>
          <a:xfrm>
            <a:off x="2306121" y="6779504"/>
            <a:ext cx="5618679" cy="1384995"/>
          </a:xfrm>
          <a:prstGeom prst="rect">
            <a:avLst/>
          </a:prstGeom>
          <a:noFill/>
        </p:spPr>
        <p:txBody>
          <a:bodyPr wrap="square" rtlCol="0">
            <a:spAutoFit/>
          </a:bodyPr>
          <a:lstStyle/>
          <a:p>
            <a:r>
              <a:rPr lang="en-US" sz="2400" b="1" dirty="0">
                <a:solidFill>
                  <a:srgbClr val="0070C0"/>
                </a:solidFill>
                <a:latin typeface="Arial Narrow Regular"/>
              </a:rPr>
              <a:t>INSTANT ANALYTICS</a:t>
            </a:r>
          </a:p>
          <a:p>
            <a:r>
              <a:rPr lang="en-US" sz="2000" dirty="0">
                <a:solidFill>
                  <a:schemeClr val="tx2"/>
                </a:solidFill>
                <a:latin typeface="Arial Narrow Regular"/>
              </a:rPr>
              <a:t>Wireless monitoring technology tracks data around set parameters for usage, water consumption, and preventative maintenance </a:t>
            </a:r>
          </a:p>
        </p:txBody>
      </p:sp>
      <p:grpSp>
        <p:nvGrpSpPr>
          <p:cNvPr id="44" name="Group 43"/>
          <p:cNvGrpSpPr/>
          <p:nvPr/>
        </p:nvGrpSpPr>
        <p:grpSpPr>
          <a:xfrm>
            <a:off x="895609" y="8420100"/>
            <a:ext cx="8019791" cy="1568024"/>
            <a:chOff x="7848600" y="5084128"/>
            <a:chExt cx="7912557" cy="1568024"/>
          </a:xfrm>
        </p:grpSpPr>
        <p:grpSp>
          <p:nvGrpSpPr>
            <p:cNvPr id="45" name="Group 44"/>
            <p:cNvGrpSpPr/>
            <p:nvPr/>
          </p:nvGrpSpPr>
          <p:grpSpPr>
            <a:xfrm>
              <a:off x="7848600" y="5084128"/>
              <a:ext cx="7380759" cy="646331"/>
              <a:chOff x="7467600" y="5557807"/>
              <a:chExt cx="7380759" cy="646331"/>
            </a:xfrm>
          </p:grpSpPr>
          <p:sp>
            <p:nvSpPr>
              <p:cNvPr id="48" name="TextBox 47"/>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additional features</a:t>
                </a:r>
                <a:endParaRPr lang="uk-UA" sz="3600" dirty="0">
                  <a:solidFill>
                    <a:schemeClr val="accent1"/>
                  </a:solidFill>
                  <a:latin typeface="Arial Narrow Regular" charset="0"/>
                </a:endParaRPr>
              </a:p>
            </p:txBody>
          </p:sp>
          <p:cxnSp>
            <p:nvCxnSpPr>
              <p:cNvPr id="49" name="Straight Connector 48"/>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8183020" y="5636489"/>
              <a:ext cx="7578137" cy="1015663"/>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Narrow Regular"/>
                </a:rPr>
                <a:t>Water conserving options with </a:t>
              </a:r>
              <a:r>
                <a:rPr lang="en-US" sz="2000" dirty="0">
                  <a:solidFill>
                    <a:schemeClr val="accent1"/>
                  </a:solidFill>
                  <a:latin typeface="Arial Narrow Regular"/>
                </a:rPr>
                <a:t>LEED flow rates of 0.5/0.35 gpm</a:t>
              </a:r>
            </a:p>
            <a:p>
              <a:pPr marL="285750" indent="-285750">
                <a:buClr>
                  <a:schemeClr val="tx2"/>
                </a:buClr>
                <a:buFont typeface="Arial" panose="020B0604020202020204" pitchFamily="34" charset="0"/>
                <a:buChar char="•"/>
              </a:pPr>
              <a:r>
                <a:rPr lang="en-US" sz="2000" dirty="0">
                  <a:solidFill>
                    <a:schemeClr val="tx2"/>
                  </a:solidFill>
                  <a:latin typeface="Arial Narrow Regular"/>
                </a:rPr>
                <a:t>Heavy-duty cast brass body with chrome finish </a:t>
              </a:r>
            </a:p>
            <a:p>
              <a:pPr marL="285750" indent="-285750">
                <a:buClr>
                  <a:schemeClr val="tx2"/>
                </a:buClr>
                <a:buFont typeface="Arial" panose="020B0604020202020204" pitchFamily="34" charset="0"/>
                <a:buChar char="•"/>
              </a:pPr>
              <a:r>
                <a:rPr lang="en-US" sz="2000" dirty="0">
                  <a:solidFill>
                    <a:schemeClr val="tx2"/>
                  </a:solidFill>
                  <a:latin typeface="Arial Narrow Regular"/>
                </a:rPr>
                <a:t>ADA compliant</a:t>
              </a:r>
            </a:p>
          </p:txBody>
        </p:sp>
      </p:grpSp>
      <p:pic>
        <p:nvPicPr>
          <p:cNvPr id="7" name="Picture 6"/>
          <p:cNvPicPr>
            <a:picLocks noChangeAspect="1"/>
          </p:cNvPicPr>
          <p:nvPr/>
        </p:nvPicPr>
        <p:blipFill>
          <a:blip r:embed="rId9" cstate="print"/>
          <a:stretch>
            <a:fillRect/>
          </a:stretch>
        </p:blipFill>
        <p:spPr>
          <a:xfrm>
            <a:off x="9144000" y="6913"/>
            <a:ext cx="9159818" cy="3077622"/>
          </a:xfrm>
          <a:prstGeom prst="rect">
            <a:avLst/>
          </a:prstGeom>
        </p:spPr>
      </p:pic>
    </p:spTree>
    <p:extLst>
      <p:ext uri="{BB962C8B-B14F-4D97-AF65-F5344CB8AC3E}">
        <p14:creationId xmlns:p14="http://schemas.microsoft.com/office/powerpoint/2010/main" val="2207989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83642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990600" y="495981"/>
            <a:ext cx="8153400" cy="1338828"/>
          </a:xfrm>
        </p:spPr>
        <p:txBody>
          <a:bodyPr/>
          <a:lstStyle/>
          <a:p>
            <a:r>
              <a:rPr lang="en-US" dirty="0">
                <a:solidFill>
                  <a:schemeClr val="accent1"/>
                </a:solidFill>
              </a:rPr>
              <a:t>how it works</a:t>
            </a:r>
            <a:r>
              <a:rPr lang="en-US" dirty="0"/>
              <a:t/>
            </a:r>
            <a:br>
              <a:rPr lang="en-US" dirty="0"/>
            </a:br>
            <a:r>
              <a:rPr lang="en-US" dirty="0"/>
              <a:t>connected faucets</a:t>
            </a:r>
            <a:endParaRPr lang="uk-UA" dirty="0"/>
          </a:p>
        </p:txBody>
      </p:sp>
      <p:cxnSp>
        <p:nvCxnSpPr>
          <p:cNvPr id="46" name="Straight Connector 45"/>
          <p:cNvCxnSpPr>
            <a:stCxn id="30" idx="4"/>
            <a:endCxn id="53" idx="0"/>
          </p:cNvCxnSpPr>
          <p:nvPr/>
        </p:nvCxnSpPr>
        <p:spPr>
          <a:xfrm>
            <a:off x="2095500" y="2497485"/>
            <a:ext cx="0" cy="1792069"/>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a:stCxn id="53" idx="4"/>
            <a:endCxn id="58" idx="0"/>
          </p:cNvCxnSpPr>
          <p:nvPr/>
        </p:nvCxnSpPr>
        <p:spPr>
          <a:xfrm>
            <a:off x="2095500" y="4518154"/>
            <a:ext cx="0" cy="182880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981200" y="226888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2514599" y="2020070"/>
            <a:ext cx="7543801" cy="584775"/>
          </a:xfrm>
          <a:prstGeom prst="rect">
            <a:avLst/>
          </a:prstGeom>
          <a:noFill/>
        </p:spPr>
        <p:txBody>
          <a:bodyPr wrap="square" rtlCol="0">
            <a:spAutoFit/>
          </a:bodyPr>
          <a:lstStyle/>
          <a:p>
            <a:r>
              <a:rPr lang="en-US" sz="3200" dirty="0">
                <a:latin typeface="Arial Narrow Regular" charset="0"/>
              </a:rPr>
              <a:t>sensors capture and send data to cloud</a:t>
            </a:r>
            <a:endParaRPr lang="uk-UA" sz="3200" dirty="0">
              <a:latin typeface="Arial Narrow Regular" charset="0"/>
            </a:endParaRPr>
          </a:p>
        </p:txBody>
      </p:sp>
      <p:sp>
        <p:nvSpPr>
          <p:cNvPr id="40" name="TextBox 39"/>
          <p:cNvSpPr txBox="1"/>
          <p:nvPr/>
        </p:nvSpPr>
        <p:spPr>
          <a:xfrm>
            <a:off x="2552698" y="2628900"/>
            <a:ext cx="6210301" cy="707886"/>
          </a:xfrm>
          <a:prstGeom prst="rect">
            <a:avLst/>
          </a:prstGeom>
          <a:noFill/>
        </p:spPr>
        <p:txBody>
          <a:bodyPr wrap="square" rtlCol="0">
            <a:spAutoFit/>
          </a:bodyPr>
          <a:lstStyle/>
          <a:p>
            <a:r>
              <a:rPr lang="en-US" sz="2000" dirty="0">
                <a:solidFill>
                  <a:schemeClr val="tx2"/>
                </a:solidFill>
                <a:latin typeface="Arial Narrow Regular"/>
              </a:rPr>
              <a:t>faucet transmits readings multiple times per second wirelessly to the Zurn cloud via Zurn gateway</a:t>
            </a:r>
          </a:p>
        </p:txBody>
      </p:sp>
      <p:sp>
        <p:nvSpPr>
          <p:cNvPr id="53" name="Oval 52"/>
          <p:cNvSpPr/>
          <p:nvPr/>
        </p:nvSpPr>
        <p:spPr>
          <a:xfrm>
            <a:off x="1981200" y="42895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6" name="TextBox 55"/>
          <p:cNvSpPr txBox="1"/>
          <p:nvPr/>
        </p:nvSpPr>
        <p:spPr>
          <a:xfrm>
            <a:off x="-762000" y="40407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sp>
        <p:nvSpPr>
          <p:cNvPr id="58" name="Oval 57"/>
          <p:cNvSpPr/>
          <p:nvPr/>
        </p:nvSpPr>
        <p:spPr>
          <a:xfrm>
            <a:off x="1981200" y="63469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2590799" y="6134100"/>
            <a:ext cx="6019791" cy="584775"/>
          </a:xfrm>
          <a:prstGeom prst="rect">
            <a:avLst/>
          </a:prstGeom>
          <a:noFill/>
        </p:spPr>
        <p:txBody>
          <a:bodyPr wrap="square" rtlCol="0">
            <a:spAutoFit/>
          </a:bodyPr>
          <a:lstStyle/>
          <a:p>
            <a:r>
              <a:rPr lang="en-US" sz="3200" dirty="0">
                <a:latin typeface="Arial Narrow Regular" charset="0"/>
              </a:rPr>
              <a:t>alerts sent via web/email/text </a:t>
            </a:r>
            <a:endParaRPr lang="uk-UA" sz="3200" dirty="0">
              <a:latin typeface="Arial Narrow Regular" charset="0"/>
            </a:endParaRPr>
          </a:p>
        </p:txBody>
      </p:sp>
      <p:sp>
        <p:nvSpPr>
          <p:cNvPr id="60" name="TextBox 59"/>
          <p:cNvSpPr txBox="1"/>
          <p:nvPr/>
        </p:nvSpPr>
        <p:spPr>
          <a:xfrm>
            <a:off x="2590801" y="6733282"/>
            <a:ext cx="6934197" cy="1631216"/>
          </a:xfrm>
          <a:prstGeom prst="rect">
            <a:avLst/>
          </a:prstGeom>
          <a:noFill/>
        </p:spPr>
        <p:txBody>
          <a:bodyPr wrap="square" rtlCol="0">
            <a:spAutoFit/>
          </a:bodyPr>
          <a:lstStyle/>
          <a:p>
            <a:r>
              <a:rPr lang="en-US" sz="2000" dirty="0">
                <a:solidFill>
                  <a:schemeClr val="tx2"/>
                </a:solidFill>
                <a:latin typeface="Arial Narrow Regular"/>
              </a:rPr>
              <a:t>if any of these computed results surpasses a </a:t>
            </a:r>
            <a:r>
              <a:rPr lang="en-US" sz="2000" b="1" dirty="0">
                <a:solidFill>
                  <a:schemeClr val="tx2"/>
                </a:solidFill>
                <a:latin typeface="Arial Narrow Regular"/>
              </a:rPr>
              <a:t>threshold for warnings and then severe alerts</a:t>
            </a:r>
            <a:r>
              <a:rPr lang="en-US" sz="2000" dirty="0">
                <a:solidFill>
                  <a:schemeClr val="tx2"/>
                </a:solidFill>
                <a:latin typeface="Arial Narrow Regular"/>
              </a:rPr>
              <a:t>, they are displayed immediately on </a:t>
            </a:r>
            <a:r>
              <a:rPr lang="en-US" sz="2000" dirty="0" err="1">
                <a:solidFill>
                  <a:schemeClr val="tx2"/>
                </a:solidFill>
                <a:latin typeface="Arial Narrow Regular"/>
              </a:rPr>
              <a:t>plumbSMART</a:t>
            </a:r>
            <a:r>
              <a:rPr lang="en-US" sz="2000" dirty="0">
                <a:solidFill>
                  <a:schemeClr val="tx2"/>
                </a:solidFill>
                <a:latin typeface="Arial Narrow Regular"/>
              </a:rPr>
              <a:t>™ and notifications are sent to the building owner/facility manager via email/text based on severity with link back to </a:t>
            </a:r>
            <a:r>
              <a:rPr lang="en-US" sz="2000" dirty="0" err="1">
                <a:solidFill>
                  <a:schemeClr val="tx2"/>
                </a:solidFill>
                <a:latin typeface="Arial Narrow Regular"/>
              </a:rPr>
              <a:t>plumbSMART</a:t>
            </a:r>
            <a:r>
              <a:rPr lang="en-US" sz="2000" dirty="0">
                <a:solidFill>
                  <a:schemeClr val="tx2"/>
                </a:solidFill>
                <a:latin typeface="Arial Narrow Regular"/>
              </a:rPr>
              <a:t>™</a:t>
            </a:r>
          </a:p>
        </p:txBody>
      </p:sp>
      <p:sp>
        <p:nvSpPr>
          <p:cNvPr id="61" name="TextBox 60"/>
          <p:cNvSpPr txBox="1"/>
          <p:nvPr/>
        </p:nvSpPr>
        <p:spPr>
          <a:xfrm>
            <a:off x="-762000" y="60981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sp>
        <p:nvSpPr>
          <p:cNvPr id="36" name="TextBox 35"/>
          <p:cNvSpPr txBox="1"/>
          <p:nvPr/>
        </p:nvSpPr>
        <p:spPr>
          <a:xfrm>
            <a:off x="-762000" y="202007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sp>
        <p:nvSpPr>
          <p:cNvPr id="75" name="TextBox 74">
            <a:extLst>
              <a:ext uri="{FF2B5EF4-FFF2-40B4-BE49-F238E27FC236}">
                <a16:creationId xmlns:a16="http://schemas.microsoft.com/office/drawing/2014/main" xmlns="" id="{A3A77F67-E16E-4688-A911-423FCC171A40}"/>
              </a:ext>
            </a:extLst>
          </p:cNvPr>
          <p:cNvSpPr txBox="1"/>
          <p:nvPr/>
        </p:nvSpPr>
        <p:spPr>
          <a:xfrm>
            <a:off x="2590800" y="4077470"/>
            <a:ext cx="6799840" cy="584775"/>
          </a:xfrm>
          <a:prstGeom prst="rect">
            <a:avLst/>
          </a:prstGeom>
          <a:noFill/>
        </p:spPr>
        <p:txBody>
          <a:bodyPr wrap="square" rtlCol="0">
            <a:spAutoFit/>
          </a:bodyPr>
          <a:lstStyle/>
          <a:p>
            <a:r>
              <a:rPr lang="en-US" sz="3200" dirty="0">
                <a:latin typeface="Arial Narrow Regular" charset="0"/>
              </a:rPr>
              <a:t>data analyzed for alerts and insights</a:t>
            </a:r>
            <a:endParaRPr lang="uk-UA" sz="3200" dirty="0">
              <a:latin typeface="Arial Narrow Regular" charset="0"/>
            </a:endParaRPr>
          </a:p>
        </p:txBody>
      </p:sp>
      <p:sp>
        <p:nvSpPr>
          <p:cNvPr id="76" name="TextBox 75">
            <a:extLst>
              <a:ext uri="{FF2B5EF4-FFF2-40B4-BE49-F238E27FC236}">
                <a16:creationId xmlns:a16="http://schemas.microsoft.com/office/drawing/2014/main" xmlns="" id="{D8A2FC6B-FEC7-4B08-A1BE-44FF2F5A5E1E}"/>
              </a:ext>
            </a:extLst>
          </p:cNvPr>
          <p:cNvSpPr txBox="1"/>
          <p:nvPr/>
        </p:nvSpPr>
        <p:spPr>
          <a:xfrm>
            <a:off x="2590799" y="4686300"/>
            <a:ext cx="6551285" cy="1569660"/>
          </a:xfrm>
          <a:prstGeom prst="rect">
            <a:avLst/>
          </a:prstGeom>
          <a:noFill/>
        </p:spPr>
        <p:txBody>
          <a:bodyPr wrap="square" rtlCol="0">
            <a:spAutoFit/>
          </a:bodyPr>
          <a:lstStyle/>
          <a:p>
            <a:r>
              <a:rPr lang="en-US" sz="2000" dirty="0">
                <a:solidFill>
                  <a:schemeClr val="tx2"/>
                </a:solidFill>
                <a:latin typeface="Arial Narrow Regular"/>
              </a:rPr>
              <a:t>faucet data is then computed in real-time to determine:</a:t>
            </a:r>
          </a:p>
          <a:p>
            <a:pPr marL="342900" indent="-342900">
              <a:buFont typeface="+mj-lt"/>
              <a:buAutoNum type="arabicPeriod"/>
            </a:pPr>
            <a:r>
              <a:rPr lang="en-US" sz="2000" b="1" dirty="0">
                <a:solidFill>
                  <a:schemeClr val="tx2"/>
                </a:solidFill>
                <a:latin typeface="Arial Narrow Regular"/>
              </a:rPr>
              <a:t>usage count and duration</a:t>
            </a:r>
          </a:p>
          <a:p>
            <a:pPr marL="342900" indent="-342900">
              <a:buFont typeface="+mj-lt"/>
              <a:buAutoNum type="arabicPeriod"/>
            </a:pPr>
            <a:r>
              <a:rPr lang="en-US" sz="2000" b="1" dirty="0">
                <a:solidFill>
                  <a:schemeClr val="tx2"/>
                </a:solidFill>
                <a:latin typeface="Arial Narrow Regular"/>
              </a:rPr>
              <a:t>total volume (gallons) of water discharged in a 24-hr period</a:t>
            </a:r>
          </a:p>
          <a:p>
            <a:pPr marL="342900" indent="-342900">
              <a:buFont typeface="+mj-lt"/>
              <a:buAutoNum type="arabicPeriod"/>
            </a:pPr>
            <a:r>
              <a:rPr lang="en-US" sz="2000" b="1" dirty="0">
                <a:solidFill>
                  <a:schemeClr val="tx2"/>
                </a:solidFill>
                <a:latin typeface="Arial Narrow Regular"/>
              </a:rPr>
              <a:t>preventative maintenance </a:t>
            </a:r>
            <a:r>
              <a:rPr lang="en-US" sz="2000" b="1" spc="-8" dirty="0">
                <a:solidFill>
                  <a:schemeClr val="tx2"/>
                </a:solidFill>
                <a:latin typeface="Arial Narrow Regular"/>
                <a:cs typeface="Arial Narrow"/>
              </a:rPr>
              <a:t>alerts</a:t>
            </a:r>
            <a:endParaRPr lang="en-US" sz="2000" dirty="0">
              <a:solidFill>
                <a:schemeClr val="tx2"/>
              </a:solidFill>
              <a:latin typeface="Arial Narrow Regular"/>
              <a:cs typeface="Arial Narrow"/>
            </a:endParaRPr>
          </a:p>
          <a:p>
            <a:pPr marL="342900" indent="-342900">
              <a:buFont typeface="+mj-lt"/>
              <a:buAutoNum type="arabicPeriod"/>
            </a:pPr>
            <a:endParaRPr lang="en-US" sz="1600" b="1" dirty="0">
              <a:solidFill>
                <a:schemeClr val="tx2"/>
              </a:solidFill>
              <a:latin typeface="Arial Narrow Regular"/>
            </a:endParaRPr>
          </a:p>
        </p:txBody>
      </p:sp>
      <p:sp>
        <p:nvSpPr>
          <p:cNvPr id="77" name="Oval 76">
            <a:extLst>
              <a:ext uri="{FF2B5EF4-FFF2-40B4-BE49-F238E27FC236}">
                <a16:creationId xmlns:a16="http://schemas.microsoft.com/office/drawing/2014/main" xmlns="" id="{2AC61D46-0485-48B3-903D-25350CE4B286}"/>
              </a:ext>
            </a:extLst>
          </p:cNvPr>
          <p:cNvSpPr/>
          <p:nvPr/>
        </p:nvSpPr>
        <p:spPr>
          <a:xfrm>
            <a:off x="1981200" y="8404354"/>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78" name="TextBox 77">
            <a:extLst>
              <a:ext uri="{FF2B5EF4-FFF2-40B4-BE49-F238E27FC236}">
                <a16:creationId xmlns:a16="http://schemas.microsoft.com/office/drawing/2014/main" xmlns="" id="{94B30C0C-9149-4738-B2B9-BF970AE9586C}"/>
              </a:ext>
            </a:extLst>
          </p:cNvPr>
          <p:cNvSpPr txBox="1"/>
          <p:nvPr/>
        </p:nvSpPr>
        <p:spPr>
          <a:xfrm>
            <a:off x="-762000" y="8155539"/>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cxnSp>
        <p:nvCxnSpPr>
          <p:cNvPr id="79" name="Straight Connector 78">
            <a:extLst>
              <a:ext uri="{FF2B5EF4-FFF2-40B4-BE49-F238E27FC236}">
                <a16:creationId xmlns:a16="http://schemas.microsoft.com/office/drawing/2014/main" xmlns="" id="{2AB33A48-EFFE-48B1-9DD2-36757B658FE1}"/>
              </a:ext>
            </a:extLst>
          </p:cNvPr>
          <p:cNvCxnSpPr>
            <a:cxnSpLocks/>
            <a:endCxn id="77" idx="0"/>
          </p:cNvCxnSpPr>
          <p:nvPr/>
        </p:nvCxnSpPr>
        <p:spPr>
          <a:xfrm>
            <a:off x="2095500" y="6592070"/>
            <a:ext cx="0" cy="181228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xmlns="" id="{F99B211B-F467-41D2-A6D8-3D44FE769AF5}"/>
              </a:ext>
            </a:extLst>
          </p:cNvPr>
          <p:cNvSpPr txBox="1"/>
          <p:nvPr/>
        </p:nvSpPr>
        <p:spPr>
          <a:xfrm>
            <a:off x="2590800" y="8189056"/>
            <a:ext cx="6934200" cy="584775"/>
          </a:xfrm>
          <a:prstGeom prst="rect">
            <a:avLst/>
          </a:prstGeom>
          <a:noFill/>
        </p:spPr>
        <p:txBody>
          <a:bodyPr wrap="square" rtlCol="0">
            <a:spAutoFit/>
          </a:bodyPr>
          <a:lstStyle/>
          <a:p>
            <a:r>
              <a:rPr lang="en-US" sz="3200" dirty="0">
                <a:latin typeface="Arial Narrow Regular" charset="0"/>
              </a:rPr>
              <a:t>24/7 access to product info and trends</a:t>
            </a:r>
            <a:endParaRPr lang="uk-UA" sz="3200" dirty="0">
              <a:latin typeface="Arial Narrow Regular" charset="0"/>
            </a:endParaRPr>
          </a:p>
        </p:txBody>
      </p:sp>
      <p:sp>
        <p:nvSpPr>
          <p:cNvPr id="3" name="TextBox 2">
            <a:extLst>
              <a:ext uri="{FF2B5EF4-FFF2-40B4-BE49-F238E27FC236}">
                <a16:creationId xmlns:a16="http://schemas.microsoft.com/office/drawing/2014/main" xmlns="" id="{96D0F53D-63D4-430B-A05B-75A9B8F7513A}"/>
              </a:ext>
            </a:extLst>
          </p:cNvPr>
          <p:cNvSpPr txBox="1"/>
          <p:nvPr/>
        </p:nvSpPr>
        <p:spPr>
          <a:xfrm>
            <a:off x="2571748" y="9058426"/>
            <a:ext cx="6172199" cy="1323439"/>
          </a:xfrm>
          <a:prstGeom prst="rect">
            <a:avLst/>
          </a:prstGeom>
          <a:noFill/>
        </p:spPr>
        <p:txBody>
          <a:bodyPr wrap="square" rtlCol="0">
            <a:spAutoFit/>
          </a:bodyPr>
          <a:lstStyle/>
          <a:p>
            <a:r>
              <a:rPr lang="en-US" sz="2000" dirty="0" err="1">
                <a:solidFill>
                  <a:schemeClr val="tx2"/>
                </a:solidFill>
                <a:latin typeface="Arial Narrow Regular"/>
              </a:rPr>
              <a:t>plumbSMART</a:t>
            </a:r>
            <a:r>
              <a:rPr lang="en-US" sz="2000" dirty="0">
                <a:solidFill>
                  <a:schemeClr val="tx2"/>
                </a:solidFill>
                <a:latin typeface="Arial Narrow Regular"/>
              </a:rPr>
              <a:t>™ allows customers to view current product status, adjust their alert settings and view historic data trends from any location with an internet connection</a:t>
            </a:r>
          </a:p>
          <a:p>
            <a:endParaRPr lang="en-US" sz="2000" dirty="0">
              <a:solidFill>
                <a:schemeClr val="tx2"/>
              </a:solidFill>
            </a:endParaRPr>
          </a:p>
        </p:txBody>
      </p:sp>
      <p:pic>
        <p:nvPicPr>
          <p:cNvPr id="29" name="Picture 2">
            <a:extLst>
              <a:ext uri="{FF2B5EF4-FFF2-40B4-BE49-F238E27FC236}">
                <a16:creationId xmlns:a16="http://schemas.microsoft.com/office/drawing/2014/main" xmlns="" id="{E2D7CEAB-409E-4606-AA46-4CFFD5BABCDB}"/>
              </a:ext>
            </a:extLst>
          </p:cNvPr>
          <p:cNvPicPr>
            <a:picLocks noChangeAspect="1" noChangeArrowheads="1"/>
          </p:cNvPicPr>
          <p:nvPr/>
        </p:nvPicPr>
        <p:blipFill>
          <a:blip r:embed="rId3" cstate="print"/>
          <a:srcRect/>
          <a:stretch>
            <a:fillRect/>
          </a:stretch>
        </p:blipFill>
        <p:spPr bwMode="auto">
          <a:xfrm>
            <a:off x="14439900" y="669848"/>
            <a:ext cx="3543300" cy="8740852"/>
          </a:xfrm>
          <a:prstGeom prst="rect">
            <a:avLst/>
          </a:prstGeom>
          <a:noFill/>
          <a:ln w="9525">
            <a:noFill/>
            <a:miter lim="800000"/>
            <a:headEnd/>
            <a:tailEnd/>
          </a:ln>
        </p:spPr>
      </p:pic>
      <p:sp>
        <p:nvSpPr>
          <p:cNvPr id="31" name="object 8">
            <a:extLst>
              <a:ext uri="{FF2B5EF4-FFF2-40B4-BE49-F238E27FC236}">
                <a16:creationId xmlns:a16="http://schemas.microsoft.com/office/drawing/2014/main" xmlns="" id="{B44A7F4D-28AA-40E6-8E41-FC6EE533284D}"/>
              </a:ext>
            </a:extLst>
          </p:cNvPr>
          <p:cNvSpPr>
            <a:spLocks noChangeAspect="1"/>
          </p:cNvSpPr>
          <p:nvPr/>
        </p:nvSpPr>
        <p:spPr>
          <a:xfrm>
            <a:off x="10221693" y="3396823"/>
            <a:ext cx="3951507" cy="3798782"/>
          </a:xfrm>
          <a:prstGeom prst="rect">
            <a:avLst/>
          </a:prstGeom>
          <a:blipFill>
            <a:blip r:embed="rId4" cstate="print"/>
            <a:stretch>
              <a:fillRect/>
            </a:stretch>
          </a:blipFill>
        </p:spPr>
        <p:txBody>
          <a:bodyPr wrap="square" lIns="0" tIns="0" rIns="0" bIns="0" rtlCol="0"/>
          <a:lstStyle/>
          <a:p>
            <a:endParaRPr sz="4050" dirty="0"/>
          </a:p>
        </p:txBody>
      </p:sp>
      <p:sp>
        <p:nvSpPr>
          <p:cNvPr id="32" name="object 19">
            <a:extLst>
              <a:ext uri="{FF2B5EF4-FFF2-40B4-BE49-F238E27FC236}">
                <a16:creationId xmlns:a16="http://schemas.microsoft.com/office/drawing/2014/main" xmlns="" id="{708D4792-A160-4D64-8AAB-029AA4743766}"/>
              </a:ext>
            </a:extLst>
          </p:cNvPr>
          <p:cNvSpPr/>
          <p:nvPr/>
        </p:nvSpPr>
        <p:spPr>
          <a:xfrm>
            <a:off x="12997815" y="3716357"/>
            <a:ext cx="910590" cy="910590"/>
          </a:xfrm>
          <a:prstGeom prst="rect">
            <a:avLst/>
          </a:prstGeom>
          <a:blipFill>
            <a:blip r:embed="rId5" cstate="print"/>
            <a:stretch>
              <a:fillRect/>
            </a:stretch>
          </a:blipFill>
        </p:spPr>
        <p:txBody>
          <a:bodyPr wrap="square" lIns="0" tIns="0" rIns="0" bIns="0" rtlCol="0"/>
          <a:lstStyle/>
          <a:p>
            <a:endParaRPr sz="4050" dirty="0"/>
          </a:p>
        </p:txBody>
      </p:sp>
      <p:grpSp>
        <p:nvGrpSpPr>
          <p:cNvPr id="33" name="Group 32">
            <a:extLst>
              <a:ext uri="{FF2B5EF4-FFF2-40B4-BE49-F238E27FC236}">
                <a16:creationId xmlns:a16="http://schemas.microsoft.com/office/drawing/2014/main" xmlns="" id="{D1C05F6C-9EB6-4404-8128-65B063061760}"/>
              </a:ext>
            </a:extLst>
          </p:cNvPr>
          <p:cNvGrpSpPr/>
          <p:nvPr/>
        </p:nvGrpSpPr>
        <p:grpSpPr>
          <a:xfrm>
            <a:off x="15018822" y="1181100"/>
            <a:ext cx="2583378" cy="1746172"/>
            <a:chOff x="15018822" y="1181100"/>
            <a:chExt cx="2583378" cy="1746172"/>
          </a:xfrm>
        </p:grpSpPr>
        <p:pic>
          <p:nvPicPr>
            <p:cNvPr id="34" name="Picture 33">
              <a:extLst>
                <a:ext uri="{FF2B5EF4-FFF2-40B4-BE49-F238E27FC236}">
                  <a16:creationId xmlns:a16="http://schemas.microsoft.com/office/drawing/2014/main" xmlns="" id="{346C4583-A6A5-4ED0-AF1D-3E56D310ECF3}"/>
                </a:ext>
              </a:extLst>
            </p:cNvPr>
            <p:cNvPicPr>
              <a:picLocks noChangeAspect="1"/>
            </p:cNvPicPr>
            <p:nvPr/>
          </p:nvPicPr>
          <p:blipFill>
            <a:blip r:embed="rId6" cstate="print"/>
            <a:stretch>
              <a:fillRect/>
            </a:stretch>
          </p:blipFill>
          <p:spPr>
            <a:xfrm>
              <a:off x="15018822" y="1181100"/>
              <a:ext cx="2583378" cy="1746172"/>
            </a:xfrm>
            <a:prstGeom prst="rect">
              <a:avLst/>
            </a:prstGeom>
          </p:spPr>
        </p:pic>
        <p:pic>
          <p:nvPicPr>
            <p:cNvPr id="35" name="Picture 34">
              <a:extLst>
                <a:ext uri="{FF2B5EF4-FFF2-40B4-BE49-F238E27FC236}">
                  <a16:creationId xmlns:a16="http://schemas.microsoft.com/office/drawing/2014/main" xmlns="" id="{5A298C92-38FA-45F2-93B1-A5A013D87BD3}"/>
                </a:ext>
              </a:extLst>
            </p:cNvPr>
            <p:cNvPicPr>
              <a:picLocks noChangeAspect="1"/>
            </p:cNvPicPr>
            <p:nvPr/>
          </p:nvPicPr>
          <p:blipFill>
            <a:blip r:embed="rId7" cstate="print"/>
            <a:stretch>
              <a:fillRect/>
            </a:stretch>
          </p:blipFill>
          <p:spPr>
            <a:xfrm>
              <a:off x="16429779" y="1194352"/>
              <a:ext cx="558458" cy="583096"/>
            </a:xfrm>
            <a:prstGeom prst="rect">
              <a:avLst/>
            </a:prstGeom>
          </p:spPr>
        </p:pic>
      </p:grpSp>
      <p:cxnSp>
        <p:nvCxnSpPr>
          <p:cNvPr id="37" name="Straight Arrow Connector 36">
            <a:extLst>
              <a:ext uri="{FF2B5EF4-FFF2-40B4-BE49-F238E27FC236}">
                <a16:creationId xmlns:a16="http://schemas.microsoft.com/office/drawing/2014/main" xmlns="" id="{3242D8A8-6CB9-47C2-A8C1-82385CFDA3A8}"/>
              </a:ext>
            </a:extLst>
          </p:cNvPr>
          <p:cNvCxnSpPr>
            <a:cxnSpLocks/>
          </p:cNvCxnSpPr>
          <p:nvPr/>
        </p:nvCxnSpPr>
        <p:spPr>
          <a:xfrm flipV="1">
            <a:off x="13908405" y="2878158"/>
            <a:ext cx="1445895" cy="838199"/>
          </a:xfrm>
          <a:prstGeom prst="straightConnector1">
            <a:avLst/>
          </a:prstGeom>
          <a:ln w="25400" cap="sq">
            <a:solidFill>
              <a:schemeClr val="tx1"/>
            </a:solidFill>
            <a:prstDash val="sysDash"/>
            <a:beve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DE68018E-A3F3-456E-8A23-853717FD25D6}"/>
              </a:ext>
            </a:extLst>
          </p:cNvPr>
          <p:cNvSpPr txBox="1"/>
          <p:nvPr/>
        </p:nvSpPr>
        <p:spPr>
          <a:xfrm>
            <a:off x="9753600" y="8925461"/>
            <a:ext cx="8229600" cy="1323439"/>
          </a:xfrm>
          <a:prstGeom prst="rect">
            <a:avLst/>
          </a:prstGeom>
          <a:noFill/>
        </p:spPr>
        <p:txBody>
          <a:bodyPr wrap="square" rtlCol="0">
            <a:spAutoFit/>
          </a:bodyPr>
          <a:lstStyle/>
          <a:p>
            <a:r>
              <a:rPr lang="en-US" sz="2000" b="1" dirty="0">
                <a:solidFill>
                  <a:srgbClr val="0070C0"/>
                </a:solidFill>
                <a:latin typeface="Arial Narrow Regular"/>
              </a:rPr>
              <a:t>IMPORTANT NOTE: </a:t>
            </a:r>
            <a:br>
              <a:rPr lang="en-US" sz="2000" b="1" dirty="0">
                <a:solidFill>
                  <a:srgbClr val="0070C0"/>
                </a:solidFill>
                <a:latin typeface="Arial Narrow Regular"/>
              </a:rPr>
            </a:br>
            <a:r>
              <a:rPr lang="en-US" sz="2000" dirty="0">
                <a:solidFill>
                  <a:srgbClr val="0070C0"/>
                </a:solidFill>
                <a:latin typeface="Arial Narrow Regular"/>
              </a:rPr>
              <a:t>Connected technology/electronics DOES NOT CHANGE OR AFFECT the regular functions of the faucet in any way. Only senses for changes.</a:t>
            </a:r>
          </a:p>
          <a:p>
            <a:endParaRPr lang="en-US" sz="2000" dirty="0">
              <a:solidFill>
                <a:srgbClr val="0070C0"/>
              </a:solidFill>
            </a:endParaRPr>
          </a:p>
        </p:txBody>
      </p:sp>
      <p:sp>
        <p:nvSpPr>
          <p:cNvPr id="38" name="TextBox 37">
            <a:extLst>
              <a:ext uri="{FF2B5EF4-FFF2-40B4-BE49-F238E27FC236}">
                <a16:creationId xmlns:a16="http://schemas.microsoft.com/office/drawing/2014/main" xmlns="" id="{C9F717D0-1E48-42E3-B2EA-BC2FBC7C3708}"/>
              </a:ext>
            </a:extLst>
          </p:cNvPr>
          <p:cNvSpPr txBox="1"/>
          <p:nvPr/>
        </p:nvSpPr>
        <p:spPr>
          <a:xfrm>
            <a:off x="15133123" y="3052346"/>
            <a:ext cx="2392877"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GATEWAY</a:t>
            </a:r>
          </a:p>
        </p:txBody>
      </p:sp>
      <p:sp>
        <p:nvSpPr>
          <p:cNvPr id="41" name="TextBox 40">
            <a:extLst>
              <a:ext uri="{FF2B5EF4-FFF2-40B4-BE49-F238E27FC236}">
                <a16:creationId xmlns:a16="http://schemas.microsoft.com/office/drawing/2014/main" xmlns="" id="{15EB985C-721E-42EA-99D0-2CED3E0C9103}"/>
              </a:ext>
            </a:extLst>
          </p:cNvPr>
          <p:cNvSpPr txBox="1"/>
          <p:nvPr/>
        </p:nvSpPr>
        <p:spPr>
          <a:xfrm>
            <a:off x="15018822" y="5759585"/>
            <a:ext cx="2622769" cy="338554"/>
          </a:xfrm>
          <a:prstGeom prst="rect">
            <a:avLst/>
          </a:prstGeom>
          <a:solidFill>
            <a:schemeClr val="bg2"/>
          </a:solidFill>
        </p:spPr>
        <p:txBody>
          <a:bodyPr wrap="square" rtlCol="0">
            <a:spAutoFit/>
          </a:bodyPr>
          <a:lstStyle/>
          <a:p>
            <a:pPr algn="ctr"/>
            <a:r>
              <a:rPr lang="en-US" sz="1600" b="1" dirty="0">
                <a:solidFill>
                  <a:schemeClr val="tx2">
                    <a:lumMod val="75000"/>
                  </a:schemeClr>
                </a:solidFill>
              </a:rPr>
              <a:t>ZURN CLOUD</a:t>
            </a:r>
          </a:p>
        </p:txBody>
      </p:sp>
    </p:spTree>
    <p:extLst>
      <p:ext uri="{BB962C8B-B14F-4D97-AF65-F5344CB8AC3E}">
        <p14:creationId xmlns:p14="http://schemas.microsoft.com/office/powerpoint/2010/main" val="1258820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4329410" cy="10287000"/>
          </a:xfrm>
          <a:custGeom>
            <a:avLst/>
            <a:gdLst/>
            <a:ahLst/>
            <a:cxnLst/>
            <a:rect l="l" t="t" r="r" b="b"/>
            <a:pathLst>
              <a:path w="9552940" h="6858000">
                <a:moveTo>
                  <a:pt x="0" y="6858000"/>
                </a:moveTo>
                <a:lnTo>
                  <a:pt x="9552940" y="6858000"/>
                </a:lnTo>
                <a:lnTo>
                  <a:pt x="9552940" y="0"/>
                </a:lnTo>
                <a:lnTo>
                  <a:pt x="0" y="0"/>
                </a:lnTo>
                <a:lnTo>
                  <a:pt x="0" y="6858000"/>
                </a:lnTo>
                <a:close/>
              </a:path>
            </a:pathLst>
          </a:custGeom>
          <a:solidFill>
            <a:srgbClr val="F1F1F5"/>
          </a:solidFill>
        </p:spPr>
        <p:txBody>
          <a:bodyPr wrap="square" lIns="0" tIns="0" rIns="0" bIns="0" rtlCol="0"/>
          <a:lstStyle/>
          <a:p>
            <a:endParaRPr sz="4050" dirty="0"/>
          </a:p>
        </p:txBody>
      </p:sp>
      <p:sp>
        <p:nvSpPr>
          <p:cNvPr id="3" name="object 3"/>
          <p:cNvSpPr/>
          <p:nvPr/>
        </p:nvSpPr>
        <p:spPr>
          <a:xfrm>
            <a:off x="706754" y="687704"/>
            <a:ext cx="0" cy="1028700"/>
          </a:xfrm>
          <a:custGeom>
            <a:avLst/>
            <a:gdLst/>
            <a:ahLst/>
            <a:cxnLst/>
            <a:rect l="l" t="t" r="r" b="b"/>
            <a:pathLst>
              <a:path h="685800">
                <a:moveTo>
                  <a:pt x="0" y="0"/>
                </a:moveTo>
                <a:lnTo>
                  <a:pt x="0" y="685800"/>
                </a:lnTo>
              </a:path>
            </a:pathLst>
          </a:custGeom>
          <a:ln w="63500">
            <a:solidFill>
              <a:srgbClr val="0077C7"/>
            </a:solidFill>
          </a:ln>
        </p:spPr>
        <p:txBody>
          <a:bodyPr wrap="square" lIns="0" tIns="0" rIns="0" bIns="0" rtlCol="0"/>
          <a:lstStyle/>
          <a:p>
            <a:endParaRPr sz="4050" dirty="0"/>
          </a:p>
        </p:txBody>
      </p:sp>
      <p:sp>
        <p:nvSpPr>
          <p:cNvPr id="4" name="object 4"/>
          <p:cNvSpPr/>
          <p:nvPr/>
        </p:nvSpPr>
        <p:spPr>
          <a:xfrm>
            <a:off x="704850" y="9258300"/>
            <a:ext cx="1600200" cy="678180"/>
          </a:xfrm>
          <a:prstGeom prst="rect">
            <a:avLst/>
          </a:prstGeom>
          <a:blipFill>
            <a:blip r:embed="rId3" cstate="print"/>
            <a:stretch>
              <a:fillRect/>
            </a:stretch>
          </a:blipFill>
        </p:spPr>
        <p:txBody>
          <a:bodyPr wrap="square" lIns="0" tIns="0" rIns="0" bIns="0" rtlCol="0"/>
          <a:lstStyle/>
          <a:p>
            <a:endParaRPr sz="4050" dirty="0"/>
          </a:p>
        </p:txBody>
      </p:sp>
      <p:sp>
        <p:nvSpPr>
          <p:cNvPr id="5" name="object 5"/>
          <p:cNvSpPr/>
          <p:nvPr/>
        </p:nvSpPr>
        <p:spPr>
          <a:xfrm>
            <a:off x="0" y="0"/>
            <a:ext cx="18288000" cy="10286997"/>
          </a:xfrm>
          <a:prstGeom prst="rect">
            <a:avLst/>
          </a:prstGeom>
          <a:blipFill>
            <a:blip r:embed="rId4" cstate="print"/>
            <a:stretch>
              <a:fillRect/>
            </a:stretch>
          </a:blipFill>
        </p:spPr>
        <p:txBody>
          <a:bodyPr wrap="square" lIns="0" tIns="0" rIns="0" bIns="0" rtlCol="0"/>
          <a:lstStyle/>
          <a:p>
            <a:endParaRPr sz="4050" dirty="0"/>
          </a:p>
        </p:txBody>
      </p:sp>
      <p:sp>
        <p:nvSpPr>
          <p:cNvPr id="6" name="object 6"/>
          <p:cNvSpPr/>
          <p:nvPr/>
        </p:nvSpPr>
        <p:spPr>
          <a:xfrm>
            <a:off x="14329410" y="0"/>
            <a:ext cx="3958590" cy="10287000"/>
          </a:xfrm>
          <a:custGeom>
            <a:avLst/>
            <a:gdLst/>
            <a:ahLst/>
            <a:cxnLst/>
            <a:rect l="l" t="t" r="r" b="b"/>
            <a:pathLst>
              <a:path w="2639059" h="6858000">
                <a:moveTo>
                  <a:pt x="0" y="6858000"/>
                </a:moveTo>
                <a:lnTo>
                  <a:pt x="2639059" y="6858000"/>
                </a:lnTo>
                <a:lnTo>
                  <a:pt x="2639059" y="0"/>
                </a:lnTo>
                <a:lnTo>
                  <a:pt x="0" y="0"/>
                </a:lnTo>
                <a:lnTo>
                  <a:pt x="0" y="6858000"/>
                </a:lnTo>
                <a:close/>
              </a:path>
            </a:pathLst>
          </a:custGeom>
          <a:solidFill>
            <a:srgbClr val="0077C7">
              <a:alpha val="88000"/>
            </a:srgbClr>
          </a:solidFill>
        </p:spPr>
        <p:txBody>
          <a:bodyPr wrap="square" lIns="0" tIns="0" rIns="0" bIns="0" rtlCol="0"/>
          <a:lstStyle/>
          <a:p>
            <a:endParaRPr sz="4050" dirty="0"/>
          </a:p>
        </p:txBody>
      </p:sp>
      <p:sp>
        <p:nvSpPr>
          <p:cNvPr id="9" name="object 9"/>
          <p:cNvSpPr/>
          <p:nvPr/>
        </p:nvSpPr>
        <p:spPr>
          <a:xfrm>
            <a:off x="9163050" y="4846319"/>
            <a:ext cx="419100" cy="419100"/>
          </a:xfrm>
          <a:prstGeom prst="rect">
            <a:avLst/>
          </a:prstGeom>
          <a:blipFill>
            <a:blip r:embed="rId5" cstate="print"/>
            <a:stretch>
              <a:fillRect/>
            </a:stretch>
          </a:blipFill>
        </p:spPr>
        <p:txBody>
          <a:bodyPr wrap="square" lIns="0" tIns="0" rIns="0" bIns="0" rtlCol="0"/>
          <a:lstStyle/>
          <a:p>
            <a:endParaRPr sz="4050" dirty="0"/>
          </a:p>
        </p:txBody>
      </p:sp>
      <p:sp>
        <p:nvSpPr>
          <p:cNvPr id="12" name="object 12"/>
          <p:cNvSpPr/>
          <p:nvPr/>
        </p:nvSpPr>
        <p:spPr>
          <a:xfrm>
            <a:off x="10629900" y="2762250"/>
            <a:ext cx="419100" cy="419100"/>
          </a:xfrm>
          <a:custGeom>
            <a:avLst/>
            <a:gdLst/>
            <a:ahLst/>
            <a:cxnLst/>
            <a:rect l="l" t="t" r="r" b="b"/>
            <a:pathLst>
              <a:path w="279400" h="279400">
                <a:moveTo>
                  <a:pt x="139700" y="0"/>
                </a:moveTo>
                <a:lnTo>
                  <a:pt x="95520" y="7116"/>
                </a:lnTo>
                <a:lnTo>
                  <a:pt x="57168" y="26936"/>
                </a:lnTo>
                <a:lnTo>
                  <a:pt x="26936" y="57168"/>
                </a:lnTo>
                <a:lnTo>
                  <a:pt x="7116" y="95520"/>
                </a:lnTo>
                <a:lnTo>
                  <a:pt x="0" y="139700"/>
                </a:lnTo>
                <a:lnTo>
                  <a:pt x="7116" y="183879"/>
                </a:lnTo>
                <a:lnTo>
                  <a:pt x="26936" y="222231"/>
                </a:lnTo>
                <a:lnTo>
                  <a:pt x="57168" y="252463"/>
                </a:lnTo>
                <a:lnTo>
                  <a:pt x="95520" y="272283"/>
                </a:lnTo>
                <a:lnTo>
                  <a:pt x="139700" y="279400"/>
                </a:lnTo>
                <a:lnTo>
                  <a:pt x="183879" y="272283"/>
                </a:lnTo>
                <a:lnTo>
                  <a:pt x="222231" y="252463"/>
                </a:lnTo>
                <a:lnTo>
                  <a:pt x="252463" y="222231"/>
                </a:lnTo>
                <a:lnTo>
                  <a:pt x="272283" y="183879"/>
                </a:lnTo>
                <a:lnTo>
                  <a:pt x="279400" y="139700"/>
                </a:lnTo>
                <a:lnTo>
                  <a:pt x="272283" y="95520"/>
                </a:lnTo>
                <a:lnTo>
                  <a:pt x="252463" y="57168"/>
                </a:lnTo>
                <a:lnTo>
                  <a:pt x="222231" y="26936"/>
                </a:lnTo>
                <a:lnTo>
                  <a:pt x="183879" y="7116"/>
                </a:lnTo>
                <a:lnTo>
                  <a:pt x="139700" y="0"/>
                </a:lnTo>
                <a:close/>
              </a:path>
            </a:pathLst>
          </a:custGeom>
          <a:solidFill>
            <a:srgbClr val="0077C7"/>
          </a:solidFill>
        </p:spPr>
        <p:txBody>
          <a:bodyPr wrap="square" lIns="0" tIns="0" rIns="0" bIns="0" rtlCol="0"/>
          <a:lstStyle/>
          <a:p>
            <a:endParaRPr sz="4050" dirty="0"/>
          </a:p>
        </p:txBody>
      </p:sp>
      <p:sp>
        <p:nvSpPr>
          <p:cNvPr id="13" name="object 13"/>
          <p:cNvSpPr/>
          <p:nvPr/>
        </p:nvSpPr>
        <p:spPr>
          <a:xfrm>
            <a:off x="10717529" y="2819400"/>
            <a:ext cx="251460" cy="300990"/>
          </a:xfrm>
          <a:prstGeom prst="rect">
            <a:avLst/>
          </a:prstGeom>
          <a:blipFill>
            <a:blip r:embed="rId6" cstate="print"/>
            <a:stretch>
              <a:fillRect/>
            </a:stretch>
          </a:blipFill>
        </p:spPr>
        <p:txBody>
          <a:bodyPr wrap="square" lIns="0" tIns="0" rIns="0" bIns="0" rtlCol="0"/>
          <a:lstStyle/>
          <a:p>
            <a:endParaRPr sz="4050" dirty="0"/>
          </a:p>
        </p:txBody>
      </p:sp>
      <p:sp>
        <p:nvSpPr>
          <p:cNvPr id="14" name="object 14"/>
          <p:cNvSpPr/>
          <p:nvPr/>
        </p:nvSpPr>
        <p:spPr>
          <a:xfrm>
            <a:off x="11704320" y="3657600"/>
            <a:ext cx="419100" cy="419100"/>
          </a:xfrm>
          <a:custGeom>
            <a:avLst/>
            <a:gdLst/>
            <a:ahLst/>
            <a:cxnLst/>
            <a:rect l="l" t="t" r="r" b="b"/>
            <a:pathLst>
              <a:path w="279400" h="279400">
                <a:moveTo>
                  <a:pt x="139700" y="0"/>
                </a:moveTo>
                <a:lnTo>
                  <a:pt x="95520" y="7116"/>
                </a:lnTo>
                <a:lnTo>
                  <a:pt x="57168" y="26936"/>
                </a:lnTo>
                <a:lnTo>
                  <a:pt x="26936" y="57168"/>
                </a:lnTo>
                <a:lnTo>
                  <a:pt x="7116" y="95520"/>
                </a:lnTo>
                <a:lnTo>
                  <a:pt x="0" y="139700"/>
                </a:lnTo>
                <a:lnTo>
                  <a:pt x="7116" y="183879"/>
                </a:lnTo>
                <a:lnTo>
                  <a:pt x="26936" y="222231"/>
                </a:lnTo>
                <a:lnTo>
                  <a:pt x="57168" y="252463"/>
                </a:lnTo>
                <a:lnTo>
                  <a:pt x="95520" y="272283"/>
                </a:lnTo>
                <a:lnTo>
                  <a:pt x="139700" y="279400"/>
                </a:lnTo>
                <a:lnTo>
                  <a:pt x="183879" y="272283"/>
                </a:lnTo>
                <a:lnTo>
                  <a:pt x="222231" y="252463"/>
                </a:lnTo>
                <a:lnTo>
                  <a:pt x="252463" y="222231"/>
                </a:lnTo>
                <a:lnTo>
                  <a:pt x="272283" y="183879"/>
                </a:lnTo>
                <a:lnTo>
                  <a:pt x="279400" y="139700"/>
                </a:lnTo>
                <a:lnTo>
                  <a:pt x="272283" y="95520"/>
                </a:lnTo>
                <a:lnTo>
                  <a:pt x="252463" y="57168"/>
                </a:lnTo>
                <a:lnTo>
                  <a:pt x="222231" y="26936"/>
                </a:lnTo>
                <a:lnTo>
                  <a:pt x="183879" y="7116"/>
                </a:lnTo>
                <a:lnTo>
                  <a:pt x="139700" y="0"/>
                </a:lnTo>
                <a:close/>
              </a:path>
            </a:pathLst>
          </a:custGeom>
          <a:solidFill>
            <a:srgbClr val="0077C7"/>
          </a:solidFill>
        </p:spPr>
        <p:txBody>
          <a:bodyPr wrap="square" lIns="0" tIns="0" rIns="0" bIns="0" rtlCol="0"/>
          <a:lstStyle/>
          <a:p>
            <a:endParaRPr sz="4050" dirty="0"/>
          </a:p>
        </p:txBody>
      </p:sp>
      <p:sp>
        <p:nvSpPr>
          <p:cNvPr id="15" name="object 15"/>
          <p:cNvSpPr/>
          <p:nvPr/>
        </p:nvSpPr>
        <p:spPr>
          <a:xfrm>
            <a:off x="11788139" y="3714750"/>
            <a:ext cx="251460" cy="304800"/>
          </a:xfrm>
          <a:prstGeom prst="rect">
            <a:avLst/>
          </a:prstGeom>
          <a:blipFill>
            <a:blip r:embed="rId6" cstate="print"/>
            <a:stretch>
              <a:fillRect/>
            </a:stretch>
          </a:blipFill>
        </p:spPr>
        <p:txBody>
          <a:bodyPr wrap="square" lIns="0" tIns="0" rIns="0" bIns="0" rtlCol="0"/>
          <a:lstStyle/>
          <a:p>
            <a:endParaRPr sz="4050" dirty="0"/>
          </a:p>
        </p:txBody>
      </p:sp>
      <p:sp>
        <p:nvSpPr>
          <p:cNvPr id="16" name="object 16"/>
          <p:cNvSpPr/>
          <p:nvPr/>
        </p:nvSpPr>
        <p:spPr>
          <a:xfrm>
            <a:off x="13681710" y="2244090"/>
            <a:ext cx="419100" cy="419100"/>
          </a:xfrm>
          <a:custGeom>
            <a:avLst/>
            <a:gdLst/>
            <a:ahLst/>
            <a:cxnLst/>
            <a:rect l="l" t="t" r="r" b="b"/>
            <a:pathLst>
              <a:path w="279400" h="279400">
                <a:moveTo>
                  <a:pt x="139700" y="0"/>
                </a:moveTo>
                <a:lnTo>
                  <a:pt x="95520" y="7116"/>
                </a:lnTo>
                <a:lnTo>
                  <a:pt x="57168" y="26936"/>
                </a:lnTo>
                <a:lnTo>
                  <a:pt x="26936" y="57168"/>
                </a:lnTo>
                <a:lnTo>
                  <a:pt x="7116" y="95520"/>
                </a:lnTo>
                <a:lnTo>
                  <a:pt x="0" y="139700"/>
                </a:lnTo>
                <a:lnTo>
                  <a:pt x="7116" y="183879"/>
                </a:lnTo>
                <a:lnTo>
                  <a:pt x="26936" y="222231"/>
                </a:lnTo>
                <a:lnTo>
                  <a:pt x="57168" y="252463"/>
                </a:lnTo>
                <a:lnTo>
                  <a:pt x="95520" y="272283"/>
                </a:lnTo>
                <a:lnTo>
                  <a:pt x="139700" y="279400"/>
                </a:lnTo>
                <a:lnTo>
                  <a:pt x="183879" y="272283"/>
                </a:lnTo>
                <a:lnTo>
                  <a:pt x="222231" y="252463"/>
                </a:lnTo>
                <a:lnTo>
                  <a:pt x="252463" y="222231"/>
                </a:lnTo>
                <a:lnTo>
                  <a:pt x="272283" y="183879"/>
                </a:lnTo>
                <a:lnTo>
                  <a:pt x="279400" y="139700"/>
                </a:lnTo>
                <a:lnTo>
                  <a:pt x="272283" y="95520"/>
                </a:lnTo>
                <a:lnTo>
                  <a:pt x="252463" y="57168"/>
                </a:lnTo>
                <a:lnTo>
                  <a:pt x="222231" y="26936"/>
                </a:lnTo>
                <a:lnTo>
                  <a:pt x="183879" y="7116"/>
                </a:lnTo>
                <a:lnTo>
                  <a:pt x="139700" y="0"/>
                </a:lnTo>
                <a:close/>
              </a:path>
            </a:pathLst>
          </a:custGeom>
          <a:solidFill>
            <a:srgbClr val="0077C7"/>
          </a:solidFill>
        </p:spPr>
        <p:txBody>
          <a:bodyPr wrap="square" lIns="0" tIns="0" rIns="0" bIns="0" rtlCol="0"/>
          <a:lstStyle/>
          <a:p>
            <a:endParaRPr sz="4050" dirty="0"/>
          </a:p>
        </p:txBody>
      </p:sp>
      <p:sp>
        <p:nvSpPr>
          <p:cNvPr id="17" name="object 17"/>
          <p:cNvSpPr/>
          <p:nvPr/>
        </p:nvSpPr>
        <p:spPr>
          <a:xfrm>
            <a:off x="13765529" y="2301240"/>
            <a:ext cx="251460" cy="300990"/>
          </a:xfrm>
          <a:prstGeom prst="rect">
            <a:avLst/>
          </a:prstGeom>
          <a:blipFill>
            <a:blip r:embed="rId6" cstate="print"/>
            <a:stretch>
              <a:fillRect/>
            </a:stretch>
          </a:blipFill>
        </p:spPr>
        <p:txBody>
          <a:bodyPr wrap="square" lIns="0" tIns="0" rIns="0" bIns="0" rtlCol="0"/>
          <a:lstStyle/>
          <a:p>
            <a:endParaRPr sz="4050" dirty="0"/>
          </a:p>
        </p:txBody>
      </p:sp>
      <p:sp>
        <p:nvSpPr>
          <p:cNvPr id="18" name="object 18"/>
          <p:cNvSpPr/>
          <p:nvPr/>
        </p:nvSpPr>
        <p:spPr>
          <a:xfrm>
            <a:off x="5196839" y="4724400"/>
            <a:ext cx="419100" cy="419100"/>
          </a:xfrm>
          <a:custGeom>
            <a:avLst/>
            <a:gdLst/>
            <a:ahLst/>
            <a:cxnLst/>
            <a:rect l="l" t="t" r="r" b="b"/>
            <a:pathLst>
              <a:path w="279400" h="279400">
                <a:moveTo>
                  <a:pt x="139700" y="0"/>
                </a:moveTo>
                <a:lnTo>
                  <a:pt x="95520" y="7116"/>
                </a:lnTo>
                <a:lnTo>
                  <a:pt x="57168" y="26936"/>
                </a:lnTo>
                <a:lnTo>
                  <a:pt x="26936" y="57168"/>
                </a:lnTo>
                <a:lnTo>
                  <a:pt x="7116" y="95520"/>
                </a:lnTo>
                <a:lnTo>
                  <a:pt x="0" y="139700"/>
                </a:lnTo>
                <a:lnTo>
                  <a:pt x="7116" y="183879"/>
                </a:lnTo>
                <a:lnTo>
                  <a:pt x="26936" y="222231"/>
                </a:lnTo>
                <a:lnTo>
                  <a:pt x="57168" y="252463"/>
                </a:lnTo>
                <a:lnTo>
                  <a:pt x="95520" y="272283"/>
                </a:lnTo>
                <a:lnTo>
                  <a:pt x="139700" y="279400"/>
                </a:lnTo>
                <a:lnTo>
                  <a:pt x="183879" y="272283"/>
                </a:lnTo>
                <a:lnTo>
                  <a:pt x="222231" y="252463"/>
                </a:lnTo>
                <a:lnTo>
                  <a:pt x="252463" y="222231"/>
                </a:lnTo>
                <a:lnTo>
                  <a:pt x="272283" y="183879"/>
                </a:lnTo>
                <a:lnTo>
                  <a:pt x="279400" y="139700"/>
                </a:lnTo>
                <a:lnTo>
                  <a:pt x="272283" y="95520"/>
                </a:lnTo>
                <a:lnTo>
                  <a:pt x="252463" y="57168"/>
                </a:lnTo>
                <a:lnTo>
                  <a:pt x="222231" y="26936"/>
                </a:lnTo>
                <a:lnTo>
                  <a:pt x="183879" y="7116"/>
                </a:lnTo>
                <a:lnTo>
                  <a:pt x="139700" y="0"/>
                </a:lnTo>
                <a:close/>
              </a:path>
            </a:pathLst>
          </a:custGeom>
          <a:solidFill>
            <a:srgbClr val="0077C7"/>
          </a:solidFill>
        </p:spPr>
        <p:txBody>
          <a:bodyPr wrap="square" lIns="0" tIns="0" rIns="0" bIns="0" rtlCol="0"/>
          <a:lstStyle/>
          <a:p>
            <a:endParaRPr sz="4050" dirty="0"/>
          </a:p>
        </p:txBody>
      </p:sp>
      <p:sp>
        <p:nvSpPr>
          <p:cNvPr id="19" name="object 19"/>
          <p:cNvSpPr/>
          <p:nvPr/>
        </p:nvSpPr>
        <p:spPr>
          <a:xfrm>
            <a:off x="5280661" y="4781550"/>
            <a:ext cx="251459" cy="300990"/>
          </a:xfrm>
          <a:prstGeom prst="rect">
            <a:avLst/>
          </a:prstGeom>
          <a:blipFill>
            <a:blip r:embed="rId6" cstate="print"/>
            <a:stretch>
              <a:fillRect/>
            </a:stretch>
          </a:blipFill>
        </p:spPr>
        <p:txBody>
          <a:bodyPr wrap="square" lIns="0" tIns="0" rIns="0" bIns="0" rtlCol="0"/>
          <a:lstStyle/>
          <a:p>
            <a:endParaRPr sz="4050" dirty="0"/>
          </a:p>
        </p:txBody>
      </p:sp>
      <p:sp>
        <p:nvSpPr>
          <p:cNvPr id="20" name="object 20"/>
          <p:cNvSpPr/>
          <p:nvPr/>
        </p:nvSpPr>
        <p:spPr>
          <a:xfrm>
            <a:off x="3874769" y="3059430"/>
            <a:ext cx="419100" cy="419100"/>
          </a:xfrm>
          <a:custGeom>
            <a:avLst/>
            <a:gdLst/>
            <a:ahLst/>
            <a:cxnLst/>
            <a:rect l="l" t="t" r="r" b="b"/>
            <a:pathLst>
              <a:path w="279400" h="279400">
                <a:moveTo>
                  <a:pt x="139700" y="0"/>
                </a:moveTo>
                <a:lnTo>
                  <a:pt x="95520" y="7116"/>
                </a:lnTo>
                <a:lnTo>
                  <a:pt x="57168" y="26936"/>
                </a:lnTo>
                <a:lnTo>
                  <a:pt x="26936" y="57168"/>
                </a:lnTo>
                <a:lnTo>
                  <a:pt x="7116" y="95520"/>
                </a:lnTo>
                <a:lnTo>
                  <a:pt x="0" y="139700"/>
                </a:lnTo>
                <a:lnTo>
                  <a:pt x="7116" y="183879"/>
                </a:lnTo>
                <a:lnTo>
                  <a:pt x="26936" y="222231"/>
                </a:lnTo>
                <a:lnTo>
                  <a:pt x="57168" y="252463"/>
                </a:lnTo>
                <a:lnTo>
                  <a:pt x="95520" y="272283"/>
                </a:lnTo>
                <a:lnTo>
                  <a:pt x="139700" y="279400"/>
                </a:lnTo>
                <a:lnTo>
                  <a:pt x="183879" y="272283"/>
                </a:lnTo>
                <a:lnTo>
                  <a:pt x="222231" y="252463"/>
                </a:lnTo>
                <a:lnTo>
                  <a:pt x="252463" y="222231"/>
                </a:lnTo>
                <a:lnTo>
                  <a:pt x="272283" y="183879"/>
                </a:lnTo>
                <a:lnTo>
                  <a:pt x="279400" y="139700"/>
                </a:lnTo>
                <a:lnTo>
                  <a:pt x="272283" y="95520"/>
                </a:lnTo>
                <a:lnTo>
                  <a:pt x="252463" y="57168"/>
                </a:lnTo>
                <a:lnTo>
                  <a:pt x="222231" y="26936"/>
                </a:lnTo>
                <a:lnTo>
                  <a:pt x="183879" y="7116"/>
                </a:lnTo>
                <a:lnTo>
                  <a:pt x="139700" y="0"/>
                </a:lnTo>
                <a:close/>
              </a:path>
            </a:pathLst>
          </a:custGeom>
          <a:solidFill>
            <a:srgbClr val="0077C7"/>
          </a:solidFill>
        </p:spPr>
        <p:txBody>
          <a:bodyPr wrap="square" lIns="0" tIns="0" rIns="0" bIns="0" rtlCol="0"/>
          <a:lstStyle/>
          <a:p>
            <a:endParaRPr sz="4050" dirty="0"/>
          </a:p>
        </p:txBody>
      </p:sp>
      <p:sp>
        <p:nvSpPr>
          <p:cNvPr id="21" name="object 21"/>
          <p:cNvSpPr/>
          <p:nvPr/>
        </p:nvSpPr>
        <p:spPr>
          <a:xfrm>
            <a:off x="3962401" y="3116580"/>
            <a:ext cx="251459" cy="300990"/>
          </a:xfrm>
          <a:prstGeom prst="rect">
            <a:avLst/>
          </a:prstGeom>
          <a:blipFill>
            <a:blip r:embed="rId6" cstate="print"/>
            <a:stretch>
              <a:fillRect/>
            </a:stretch>
          </a:blipFill>
        </p:spPr>
        <p:txBody>
          <a:bodyPr wrap="square" lIns="0" tIns="0" rIns="0" bIns="0" rtlCol="0"/>
          <a:lstStyle/>
          <a:p>
            <a:endParaRPr sz="4050" dirty="0"/>
          </a:p>
        </p:txBody>
      </p:sp>
      <p:sp>
        <p:nvSpPr>
          <p:cNvPr id="22" name="object 22"/>
          <p:cNvSpPr/>
          <p:nvPr/>
        </p:nvSpPr>
        <p:spPr>
          <a:xfrm>
            <a:off x="2209800" y="5143500"/>
            <a:ext cx="415290" cy="419100"/>
          </a:xfrm>
          <a:custGeom>
            <a:avLst/>
            <a:gdLst/>
            <a:ahLst/>
            <a:cxnLst/>
            <a:rect l="l" t="t" r="r" b="b"/>
            <a:pathLst>
              <a:path w="276860" h="279400">
                <a:moveTo>
                  <a:pt x="138430" y="0"/>
                </a:moveTo>
                <a:lnTo>
                  <a:pt x="94674" y="7116"/>
                </a:lnTo>
                <a:lnTo>
                  <a:pt x="56674" y="26936"/>
                </a:lnTo>
                <a:lnTo>
                  <a:pt x="26708" y="57168"/>
                </a:lnTo>
                <a:lnTo>
                  <a:pt x="7057" y="95520"/>
                </a:lnTo>
                <a:lnTo>
                  <a:pt x="0" y="139700"/>
                </a:lnTo>
                <a:lnTo>
                  <a:pt x="7057" y="183879"/>
                </a:lnTo>
                <a:lnTo>
                  <a:pt x="26708" y="222231"/>
                </a:lnTo>
                <a:lnTo>
                  <a:pt x="56674" y="252463"/>
                </a:lnTo>
                <a:lnTo>
                  <a:pt x="94674" y="272283"/>
                </a:lnTo>
                <a:lnTo>
                  <a:pt x="138430" y="279400"/>
                </a:lnTo>
                <a:lnTo>
                  <a:pt x="182185" y="272283"/>
                </a:lnTo>
                <a:lnTo>
                  <a:pt x="220185" y="252463"/>
                </a:lnTo>
                <a:lnTo>
                  <a:pt x="250151" y="222231"/>
                </a:lnTo>
                <a:lnTo>
                  <a:pt x="269802" y="183879"/>
                </a:lnTo>
                <a:lnTo>
                  <a:pt x="276860" y="139700"/>
                </a:lnTo>
                <a:lnTo>
                  <a:pt x="269802" y="95520"/>
                </a:lnTo>
                <a:lnTo>
                  <a:pt x="250151" y="57168"/>
                </a:lnTo>
                <a:lnTo>
                  <a:pt x="220185" y="26936"/>
                </a:lnTo>
                <a:lnTo>
                  <a:pt x="182185" y="7116"/>
                </a:lnTo>
                <a:lnTo>
                  <a:pt x="138430" y="0"/>
                </a:lnTo>
                <a:close/>
              </a:path>
            </a:pathLst>
          </a:custGeom>
          <a:solidFill>
            <a:srgbClr val="0077C7"/>
          </a:solidFill>
        </p:spPr>
        <p:txBody>
          <a:bodyPr wrap="square" lIns="0" tIns="0" rIns="0" bIns="0" rtlCol="0"/>
          <a:lstStyle/>
          <a:p>
            <a:endParaRPr sz="4050" dirty="0"/>
          </a:p>
        </p:txBody>
      </p:sp>
      <p:sp>
        <p:nvSpPr>
          <p:cNvPr id="23" name="object 23"/>
          <p:cNvSpPr/>
          <p:nvPr/>
        </p:nvSpPr>
        <p:spPr>
          <a:xfrm>
            <a:off x="2293621" y="5200650"/>
            <a:ext cx="251459" cy="300990"/>
          </a:xfrm>
          <a:prstGeom prst="rect">
            <a:avLst/>
          </a:prstGeom>
          <a:blipFill>
            <a:blip r:embed="rId6" cstate="print"/>
            <a:stretch>
              <a:fillRect/>
            </a:stretch>
          </a:blipFill>
        </p:spPr>
        <p:txBody>
          <a:bodyPr wrap="square" lIns="0" tIns="0" rIns="0" bIns="0" rtlCol="0"/>
          <a:lstStyle/>
          <a:p>
            <a:endParaRPr sz="4050" dirty="0"/>
          </a:p>
        </p:txBody>
      </p:sp>
      <p:sp>
        <p:nvSpPr>
          <p:cNvPr id="24" name="object 24"/>
          <p:cNvSpPr/>
          <p:nvPr/>
        </p:nvSpPr>
        <p:spPr>
          <a:xfrm>
            <a:off x="11262360" y="4819650"/>
            <a:ext cx="419100" cy="419100"/>
          </a:xfrm>
          <a:prstGeom prst="rect">
            <a:avLst/>
          </a:prstGeom>
          <a:blipFill>
            <a:blip r:embed="rId5" cstate="print"/>
            <a:stretch>
              <a:fillRect/>
            </a:stretch>
          </a:blipFill>
        </p:spPr>
        <p:txBody>
          <a:bodyPr wrap="square" lIns="0" tIns="0" rIns="0" bIns="0" rtlCol="0"/>
          <a:lstStyle/>
          <a:p>
            <a:endParaRPr sz="4050" dirty="0"/>
          </a:p>
        </p:txBody>
      </p:sp>
      <p:sp>
        <p:nvSpPr>
          <p:cNvPr id="25" name="object 25"/>
          <p:cNvSpPr/>
          <p:nvPr/>
        </p:nvSpPr>
        <p:spPr>
          <a:xfrm>
            <a:off x="13361670" y="4834890"/>
            <a:ext cx="419100" cy="419100"/>
          </a:xfrm>
          <a:prstGeom prst="rect">
            <a:avLst/>
          </a:prstGeom>
          <a:blipFill>
            <a:blip r:embed="rId5" cstate="print"/>
            <a:stretch>
              <a:fillRect/>
            </a:stretch>
          </a:blipFill>
        </p:spPr>
        <p:txBody>
          <a:bodyPr wrap="square" lIns="0" tIns="0" rIns="0" bIns="0" rtlCol="0"/>
          <a:lstStyle/>
          <a:p>
            <a:endParaRPr sz="4050" dirty="0"/>
          </a:p>
        </p:txBody>
      </p:sp>
      <p:sp>
        <p:nvSpPr>
          <p:cNvPr id="26" name="object 26"/>
          <p:cNvSpPr/>
          <p:nvPr/>
        </p:nvSpPr>
        <p:spPr>
          <a:xfrm>
            <a:off x="1703070" y="7345680"/>
            <a:ext cx="419100" cy="419100"/>
          </a:xfrm>
          <a:prstGeom prst="rect">
            <a:avLst/>
          </a:prstGeom>
          <a:blipFill>
            <a:blip r:embed="rId5" cstate="print"/>
            <a:stretch>
              <a:fillRect/>
            </a:stretch>
          </a:blipFill>
        </p:spPr>
        <p:txBody>
          <a:bodyPr wrap="square" lIns="0" tIns="0" rIns="0" bIns="0" rtlCol="0"/>
          <a:lstStyle/>
          <a:p>
            <a:endParaRPr sz="4050" dirty="0"/>
          </a:p>
        </p:txBody>
      </p:sp>
      <p:sp>
        <p:nvSpPr>
          <p:cNvPr id="27" name="object 27"/>
          <p:cNvSpPr/>
          <p:nvPr/>
        </p:nvSpPr>
        <p:spPr>
          <a:xfrm>
            <a:off x="3543300" y="6686550"/>
            <a:ext cx="419100" cy="419100"/>
          </a:xfrm>
          <a:prstGeom prst="rect">
            <a:avLst/>
          </a:prstGeom>
          <a:blipFill>
            <a:blip r:embed="rId5" cstate="print"/>
            <a:stretch>
              <a:fillRect/>
            </a:stretch>
          </a:blipFill>
        </p:spPr>
        <p:txBody>
          <a:bodyPr wrap="square" lIns="0" tIns="0" rIns="0" bIns="0" rtlCol="0"/>
          <a:lstStyle/>
          <a:p>
            <a:endParaRPr sz="4050" dirty="0"/>
          </a:p>
        </p:txBody>
      </p:sp>
      <p:sp>
        <p:nvSpPr>
          <p:cNvPr id="28" name="object 28"/>
          <p:cNvSpPr/>
          <p:nvPr/>
        </p:nvSpPr>
        <p:spPr>
          <a:xfrm>
            <a:off x="4777740" y="6267450"/>
            <a:ext cx="419100" cy="419100"/>
          </a:xfrm>
          <a:prstGeom prst="rect">
            <a:avLst/>
          </a:prstGeom>
          <a:blipFill>
            <a:blip r:embed="rId5" cstate="print"/>
            <a:stretch>
              <a:fillRect/>
            </a:stretch>
          </a:blipFill>
        </p:spPr>
        <p:txBody>
          <a:bodyPr wrap="square" lIns="0" tIns="0" rIns="0" bIns="0" rtlCol="0"/>
          <a:lstStyle/>
          <a:p>
            <a:endParaRPr sz="4050" dirty="0"/>
          </a:p>
        </p:txBody>
      </p:sp>
      <p:sp>
        <p:nvSpPr>
          <p:cNvPr id="29" name="object 29"/>
          <p:cNvSpPr txBox="1"/>
          <p:nvPr/>
        </p:nvSpPr>
        <p:spPr>
          <a:xfrm>
            <a:off x="14677073" y="2360228"/>
            <a:ext cx="3261360" cy="1742785"/>
          </a:xfrm>
          <a:prstGeom prst="rect">
            <a:avLst/>
          </a:prstGeom>
        </p:spPr>
        <p:txBody>
          <a:bodyPr vert="horz" wrap="square" lIns="0" tIns="19050" rIns="0" bIns="0" rtlCol="0">
            <a:spAutoFit/>
          </a:bodyPr>
          <a:lstStyle/>
          <a:p>
            <a:pPr marL="19050" marR="7620" algn="ctr">
              <a:spcBef>
                <a:spcPts val="8"/>
              </a:spcBef>
            </a:pPr>
            <a:r>
              <a:rPr sz="2800" dirty="0">
                <a:solidFill>
                  <a:srgbClr val="F1F1F5"/>
                </a:solidFill>
                <a:latin typeface="Arial Narrow Regular"/>
                <a:cs typeface="Arial"/>
              </a:rPr>
              <a:t>Each </a:t>
            </a:r>
            <a:r>
              <a:rPr lang="en-US" sz="2800" dirty="0">
                <a:solidFill>
                  <a:srgbClr val="F1F1F5"/>
                </a:solidFill>
                <a:latin typeface="Arial Narrow Regular"/>
                <a:cs typeface="Arial"/>
              </a:rPr>
              <a:t>individual flush </a:t>
            </a:r>
            <a:r>
              <a:rPr sz="2800" spc="-15" dirty="0">
                <a:solidFill>
                  <a:srgbClr val="F1F1F5"/>
                </a:solidFill>
                <a:latin typeface="Arial Narrow Regular"/>
                <a:cs typeface="Arial"/>
              </a:rPr>
              <a:t>valve </a:t>
            </a:r>
            <a:r>
              <a:rPr lang="en-US" sz="2800" spc="-15" dirty="0">
                <a:solidFill>
                  <a:srgbClr val="F1F1F5"/>
                </a:solidFill>
                <a:latin typeface="Arial Narrow Regular"/>
                <a:cs typeface="Arial"/>
              </a:rPr>
              <a:t>and</a:t>
            </a:r>
            <a:r>
              <a:rPr sz="2800" spc="-60" dirty="0">
                <a:solidFill>
                  <a:srgbClr val="F1F1F5"/>
                </a:solidFill>
                <a:latin typeface="Arial Narrow Regular"/>
                <a:cs typeface="Arial"/>
              </a:rPr>
              <a:t> </a:t>
            </a:r>
            <a:r>
              <a:rPr sz="2800" dirty="0">
                <a:solidFill>
                  <a:srgbClr val="F1F1F5"/>
                </a:solidFill>
                <a:latin typeface="Arial Narrow Regular"/>
                <a:cs typeface="Arial"/>
              </a:rPr>
              <a:t>faucet </a:t>
            </a:r>
            <a:r>
              <a:rPr sz="2800" spc="-8" dirty="0">
                <a:solidFill>
                  <a:srgbClr val="F1F1F5"/>
                </a:solidFill>
                <a:latin typeface="Arial Narrow Regular"/>
                <a:cs typeface="Arial"/>
              </a:rPr>
              <a:t>sends </a:t>
            </a:r>
            <a:r>
              <a:rPr sz="2800" dirty="0">
                <a:solidFill>
                  <a:srgbClr val="F1F1F5"/>
                </a:solidFill>
                <a:latin typeface="Arial Narrow Regular"/>
                <a:cs typeface="Arial"/>
              </a:rPr>
              <a:t>its </a:t>
            </a:r>
            <a:r>
              <a:rPr sz="2800" spc="-15" dirty="0">
                <a:solidFill>
                  <a:srgbClr val="F1F1F5"/>
                </a:solidFill>
                <a:latin typeface="Arial Narrow Regular"/>
                <a:cs typeface="Arial"/>
              </a:rPr>
              <a:t>own </a:t>
            </a:r>
            <a:r>
              <a:rPr sz="2800" spc="-8" dirty="0">
                <a:solidFill>
                  <a:srgbClr val="F1F1F5"/>
                </a:solidFill>
                <a:latin typeface="Arial Narrow Regular"/>
                <a:cs typeface="Arial"/>
              </a:rPr>
              <a:t>wireless signal </a:t>
            </a:r>
            <a:r>
              <a:rPr sz="2800" dirty="0">
                <a:solidFill>
                  <a:srgbClr val="F1F1F5"/>
                </a:solidFill>
                <a:latin typeface="Arial Narrow Regular"/>
                <a:cs typeface="Arial"/>
              </a:rPr>
              <a:t>to</a:t>
            </a:r>
            <a:r>
              <a:rPr sz="2800" spc="-105" dirty="0">
                <a:solidFill>
                  <a:srgbClr val="F1F1F5"/>
                </a:solidFill>
                <a:latin typeface="Arial Narrow Regular"/>
                <a:cs typeface="Arial"/>
              </a:rPr>
              <a:t> </a:t>
            </a:r>
            <a:r>
              <a:rPr sz="2800" dirty="0">
                <a:solidFill>
                  <a:srgbClr val="F1F1F5"/>
                </a:solidFill>
                <a:latin typeface="Arial Narrow Regular"/>
                <a:cs typeface="Arial"/>
              </a:rPr>
              <a:t>a </a:t>
            </a:r>
            <a:r>
              <a:rPr sz="2800" spc="-8" dirty="0">
                <a:solidFill>
                  <a:srgbClr val="F1F1F5"/>
                </a:solidFill>
                <a:latin typeface="Arial Narrow Regular"/>
                <a:cs typeface="Arial"/>
              </a:rPr>
              <a:t>single </a:t>
            </a:r>
            <a:r>
              <a:rPr sz="2800" spc="-15" dirty="0">
                <a:solidFill>
                  <a:srgbClr val="F1F1F5"/>
                </a:solidFill>
                <a:latin typeface="Arial Narrow Regular"/>
                <a:cs typeface="Arial"/>
              </a:rPr>
              <a:t>gateway</a:t>
            </a:r>
            <a:endParaRPr sz="2800" dirty="0">
              <a:latin typeface="Arial Narrow Regular"/>
              <a:cs typeface="Arial"/>
            </a:endParaRPr>
          </a:p>
        </p:txBody>
      </p:sp>
      <p:sp>
        <p:nvSpPr>
          <p:cNvPr id="33" name="TextBox 32">
            <a:extLst>
              <a:ext uri="{FF2B5EF4-FFF2-40B4-BE49-F238E27FC236}">
                <a16:creationId xmlns:a16="http://schemas.microsoft.com/office/drawing/2014/main" xmlns="" id="{F1D68E80-F547-4B65-9B3D-B691C1B09C3B}"/>
              </a:ext>
            </a:extLst>
          </p:cNvPr>
          <p:cNvSpPr txBox="1"/>
          <p:nvPr/>
        </p:nvSpPr>
        <p:spPr>
          <a:xfrm>
            <a:off x="14330097" y="7398418"/>
            <a:ext cx="3957912" cy="1246495"/>
          </a:xfrm>
          <a:prstGeom prst="rect">
            <a:avLst/>
          </a:prstGeom>
          <a:noFill/>
        </p:spPr>
        <p:txBody>
          <a:bodyPr wrap="square" rtlCol="0">
            <a:spAutoFit/>
          </a:bodyPr>
          <a:lstStyle/>
          <a:p>
            <a:pPr algn="ctr"/>
            <a:r>
              <a:rPr lang="en-US" sz="4500" b="1" dirty="0">
                <a:solidFill>
                  <a:schemeClr val="bg1"/>
                </a:solidFill>
                <a:latin typeface="Arial" panose="020B0604020202020204" pitchFamily="34" charset="0"/>
                <a:cs typeface="Arial" panose="020B0604020202020204" pitchFamily="34" charset="0"/>
              </a:rPr>
              <a:t>HW6</a:t>
            </a:r>
          </a:p>
          <a:p>
            <a:pPr algn="ctr"/>
            <a:r>
              <a:rPr lang="en-US" sz="3000" dirty="0">
                <a:solidFill>
                  <a:schemeClr val="bg1"/>
                </a:solidFill>
                <a:latin typeface="Arial" panose="020B0604020202020204" pitchFamily="34" charset="0"/>
                <a:cs typeface="Arial" panose="020B0604020202020204" pitchFamily="34" charset="0"/>
              </a:rPr>
              <a:t> </a:t>
            </a:r>
            <a:r>
              <a:rPr lang="en-US" sz="3000" dirty="0">
                <a:solidFill>
                  <a:schemeClr val="bg1"/>
                </a:solidFill>
                <a:latin typeface="Arial Narrow Regular"/>
                <a:cs typeface="Arial" panose="020B0604020202020204" pitchFamily="34" charset="0"/>
              </a:rPr>
              <a:t>Power Supply</a:t>
            </a:r>
          </a:p>
        </p:txBody>
      </p:sp>
      <p:sp>
        <p:nvSpPr>
          <p:cNvPr id="34" name="TextBox 33">
            <a:extLst>
              <a:ext uri="{FF2B5EF4-FFF2-40B4-BE49-F238E27FC236}">
                <a16:creationId xmlns:a16="http://schemas.microsoft.com/office/drawing/2014/main" xmlns="" id="{C4AF13F5-00CD-49CC-AA0B-3E6C04C67306}"/>
              </a:ext>
            </a:extLst>
          </p:cNvPr>
          <p:cNvSpPr txBox="1"/>
          <p:nvPr/>
        </p:nvSpPr>
        <p:spPr>
          <a:xfrm>
            <a:off x="14330097" y="8724900"/>
            <a:ext cx="3957909" cy="1200329"/>
          </a:xfrm>
          <a:prstGeom prst="rect">
            <a:avLst/>
          </a:prstGeom>
          <a:noFill/>
        </p:spPr>
        <p:txBody>
          <a:bodyPr wrap="square" rtlCol="0">
            <a:spAutoFit/>
          </a:bodyPr>
          <a:lstStyle/>
          <a:p>
            <a:pPr algn="ctr"/>
            <a:r>
              <a:rPr lang="en-US" sz="2400" dirty="0">
                <a:solidFill>
                  <a:schemeClr val="accent2"/>
                </a:solidFill>
                <a:latin typeface="Arial Narrow Regular"/>
                <a:cs typeface="Arial" panose="020B0604020202020204" pitchFamily="34" charset="0"/>
              </a:rPr>
              <a:t>Powers 6 devices</a:t>
            </a:r>
          </a:p>
          <a:p>
            <a:pPr algn="ctr"/>
            <a:r>
              <a:rPr lang="en-US" sz="2400" dirty="0">
                <a:solidFill>
                  <a:schemeClr val="accent2"/>
                </a:solidFill>
                <a:latin typeface="Arial Narrow Regular"/>
                <a:cs typeface="Arial" panose="020B0604020202020204" pitchFamily="34" charset="0"/>
              </a:rPr>
              <a:t>Input = 120V</a:t>
            </a:r>
          </a:p>
          <a:p>
            <a:pPr algn="ctr"/>
            <a:r>
              <a:rPr lang="en-US" sz="2400" dirty="0">
                <a:solidFill>
                  <a:schemeClr val="accent2"/>
                </a:solidFill>
                <a:latin typeface="Arial Narrow Regular"/>
                <a:cs typeface="Arial" panose="020B0604020202020204" pitchFamily="34" charset="0"/>
              </a:rPr>
              <a:t>Output = 7.6V</a:t>
            </a:r>
          </a:p>
        </p:txBody>
      </p:sp>
      <p:cxnSp>
        <p:nvCxnSpPr>
          <p:cNvPr id="35" name="Straight Connector 34">
            <a:extLst>
              <a:ext uri="{FF2B5EF4-FFF2-40B4-BE49-F238E27FC236}">
                <a16:creationId xmlns:a16="http://schemas.microsoft.com/office/drawing/2014/main" xmlns="" id="{AB9B49A1-C02B-43D5-89FB-42C8BDA70715}"/>
              </a:ext>
            </a:extLst>
          </p:cNvPr>
          <p:cNvCxnSpPr>
            <a:cxnSpLocks/>
          </p:cNvCxnSpPr>
          <p:nvPr/>
        </p:nvCxnSpPr>
        <p:spPr>
          <a:xfrm>
            <a:off x="14648425" y="5143500"/>
            <a:ext cx="3243374"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pic>
        <p:nvPicPr>
          <p:cNvPr id="36" name="Picture 35" descr="A close up of a logo&#10;&#10;Description automatically generated">
            <a:extLst>
              <a:ext uri="{FF2B5EF4-FFF2-40B4-BE49-F238E27FC236}">
                <a16:creationId xmlns:a16="http://schemas.microsoft.com/office/drawing/2014/main" xmlns="" id="{91017B63-C44E-4158-8532-46E14AF9C4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37567" y="4942276"/>
            <a:ext cx="3017033" cy="3020624"/>
          </a:xfrm>
          <a:prstGeom prst="rect">
            <a:avLst/>
          </a:prstGeom>
        </p:spPr>
      </p:pic>
      <p:sp>
        <p:nvSpPr>
          <p:cNvPr id="37" name="object 9">
            <a:extLst>
              <a:ext uri="{FF2B5EF4-FFF2-40B4-BE49-F238E27FC236}">
                <a16:creationId xmlns:a16="http://schemas.microsoft.com/office/drawing/2014/main" xmlns="" id="{97696913-E19F-4B7A-93C3-21A9E2745129}"/>
              </a:ext>
            </a:extLst>
          </p:cNvPr>
          <p:cNvSpPr/>
          <p:nvPr/>
        </p:nvSpPr>
        <p:spPr>
          <a:xfrm>
            <a:off x="15574417" y="800100"/>
            <a:ext cx="1349315" cy="1349315"/>
          </a:xfrm>
          <a:prstGeom prst="rect">
            <a:avLst/>
          </a:prstGeom>
          <a:blipFill>
            <a:blip r:embed="rId5" cstate="print"/>
            <a:stretch>
              <a:fillRect/>
            </a:stretch>
          </a:blipFill>
        </p:spPr>
        <p:txBody>
          <a:bodyPr wrap="square" lIns="0" tIns="0" rIns="0" bIns="0" rtlCol="0"/>
          <a:lstStyle/>
          <a:p>
            <a:endParaRPr sz="4050" dirty="0"/>
          </a:p>
        </p:txBody>
      </p:sp>
      <p:pic>
        <p:nvPicPr>
          <p:cNvPr id="32" name="Picture 31">
            <a:extLst>
              <a:ext uri="{FF2B5EF4-FFF2-40B4-BE49-F238E27FC236}">
                <a16:creationId xmlns:a16="http://schemas.microsoft.com/office/drawing/2014/main" xmlns="" id="{229BE702-AB6F-4CCE-AD20-01EB68E3EE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888" y="9203541"/>
            <a:ext cx="1652468" cy="738750"/>
          </a:xfrm>
          <a:prstGeom prst="rect">
            <a:avLst/>
          </a:prstGeom>
        </p:spPr>
      </p:pic>
    </p:spTree>
    <p:extLst>
      <p:ext uri="{BB962C8B-B14F-4D97-AF65-F5344CB8AC3E}">
        <p14:creationId xmlns:p14="http://schemas.microsoft.com/office/powerpoint/2010/main" val="39922457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200"/>
                                      </p:stCondLst>
                                      <p:childTnLst>
                                        <p:set>
                                          <p:cBhvr>
                                            <p:cTn id="6" dur="1" fill="hold">
                                              <p:stCondLst>
                                                <p:cond delay="0"/>
                                              </p:stCondLst>
                                            </p:cTn>
                                            <p:tgtEl>
                                              <p:spTgt spid="36"/>
                                            </p:tgtEl>
                                            <p:attrNameLst>
                                              <p:attrName>style.visibility</p:attrName>
                                            </p:attrNameLst>
                                          </p:cBhvr>
                                          <p:to>
                                            <p:strVal val="visible"/>
                                          </p:to>
                                        </p:set>
                                        <p:anim calcmode="lin" valueType="num" p14:bounceEnd="50000">
                                          <p:cBhvr additive="base">
                                            <p:cTn id="7" dur="5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500"/>
                                      </p:stCondLst>
                                      <p:childTnLst>
                                        <p:set>
                                          <p:cBhvr>
                                            <p:cTn id="10" dur="1" fill="hold">
                                              <p:stCondLst>
                                                <p:cond delay="0"/>
                                              </p:stCondLst>
                                            </p:cTn>
                                            <p:tgtEl>
                                              <p:spTgt spid="33"/>
                                            </p:tgtEl>
                                            <p:attrNameLst>
                                              <p:attrName>style.visibility</p:attrName>
                                            </p:attrNameLst>
                                          </p:cBhvr>
                                          <p:to>
                                            <p:strVal val="visible"/>
                                          </p:to>
                                        </p:set>
                                        <p:anim calcmode="lin" valueType="num" p14:bounceEnd="50000">
                                          <p:cBhvr additive="base">
                                            <p:cTn id="11" dur="5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500"/>
                                      </p:stCondLst>
                                      <p:childTnLst>
                                        <p:set>
                                          <p:cBhvr>
                                            <p:cTn id="14" dur="1" fill="hold">
                                              <p:stCondLst>
                                                <p:cond delay="0"/>
                                              </p:stCondLst>
                                            </p:cTn>
                                            <p:tgtEl>
                                              <p:spTgt spid="35"/>
                                            </p:tgtEl>
                                            <p:attrNameLst>
                                              <p:attrName>style.visibility</p:attrName>
                                            </p:attrNameLst>
                                          </p:cBhvr>
                                          <p:to>
                                            <p:strVal val="visible"/>
                                          </p:to>
                                        </p:set>
                                        <p:anim calcmode="lin" valueType="num" p14:bounceEnd="50000">
                                          <p:cBhvr additive="base">
                                            <p:cTn id="15" dur="500" fill="hold"/>
                                            <p:tgtEl>
                                              <p:spTgt spid="3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500"/>
                                      </p:stCondLst>
                                      <p:childTnLst>
                                        <p:set>
                                          <p:cBhvr>
                                            <p:cTn id="18" dur="1" fill="hold">
                                              <p:stCondLst>
                                                <p:cond delay="0"/>
                                              </p:stCondLst>
                                            </p:cTn>
                                            <p:tgtEl>
                                              <p:spTgt spid="34"/>
                                            </p:tgtEl>
                                            <p:attrNameLst>
                                              <p:attrName>style.visibility</p:attrName>
                                            </p:attrNameLst>
                                          </p:cBhvr>
                                          <p:to>
                                            <p:strVal val="visible"/>
                                          </p:to>
                                        </p:set>
                                        <p:anim calcmode="lin" valueType="num" p14:bounceEnd="50000">
                                          <p:cBhvr additive="base">
                                            <p:cTn id="19" dur="50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0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50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77A8539-7389-4A63-8581-C52C497AFB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917" b="4877"/>
          <a:stretch/>
        </p:blipFill>
        <p:spPr>
          <a:xfrm>
            <a:off x="0" y="-24384"/>
            <a:ext cx="18288000" cy="10287000"/>
          </a:xfrm>
          <a:prstGeom prst="rect">
            <a:avLst/>
          </a:prstGeom>
        </p:spPr>
      </p:pic>
      <p:sp>
        <p:nvSpPr>
          <p:cNvPr id="15" name="Rectangle 14"/>
          <p:cNvSpPr/>
          <p:nvPr/>
        </p:nvSpPr>
        <p:spPr>
          <a:xfrm>
            <a:off x="0" y="-12192"/>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 name="Rectangle 4"/>
          <p:cNvSpPr/>
          <p:nvPr/>
        </p:nvSpPr>
        <p:spPr>
          <a:xfrm>
            <a:off x="11887200" y="0"/>
            <a:ext cx="6400800" cy="10287000"/>
          </a:xfrm>
          <a:prstGeom prst="rect">
            <a:avLst/>
          </a:prstGeom>
          <a:solidFill>
            <a:schemeClr val="accent1">
              <a:alpha val="88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8" name="Content Placeholder 2"/>
          <p:cNvSpPr txBox="1">
            <a:spLocks/>
          </p:cNvSpPr>
          <p:nvPr/>
        </p:nvSpPr>
        <p:spPr>
          <a:xfrm>
            <a:off x="12573000" y="1562100"/>
            <a:ext cx="5181600" cy="6663018"/>
          </a:xfrm>
          <a:prstGeom prst="rect">
            <a:avLst/>
          </a:prstGeom>
        </p:spPr>
        <p:txBody>
          <a:bodyPr>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chemeClr val="bg2"/>
              </a:solidFill>
              <a:latin typeface="Arial Narrow Regular"/>
            </a:endParaRPr>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What are the top benefits of Zurn’s Connected Products?</a:t>
            </a:r>
          </a:p>
          <a:p>
            <a:pPr marL="0" indent="0">
              <a:buFont typeface="Arial" panose="020B0604020202020204" pitchFamily="34" charset="0"/>
              <a:buNone/>
            </a:pPr>
            <a:endParaRPr lang="en-US" sz="2000" b="1" dirty="0">
              <a:solidFill>
                <a:schemeClr val="bg2"/>
              </a:solidFill>
              <a:latin typeface="Arial Narrow Regular"/>
            </a:endParaRPr>
          </a:p>
          <a:p>
            <a:pPr marL="457200" indent="-457200">
              <a:lnSpc>
                <a:spcPct val="120000"/>
              </a:lnSpc>
              <a:buFont typeface="+mj-lt"/>
              <a:buAutoNum type="alphaUcPeriod"/>
            </a:pPr>
            <a:r>
              <a:rPr lang="en-US" sz="2000" b="1" dirty="0">
                <a:solidFill>
                  <a:schemeClr val="bg2"/>
                </a:solidFill>
                <a:latin typeface="Arial Narrow Regular"/>
              </a:rPr>
              <a:t>Wireless monitoring of product operational status</a:t>
            </a:r>
          </a:p>
          <a:p>
            <a:pPr marL="457200" indent="-457200">
              <a:lnSpc>
                <a:spcPct val="120000"/>
              </a:lnSpc>
              <a:buFont typeface="+mj-lt"/>
              <a:buAutoNum type="alphaUcPeriod"/>
            </a:pPr>
            <a:r>
              <a:rPr lang="en-US" sz="2000" b="1" dirty="0">
                <a:solidFill>
                  <a:schemeClr val="bg2"/>
                </a:solidFill>
                <a:latin typeface="Arial Narrow Regular"/>
              </a:rPr>
              <a:t>Instant email and device event alerts based on customer-defined parameters</a:t>
            </a:r>
          </a:p>
          <a:p>
            <a:pPr marL="457200" indent="-457200">
              <a:lnSpc>
                <a:spcPct val="120000"/>
              </a:lnSpc>
              <a:buFont typeface="+mj-lt"/>
              <a:buAutoNum type="alphaUcPeriod"/>
            </a:pPr>
            <a:r>
              <a:rPr lang="en-US" sz="2000" b="1" dirty="0">
                <a:solidFill>
                  <a:schemeClr val="bg2"/>
                </a:solidFill>
                <a:latin typeface="Arial Narrow Regular"/>
              </a:rPr>
              <a:t>Secure web portal featuring dashboard-style views of product status and trends</a:t>
            </a:r>
          </a:p>
          <a:p>
            <a:pPr marL="457200" indent="-457200">
              <a:lnSpc>
                <a:spcPct val="120000"/>
              </a:lnSpc>
              <a:buFont typeface="+mj-lt"/>
              <a:buAutoNum type="alphaUcPeriod"/>
            </a:pPr>
            <a:r>
              <a:rPr lang="en-US" sz="2000" b="1" dirty="0">
                <a:solidFill>
                  <a:schemeClr val="bg2"/>
                </a:solidFill>
                <a:latin typeface="Arial Narrow Regular"/>
              </a:rPr>
              <a:t>All of the above</a:t>
            </a:r>
          </a:p>
          <a:p>
            <a:pPr marL="0" indent="0">
              <a:lnSpc>
                <a:spcPct val="120000"/>
              </a:lnSpc>
              <a:buNone/>
            </a:pPr>
            <a:endParaRPr lang="en-US" sz="2000" b="1" dirty="0">
              <a:solidFill>
                <a:schemeClr val="bg2"/>
              </a:solidFill>
              <a:latin typeface="Arial Narrow Regular"/>
            </a:endParaRPr>
          </a:p>
          <a:p>
            <a:pPr marL="0" indent="0">
              <a:buFont typeface="Arial" panose="020B0604020202020204" pitchFamily="34" charset="0"/>
              <a:buNone/>
            </a:pPr>
            <a:endParaRPr lang="en-US" sz="2400" dirty="0">
              <a:latin typeface="Arial Narrow Regular"/>
            </a:endParaRPr>
          </a:p>
          <a:p>
            <a:pPr marL="0" indent="0">
              <a:buFont typeface="Arial" panose="020B0604020202020204" pitchFamily="34" charset="0"/>
              <a:buNone/>
            </a:pPr>
            <a:endParaRPr lang="en-US" sz="2400" dirty="0">
              <a:latin typeface="Arial Narrow Regular"/>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988767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047EC79-DA33-7642-AC2C-A3B580CF6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xmlns="" id="{B2FEB525-39DD-4A59-84F6-871E152F7311}"/>
              </a:ext>
            </a:extLst>
          </p:cNvPr>
          <p:cNvGrpSpPr/>
          <p:nvPr/>
        </p:nvGrpSpPr>
        <p:grpSpPr>
          <a:xfrm>
            <a:off x="-780167" y="4797245"/>
            <a:ext cx="9372591" cy="657131"/>
            <a:chOff x="580572" y="4132631"/>
            <a:chExt cx="6248394" cy="398261"/>
          </a:xfrm>
        </p:grpSpPr>
        <p:sp>
          <p:nvSpPr>
            <p:cNvPr id="27" name="Oval 26">
              <a:extLst>
                <a:ext uri="{FF2B5EF4-FFF2-40B4-BE49-F238E27FC236}">
                  <a16:creationId xmlns:a16="http://schemas.microsoft.com/office/drawing/2014/main" xmlns="" id="{0E711DA8-62CA-4102-8CB5-520695D5194D}"/>
                </a:ext>
              </a:extLst>
            </p:cNvPr>
            <p:cNvSpPr/>
            <p:nvPr/>
          </p:nvSpPr>
          <p:spPr>
            <a:xfrm>
              <a:off x="2409372" y="4318386"/>
              <a:ext cx="152400" cy="1524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371669"/>
              <a:endParaRPr lang="uk-UA" sz="2801" dirty="0">
                <a:solidFill>
                  <a:schemeClr val="accent1"/>
                </a:solidFill>
                <a:latin typeface="Arial Regular" charset="0"/>
              </a:endParaRPr>
            </a:p>
          </p:txBody>
        </p:sp>
        <p:sp>
          <p:nvSpPr>
            <p:cNvPr id="28" name="TextBox 27">
              <a:extLst>
                <a:ext uri="{FF2B5EF4-FFF2-40B4-BE49-F238E27FC236}">
                  <a16:creationId xmlns:a16="http://schemas.microsoft.com/office/drawing/2014/main" xmlns="" id="{CC3A4431-32D4-425F-8B73-4085FF3E04D4}"/>
                </a:ext>
              </a:extLst>
            </p:cNvPr>
            <p:cNvSpPr txBox="1"/>
            <p:nvPr/>
          </p:nvSpPr>
          <p:spPr>
            <a:xfrm>
              <a:off x="2815772" y="4176483"/>
              <a:ext cx="4013194" cy="354409"/>
            </a:xfrm>
            <a:prstGeom prst="rect">
              <a:avLst/>
            </a:prstGeom>
            <a:noFill/>
          </p:spPr>
          <p:txBody>
            <a:bodyPr wrap="square" rtlCol="0">
              <a:spAutoFit/>
            </a:bodyPr>
            <a:lstStyle/>
            <a:p>
              <a:pPr defTabSz="1371669"/>
              <a:r>
                <a:rPr lang="en-US" sz="3200" b="1" dirty="0">
                  <a:solidFill>
                    <a:schemeClr val="accent1"/>
                  </a:solidFill>
                  <a:latin typeface="Arial Narrow Regular" charset="0"/>
                </a:rPr>
                <a:t>Connect to the Zurn Cloud</a:t>
              </a:r>
              <a:endParaRPr lang="uk-UA" sz="3200" b="1" dirty="0">
                <a:solidFill>
                  <a:schemeClr val="accent1"/>
                </a:solidFill>
                <a:latin typeface="Arial Narrow Regular" charset="0"/>
              </a:endParaRPr>
            </a:p>
          </p:txBody>
        </p:sp>
        <p:sp>
          <p:nvSpPr>
            <p:cNvPr id="29" name="TextBox 28">
              <a:extLst>
                <a:ext uri="{FF2B5EF4-FFF2-40B4-BE49-F238E27FC236}">
                  <a16:creationId xmlns:a16="http://schemas.microsoft.com/office/drawing/2014/main" xmlns="" id="{A51D17EE-DFE6-44A7-9ED6-0D4BE35BB80B}"/>
                </a:ext>
              </a:extLst>
            </p:cNvPr>
            <p:cNvSpPr txBox="1"/>
            <p:nvPr/>
          </p:nvSpPr>
          <p:spPr>
            <a:xfrm>
              <a:off x="580572" y="4132631"/>
              <a:ext cx="1524000" cy="391715"/>
            </a:xfrm>
            <a:prstGeom prst="rect">
              <a:avLst/>
            </a:prstGeom>
            <a:noFill/>
          </p:spPr>
          <p:txBody>
            <a:bodyPr wrap="square" rtlCol="0">
              <a:spAutoFit/>
            </a:bodyPr>
            <a:lstStyle/>
            <a:p>
              <a:pPr algn="r" defTabSz="1371669"/>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grpSp>
      <p:grpSp>
        <p:nvGrpSpPr>
          <p:cNvPr id="6" name="Group 5">
            <a:extLst>
              <a:ext uri="{FF2B5EF4-FFF2-40B4-BE49-F238E27FC236}">
                <a16:creationId xmlns:a16="http://schemas.microsoft.com/office/drawing/2014/main" xmlns="" id="{288B70AC-0633-415B-A8C4-53C88BAF7859}"/>
              </a:ext>
            </a:extLst>
          </p:cNvPr>
          <p:cNvGrpSpPr/>
          <p:nvPr/>
        </p:nvGrpSpPr>
        <p:grpSpPr>
          <a:xfrm>
            <a:off x="-780166" y="2602901"/>
            <a:ext cx="10820402" cy="646330"/>
            <a:chOff x="580572" y="2642157"/>
            <a:chExt cx="7213601" cy="391715"/>
          </a:xfrm>
        </p:grpSpPr>
        <p:sp>
          <p:nvSpPr>
            <p:cNvPr id="23" name="Oval 22">
              <a:extLst>
                <a:ext uri="{FF2B5EF4-FFF2-40B4-BE49-F238E27FC236}">
                  <a16:creationId xmlns:a16="http://schemas.microsoft.com/office/drawing/2014/main" xmlns="" id="{A50832C2-C3EE-4745-8E07-A60EC0B25871}"/>
                </a:ext>
              </a:extLst>
            </p:cNvPr>
            <p:cNvSpPr/>
            <p:nvPr/>
          </p:nvSpPr>
          <p:spPr>
            <a:xfrm>
              <a:off x="2409372" y="2818876"/>
              <a:ext cx="152400" cy="1524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371669"/>
              <a:endParaRPr lang="uk-UA" sz="2801" dirty="0">
                <a:solidFill>
                  <a:srgbClr val="0A091B"/>
                </a:solidFill>
                <a:latin typeface="Arial Regular" charset="0"/>
              </a:endParaRPr>
            </a:p>
          </p:txBody>
        </p:sp>
        <p:sp>
          <p:nvSpPr>
            <p:cNvPr id="24" name="TextBox 23">
              <a:extLst>
                <a:ext uri="{FF2B5EF4-FFF2-40B4-BE49-F238E27FC236}">
                  <a16:creationId xmlns:a16="http://schemas.microsoft.com/office/drawing/2014/main" xmlns="" id="{A1357A4B-AC49-4D2F-AB2D-B87B1EB7129C}"/>
                </a:ext>
              </a:extLst>
            </p:cNvPr>
            <p:cNvSpPr txBox="1"/>
            <p:nvPr/>
          </p:nvSpPr>
          <p:spPr>
            <a:xfrm>
              <a:off x="2764972" y="2671070"/>
              <a:ext cx="5029201" cy="354409"/>
            </a:xfrm>
            <a:prstGeom prst="rect">
              <a:avLst/>
            </a:prstGeom>
            <a:noFill/>
          </p:spPr>
          <p:txBody>
            <a:bodyPr wrap="square" rtlCol="0">
              <a:spAutoFit/>
            </a:bodyPr>
            <a:lstStyle/>
            <a:p>
              <a:pPr defTabSz="1371669"/>
              <a:r>
                <a:rPr lang="en-US" sz="3200" b="1" dirty="0">
                  <a:solidFill>
                    <a:schemeClr val="accent1"/>
                  </a:solidFill>
                  <a:latin typeface="Arial Narrow Regular" charset="0"/>
                </a:rPr>
                <a:t>Setup your Zurn IoT Network</a:t>
              </a:r>
              <a:endParaRPr lang="uk-UA" sz="3200" b="1" dirty="0">
                <a:solidFill>
                  <a:schemeClr val="accent1"/>
                </a:solidFill>
                <a:latin typeface="Arial Narrow Regular" charset="0"/>
              </a:endParaRPr>
            </a:p>
          </p:txBody>
        </p:sp>
        <p:sp>
          <p:nvSpPr>
            <p:cNvPr id="30" name="TextBox 29">
              <a:extLst>
                <a:ext uri="{FF2B5EF4-FFF2-40B4-BE49-F238E27FC236}">
                  <a16:creationId xmlns:a16="http://schemas.microsoft.com/office/drawing/2014/main" xmlns="" id="{3D9B3557-981E-4525-9B11-1C676ED4AEF1}"/>
                </a:ext>
              </a:extLst>
            </p:cNvPr>
            <p:cNvSpPr txBox="1"/>
            <p:nvPr/>
          </p:nvSpPr>
          <p:spPr>
            <a:xfrm>
              <a:off x="580572" y="2642157"/>
              <a:ext cx="1524000" cy="391715"/>
            </a:xfrm>
            <a:prstGeom prst="rect">
              <a:avLst/>
            </a:prstGeom>
            <a:noFill/>
          </p:spPr>
          <p:txBody>
            <a:bodyPr wrap="square" rtlCol="0">
              <a:spAutoFit/>
            </a:bodyPr>
            <a:lstStyle/>
            <a:p>
              <a:pPr algn="r" defTabSz="1371669"/>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grpSp>
      <p:grpSp>
        <p:nvGrpSpPr>
          <p:cNvPr id="43" name="Group 42">
            <a:extLst>
              <a:ext uri="{FF2B5EF4-FFF2-40B4-BE49-F238E27FC236}">
                <a16:creationId xmlns:a16="http://schemas.microsoft.com/office/drawing/2014/main" xmlns="" id="{CE1ACBA1-5D3C-4690-A8D9-C1744A678A7D}"/>
              </a:ext>
            </a:extLst>
          </p:cNvPr>
          <p:cNvGrpSpPr/>
          <p:nvPr/>
        </p:nvGrpSpPr>
        <p:grpSpPr>
          <a:xfrm>
            <a:off x="-780166" y="3707528"/>
            <a:ext cx="10152641" cy="672887"/>
            <a:chOff x="580572" y="3310000"/>
            <a:chExt cx="6768427" cy="407810"/>
          </a:xfrm>
        </p:grpSpPr>
        <p:sp>
          <p:nvSpPr>
            <p:cNvPr id="25" name="Oval 24">
              <a:extLst>
                <a:ext uri="{FF2B5EF4-FFF2-40B4-BE49-F238E27FC236}">
                  <a16:creationId xmlns:a16="http://schemas.microsoft.com/office/drawing/2014/main" xmlns="" id="{97FE07AE-2284-4B10-9DE4-E91F619874C4}"/>
                </a:ext>
              </a:extLst>
            </p:cNvPr>
            <p:cNvSpPr/>
            <p:nvPr/>
          </p:nvSpPr>
          <p:spPr>
            <a:xfrm>
              <a:off x="2409372" y="3486720"/>
              <a:ext cx="152400" cy="1524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371669"/>
              <a:endParaRPr lang="uk-UA" sz="2801" dirty="0">
                <a:solidFill>
                  <a:schemeClr val="accent1"/>
                </a:solidFill>
                <a:latin typeface="Arial Regular" charset="0"/>
              </a:endParaRPr>
            </a:p>
          </p:txBody>
        </p:sp>
        <p:sp>
          <p:nvSpPr>
            <p:cNvPr id="26" name="TextBox 25">
              <a:extLst>
                <a:ext uri="{FF2B5EF4-FFF2-40B4-BE49-F238E27FC236}">
                  <a16:creationId xmlns:a16="http://schemas.microsoft.com/office/drawing/2014/main" xmlns="" id="{79224B4C-E1FF-4317-B238-DB73F070414D}"/>
                </a:ext>
              </a:extLst>
            </p:cNvPr>
            <p:cNvSpPr txBox="1"/>
            <p:nvPr/>
          </p:nvSpPr>
          <p:spPr>
            <a:xfrm>
              <a:off x="580572" y="3310000"/>
              <a:ext cx="1524000" cy="391715"/>
            </a:xfrm>
            <a:prstGeom prst="rect">
              <a:avLst/>
            </a:prstGeom>
            <a:noFill/>
          </p:spPr>
          <p:txBody>
            <a:bodyPr wrap="square" rtlCol="0">
              <a:spAutoFit/>
            </a:bodyPr>
            <a:lstStyle/>
            <a:p>
              <a:pPr algn="r" defTabSz="1371669"/>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sp>
          <p:nvSpPr>
            <p:cNvPr id="31" name="TextBox 30">
              <a:extLst>
                <a:ext uri="{FF2B5EF4-FFF2-40B4-BE49-F238E27FC236}">
                  <a16:creationId xmlns:a16="http://schemas.microsoft.com/office/drawing/2014/main" xmlns="" id="{4DFC06A8-0AE2-4427-B750-539433362C33}"/>
                </a:ext>
              </a:extLst>
            </p:cNvPr>
            <p:cNvSpPr txBox="1"/>
            <p:nvPr/>
          </p:nvSpPr>
          <p:spPr>
            <a:xfrm>
              <a:off x="2815772" y="3363401"/>
              <a:ext cx="4533227" cy="354409"/>
            </a:xfrm>
            <a:prstGeom prst="rect">
              <a:avLst/>
            </a:prstGeom>
            <a:noFill/>
          </p:spPr>
          <p:txBody>
            <a:bodyPr wrap="square" rtlCol="0">
              <a:spAutoFit/>
            </a:bodyPr>
            <a:lstStyle/>
            <a:p>
              <a:pPr defTabSz="1371669"/>
              <a:r>
                <a:rPr lang="en-US" sz="3200" b="1" dirty="0">
                  <a:solidFill>
                    <a:schemeClr val="accent1"/>
                  </a:solidFill>
                  <a:latin typeface="Arial Narrow Regular" charset="0"/>
                </a:rPr>
                <a:t>Install your Zurn Connected Products</a:t>
              </a:r>
              <a:endParaRPr lang="uk-UA" sz="3200" b="1" dirty="0">
                <a:solidFill>
                  <a:schemeClr val="accent1"/>
                </a:solidFill>
                <a:latin typeface="Arial Narrow Regular" charset="0"/>
              </a:endParaRPr>
            </a:p>
          </p:txBody>
        </p:sp>
      </p:grpSp>
      <p:grpSp>
        <p:nvGrpSpPr>
          <p:cNvPr id="45" name="Group 44">
            <a:extLst>
              <a:ext uri="{FF2B5EF4-FFF2-40B4-BE49-F238E27FC236}">
                <a16:creationId xmlns:a16="http://schemas.microsoft.com/office/drawing/2014/main" xmlns="" id="{C0724B2F-494B-40E9-8735-41E55D10675B}"/>
              </a:ext>
            </a:extLst>
          </p:cNvPr>
          <p:cNvGrpSpPr/>
          <p:nvPr/>
        </p:nvGrpSpPr>
        <p:grpSpPr>
          <a:xfrm>
            <a:off x="-780167" y="5872058"/>
            <a:ext cx="10287000" cy="687242"/>
            <a:chOff x="580572" y="4822498"/>
            <a:chExt cx="6858000" cy="416510"/>
          </a:xfrm>
        </p:grpSpPr>
        <p:sp>
          <p:nvSpPr>
            <p:cNvPr id="32" name="Oval 31">
              <a:extLst>
                <a:ext uri="{FF2B5EF4-FFF2-40B4-BE49-F238E27FC236}">
                  <a16:creationId xmlns:a16="http://schemas.microsoft.com/office/drawing/2014/main" xmlns="" id="{9BFC4B40-62C1-4B9C-9620-BAABECBEA7E3}"/>
                </a:ext>
              </a:extLst>
            </p:cNvPr>
            <p:cNvSpPr/>
            <p:nvPr/>
          </p:nvSpPr>
          <p:spPr>
            <a:xfrm>
              <a:off x="2409372" y="5028131"/>
              <a:ext cx="152400" cy="1524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371669"/>
              <a:endParaRPr lang="uk-UA" sz="2801" dirty="0">
                <a:solidFill>
                  <a:schemeClr val="accent1"/>
                </a:solidFill>
                <a:latin typeface="Arial Regular" charset="0"/>
              </a:endParaRPr>
            </a:p>
          </p:txBody>
        </p:sp>
        <p:sp>
          <p:nvSpPr>
            <p:cNvPr id="33" name="TextBox 32">
              <a:extLst>
                <a:ext uri="{FF2B5EF4-FFF2-40B4-BE49-F238E27FC236}">
                  <a16:creationId xmlns:a16="http://schemas.microsoft.com/office/drawing/2014/main" xmlns="" id="{6E536597-8992-49E3-8E0E-B37447B64108}"/>
                </a:ext>
              </a:extLst>
            </p:cNvPr>
            <p:cNvSpPr txBox="1"/>
            <p:nvPr/>
          </p:nvSpPr>
          <p:spPr>
            <a:xfrm>
              <a:off x="580572" y="4822498"/>
              <a:ext cx="1524000" cy="391715"/>
            </a:xfrm>
            <a:prstGeom prst="rect">
              <a:avLst/>
            </a:prstGeom>
            <a:noFill/>
          </p:spPr>
          <p:txBody>
            <a:bodyPr wrap="square" rtlCol="0">
              <a:spAutoFit/>
            </a:bodyPr>
            <a:lstStyle/>
            <a:p>
              <a:pPr algn="r" defTabSz="1371669"/>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sp>
          <p:nvSpPr>
            <p:cNvPr id="34" name="TextBox 33">
              <a:extLst>
                <a:ext uri="{FF2B5EF4-FFF2-40B4-BE49-F238E27FC236}">
                  <a16:creationId xmlns:a16="http://schemas.microsoft.com/office/drawing/2014/main" xmlns="" id="{05727750-C585-472E-8452-2245A7BB2486}"/>
                </a:ext>
              </a:extLst>
            </p:cNvPr>
            <p:cNvSpPr txBox="1"/>
            <p:nvPr/>
          </p:nvSpPr>
          <p:spPr>
            <a:xfrm>
              <a:off x="2815772" y="4884599"/>
              <a:ext cx="4622800" cy="354409"/>
            </a:xfrm>
            <a:prstGeom prst="rect">
              <a:avLst/>
            </a:prstGeom>
            <a:noFill/>
          </p:spPr>
          <p:txBody>
            <a:bodyPr wrap="square" rtlCol="0">
              <a:spAutoFit/>
            </a:bodyPr>
            <a:lstStyle/>
            <a:p>
              <a:pPr defTabSz="1371669"/>
              <a:r>
                <a:rPr lang="en-US" sz="3200" b="1" dirty="0">
                  <a:solidFill>
                    <a:schemeClr val="accent1"/>
                  </a:solidFill>
                  <a:latin typeface="Arial Narrow Regular" charset="0"/>
                </a:rPr>
                <a:t>Register products in </a:t>
              </a:r>
              <a:r>
                <a:rPr lang="en-US" sz="3200" b="1" dirty="0" err="1">
                  <a:solidFill>
                    <a:schemeClr val="accent1"/>
                  </a:solidFill>
                  <a:latin typeface="Arial Narrow Regular" charset="0"/>
                </a:rPr>
                <a:t>plumbSMART</a:t>
              </a:r>
              <a:endParaRPr lang="uk-UA" sz="3200" b="1" dirty="0">
                <a:solidFill>
                  <a:schemeClr val="accent1"/>
                </a:solidFill>
                <a:latin typeface="Arial Narrow Regular" charset="0"/>
              </a:endParaRPr>
            </a:p>
          </p:txBody>
        </p:sp>
      </p:grpSp>
      <p:cxnSp>
        <p:nvCxnSpPr>
          <p:cNvPr id="35" name="Straight Connector 34">
            <a:extLst>
              <a:ext uri="{FF2B5EF4-FFF2-40B4-BE49-F238E27FC236}">
                <a16:creationId xmlns:a16="http://schemas.microsoft.com/office/drawing/2014/main" xmlns="" id="{18EA200E-F168-4CF8-B45A-73501B340271}"/>
              </a:ext>
            </a:extLst>
          </p:cNvPr>
          <p:cNvCxnSpPr>
            <a:cxnSpLocks/>
            <a:stCxn id="27" idx="4"/>
            <a:endCxn id="32" idx="0"/>
          </p:cNvCxnSpPr>
          <p:nvPr/>
        </p:nvCxnSpPr>
        <p:spPr>
          <a:xfrm>
            <a:off x="2077334" y="5355208"/>
            <a:ext cx="0" cy="856151"/>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FEB2F3F1-7592-4121-B501-5890A9D6101C}"/>
              </a:ext>
            </a:extLst>
          </p:cNvPr>
          <p:cNvCxnSpPr>
            <a:cxnSpLocks/>
            <a:stCxn id="25" idx="4"/>
            <a:endCxn id="27" idx="0"/>
          </p:cNvCxnSpPr>
          <p:nvPr/>
        </p:nvCxnSpPr>
        <p:spPr>
          <a:xfrm>
            <a:off x="2077334" y="4250580"/>
            <a:ext cx="0" cy="853167"/>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93CC3360-76FF-4F6C-AB0C-66F40707E520}"/>
              </a:ext>
            </a:extLst>
          </p:cNvPr>
          <p:cNvCxnSpPr>
            <a:cxnSpLocks/>
            <a:stCxn id="23" idx="4"/>
            <a:endCxn id="25" idx="0"/>
          </p:cNvCxnSpPr>
          <p:nvPr/>
        </p:nvCxnSpPr>
        <p:spPr>
          <a:xfrm>
            <a:off x="2077334" y="3145952"/>
            <a:ext cx="0" cy="853169"/>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D343C3EA-E346-294C-9C5D-3A599A3B07F0}"/>
              </a:ext>
            </a:extLst>
          </p:cNvPr>
          <p:cNvCxnSpPr>
            <a:cxnSpLocks/>
          </p:cNvCxnSpPr>
          <p:nvPr/>
        </p:nvCxnSpPr>
        <p:spPr>
          <a:xfrm>
            <a:off x="707721" y="732773"/>
            <a:ext cx="0" cy="945716"/>
          </a:xfrm>
          <a:prstGeom prst="line">
            <a:avLst/>
          </a:prstGeom>
          <a:ln w="635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6B53B2CF-D204-4F4A-B4EE-9BF308A63D61}"/>
              </a:ext>
            </a:extLst>
          </p:cNvPr>
          <p:cNvCxnSpPr/>
          <p:nvPr/>
        </p:nvCxnSpPr>
        <p:spPr>
          <a:xfrm>
            <a:off x="11645413" y="5193595"/>
            <a:ext cx="2782766" cy="1624841"/>
          </a:xfrm>
          <a:prstGeom prst="line">
            <a:avLst/>
          </a:prstGeom>
          <a:ln w="25400" cap="sq">
            <a:solidFill>
              <a:schemeClr val="tx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FCEC5358-4545-B245-A935-E1F17DABBE60}"/>
              </a:ext>
            </a:extLst>
          </p:cNvPr>
          <p:cNvCxnSpPr>
            <a:cxnSpLocks/>
          </p:cNvCxnSpPr>
          <p:nvPr/>
        </p:nvCxnSpPr>
        <p:spPr>
          <a:xfrm flipH="1">
            <a:off x="15135034" y="5489749"/>
            <a:ext cx="629168" cy="835475"/>
          </a:xfrm>
          <a:prstGeom prst="line">
            <a:avLst/>
          </a:prstGeom>
          <a:ln w="25400" cap="sq">
            <a:solidFill>
              <a:schemeClr val="tx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AC77A9F-DC11-E64F-9591-5135B16994C2}"/>
              </a:ext>
            </a:extLst>
          </p:cNvPr>
          <p:cNvCxnSpPr>
            <a:cxnSpLocks/>
          </p:cNvCxnSpPr>
          <p:nvPr/>
        </p:nvCxnSpPr>
        <p:spPr>
          <a:xfrm flipV="1">
            <a:off x="12325020" y="7405291"/>
            <a:ext cx="1285473" cy="111014"/>
          </a:xfrm>
          <a:prstGeom prst="line">
            <a:avLst/>
          </a:prstGeom>
          <a:ln w="25400" cap="sq">
            <a:solidFill>
              <a:schemeClr val="tx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xmlns="" id="{5F3721D6-9F50-DF47-8805-373829FC5349}"/>
              </a:ext>
            </a:extLst>
          </p:cNvPr>
          <p:cNvGrpSpPr/>
          <p:nvPr/>
        </p:nvGrpSpPr>
        <p:grpSpPr>
          <a:xfrm>
            <a:off x="10269237" y="6126314"/>
            <a:ext cx="2129586" cy="2387219"/>
            <a:chOff x="6846158" y="4084209"/>
            <a:chExt cx="1419724" cy="1591479"/>
          </a:xfrm>
        </p:grpSpPr>
        <p:sp>
          <p:nvSpPr>
            <p:cNvPr id="48" name="Oval 47">
              <a:extLst>
                <a:ext uri="{FF2B5EF4-FFF2-40B4-BE49-F238E27FC236}">
                  <a16:creationId xmlns:a16="http://schemas.microsoft.com/office/drawing/2014/main" xmlns="" id="{295B5EA4-1167-8540-A135-34F2E43331E7}"/>
                </a:ext>
              </a:extLst>
            </p:cNvPr>
            <p:cNvSpPr/>
            <p:nvPr/>
          </p:nvSpPr>
          <p:spPr>
            <a:xfrm>
              <a:off x="6957164" y="4451080"/>
              <a:ext cx="1224608" cy="1224608"/>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200">
                <a:solidFill>
                  <a:schemeClr val="tx1"/>
                </a:solidFill>
              </a:endParaRPr>
            </a:p>
          </p:txBody>
        </p:sp>
        <p:pic>
          <p:nvPicPr>
            <p:cNvPr id="41" name="Picture 40" descr="A picture containing table, indoor&#10;&#10;Description automatically generated">
              <a:extLst>
                <a:ext uri="{FF2B5EF4-FFF2-40B4-BE49-F238E27FC236}">
                  <a16:creationId xmlns:a16="http://schemas.microsoft.com/office/drawing/2014/main" xmlns="" id="{1943BBCD-178E-564D-B129-EB66726143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6158" y="4084209"/>
              <a:ext cx="1419724" cy="1446525"/>
            </a:xfrm>
            <a:prstGeom prst="rect">
              <a:avLst/>
            </a:prstGeom>
          </p:spPr>
        </p:pic>
        <p:pic>
          <p:nvPicPr>
            <p:cNvPr id="50" name="Picture 49" descr="A picture containing vector graphics&#10;&#10;Description automatically generated">
              <a:extLst>
                <a:ext uri="{FF2B5EF4-FFF2-40B4-BE49-F238E27FC236}">
                  <a16:creationId xmlns:a16="http://schemas.microsoft.com/office/drawing/2014/main" xmlns="" id="{347405BD-4318-4E45-9524-333B985B76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6158" y="4190676"/>
              <a:ext cx="607723" cy="607723"/>
            </a:xfrm>
            <a:prstGeom prst="rect">
              <a:avLst/>
            </a:prstGeom>
          </p:spPr>
        </p:pic>
      </p:grpSp>
      <p:grpSp>
        <p:nvGrpSpPr>
          <p:cNvPr id="12" name="Group 11">
            <a:extLst>
              <a:ext uri="{FF2B5EF4-FFF2-40B4-BE49-F238E27FC236}">
                <a16:creationId xmlns:a16="http://schemas.microsoft.com/office/drawing/2014/main" xmlns="" id="{131DFE57-876E-F64A-B993-3BD118081827}"/>
              </a:ext>
            </a:extLst>
          </p:cNvPr>
          <p:cNvGrpSpPr/>
          <p:nvPr/>
        </p:nvGrpSpPr>
        <p:grpSpPr>
          <a:xfrm>
            <a:off x="15050144" y="3683612"/>
            <a:ext cx="2060063" cy="1884207"/>
            <a:chOff x="10033429" y="2455741"/>
            <a:chExt cx="1373375" cy="1256138"/>
          </a:xfrm>
        </p:grpSpPr>
        <p:sp>
          <p:nvSpPr>
            <p:cNvPr id="49" name="Oval 48">
              <a:extLst>
                <a:ext uri="{FF2B5EF4-FFF2-40B4-BE49-F238E27FC236}">
                  <a16:creationId xmlns:a16="http://schemas.microsoft.com/office/drawing/2014/main" xmlns="" id="{2BFB45EE-AC49-5043-BDA1-13334FBAB7E9}"/>
                </a:ext>
              </a:extLst>
            </p:cNvPr>
            <p:cNvSpPr/>
            <p:nvPr/>
          </p:nvSpPr>
          <p:spPr>
            <a:xfrm>
              <a:off x="10279202" y="2622378"/>
              <a:ext cx="1089501" cy="1089501"/>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200">
                <a:solidFill>
                  <a:schemeClr val="tx1"/>
                </a:solidFill>
              </a:endParaRPr>
            </a:p>
          </p:txBody>
        </p:sp>
        <p:pic>
          <p:nvPicPr>
            <p:cNvPr id="47" name="Picture 46" descr="Z6950-XL_Serio_AL34.png">
              <a:extLst>
                <a:ext uri="{FF2B5EF4-FFF2-40B4-BE49-F238E27FC236}">
                  <a16:creationId xmlns:a16="http://schemas.microsoft.com/office/drawing/2014/main" xmlns="" id="{AAFCA340-18FA-C042-BCE9-3AAE056CDBF0}"/>
                </a:ext>
              </a:extLst>
            </p:cNvPr>
            <p:cNvPicPr>
              <a:picLocks noChangeAspect="1"/>
            </p:cNvPicPr>
            <p:nvPr/>
          </p:nvPicPr>
          <p:blipFill>
            <a:blip r:embed="rId6" cstate="print"/>
            <a:stretch>
              <a:fillRect/>
            </a:stretch>
          </p:blipFill>
          <p:spPr>
            <a:xfrm>
              <a:off x="10566856" y="2552453"/>
              <a:ext cx="839948" cy="909943"/>
            </a:xfrm>
            <a:prstGeom prst="rect">
              <a:avLst/>
            </a:prstGeom>
          </p:spPr>
        </p:pic>
        <p:pic>
          <p:nvPicPr>
            <p:cNvPr id="51" name="Picture 50" descr="A picture containing vector graphics&#10;&#10;Description automatically generated">
              <a:extLst>
                <a:ext uri="{FF2B5EF4-FFF2-40B4-BE49-F238E27FC236}">
                  <a16:creationId xmlns:a16="http://schemas.microsoft.com/office/drawing/2014/main" xmlns="" id="{5EBE74FF-A7DD-7D47-BD3A-FFDA22F776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3429" y="2455741"/>
              <a:ext cx="607723" cy="607723"/>
            </a:xfrm>
            <a:prstGeom prst="rect">
              <a:avLst/>
            </a:prstGeom>
          </p:spPr>
        </p:pic>
      </p:grpSp>
      <p:grpSp>
        <p:nvGrpSpPr>
          <p:cNvPr id="57" name="Group 56">
            <a:extLst>
              <a:ext uri="{FF2B5EF4-FFF2-40B4-BE49-F238E27FC236}">
                <a16:creationId xmlns:a16="http://schemas.microsoft.com/office/drawing/2014/main" xmlns="" id="{27CD569C-F718-884E-8FF5-A4E920427ED4}"/>
              </a:ext>
            </a:extLst>
          </p:cNvPr>
          <p:cNvGrpSpPr/>
          <p:nvPr/>
        </p:nvGrpSpPr>
        <p:grpSpPr>
          <a:xfrm>
            <a:off x="13322396" y="5891464"/>
            <a:ext cx="2249063" cy="2100245"/>
            <a:chOff x="8881597" y="3927642"/>
            <a:chExt cx="1499375" cy="1400163"/>
          </a:xfrm>
        </p:grpSpPr>
        <p:grpSp>
          <p:nvGrpSpPr>
            <p:cNvPr id="13" name="Group 12">
              <a:extLst>
                <a:ext uri="{FF2B5EF4-FFF2-40B4-BE49-F238E27FC236}">
                  <a16:creationId xmlns:a16="http://schemas.microsoft.com/office/drawing/2014/main" xmlns="" id="{577ABC8A-0B47-AB46-97F5-587BDF3E8A39}"/>
                </a:ext>
              </a:extLst>
            </p:cNvPr>
            <p:cNvGrpSpPr/>
            <p:nvPr/>
          </p:nvGrpSpPr>
          <p:grpSpPr>
            <a:xfrm>
              <a:off x="8956505" y="4061973"/>
              <a:ext cx="1424467" cy="1265832"/>
              <a:chOff x="9346926" y="4376373"/>
              <a:chExt cx="1424467" cy="1265832"/>
            </a:xfrm>
          </p:grpSpPr>
          <p:sp>
            <p:nvSpPr>
              <p:cNvPr id="52" name="Oval 51">
                <a:extLst>
                  <a:ext uri="{FF2B5EF4-FFF2-40B4-BE49-F238E27FC236}">
                    <a16:creationId xmlns:a16="http://schemas.microsoft.com/office/drawing/2014/main" xmlns="" id="{79CC26A4-1360-AA4F-BAFA-E3B25A6388F5}"/>
                  </a:ext>
                </a:extLst>
              </p:cNvPr>
              <p:cNvSpPr/>
              <p:nvPr/>
            </p:nvSpPr>
            <p:spPr>
              <a:xfrm>
                <a:off x="9400513" y="4376373"/>
                <a:ext cx="1265832" cy="1265832"/>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200">
                  <a:solidFill>
                    <a:schemeClr val="tx1"/>
                  </a:solidFill>
                </a:endParaRPr>
              </a:p>
            </p:txBody>
          </p:sp>
          <p:pic>
            <p:nvPicPr>
              <p:cNvPr id="8" name="Picture 7">
                <a:extLst>
                  <a:ext uri="{FF2B5EF4-FFF2-40B4-BE49-F238E27FC236}">
                    <a16:creationId xmlns:a16="http://schemas.microsoft.com/office/drawing/2014/main" xmlns="" id="{5D936631-76A6-4843-8AC0-62C41CBECD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46926" y="4461748"/>
                <a:ext cx="1424467" cy="957242"/>
              </a:xfrm>
              <a:prstGeom prst="rect">
                <a:avLst/>
              </a:prstGeom>
            </p:spPr>
          </p:pic>
        </p:grpSp>
        <p:grpSp>
          <p:nvGrpSpPr>
            <p:cNvPr id="56" name="Group 55">
              <a:extLst>
                <a:ext uri="{FF2B5EF4-FFF2-40B4-BE49-F238E27FC236}">
                  <a16:creationId xmlns:a16="http://schemas.microsoft.com/office/drawing/2014/main" xmlns="" id="{81EFA1E4-A046-E44B-86DC-F4A3E3FB0024}"/>
                </a:ext>
              </a:extLst>
            </p:cNvPr>
            <p:cNvGrpSpPr/>
            <p:nvPr/>
          </p:nvGrpSpPr>
          <p:grpSpPr>
            <a:xfrm>
              <a:off x="8881597" y="3927642"/>
              <a:ext cx="659124" cy="659124"/>
              <a:chOff x="9483781" y="3613758"/>
              <a:chExt cx="793782" cy="793782"/>
            </a:xfrm>
          </p:grpSpPr>
          <p:sp>
            <p:nvSpPr>
              <p:cNvPr id="55" name="Oval 54">
                <a:extLst>
                  <a:ext uri="{FF2B5EF4-FFF2-40B4-BE49-F238E27FC236}">
                    <a16:creationId xmlns:a16="http://schemas.microsoft.com/office/drawing/2014/main" xmlns="" id="{1BEC14CD-C19D-5449-9939-7B00082E8C3A}"/>
                  </a:ext>
                </a:extLst>
              </p:cNvPr>
              <p:cNvSpPr/>
              <p:nvPr/>
            </p:nvSpPr>
            <p:spPr>
              <a:xfrm>
                <a:off x="9483781" y="3613758"/>
                <a:ext cx="793782" cy="793782"/>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200" dirty="0">
                  <a:solidFill>
                    <a:schemeClr val="tx1"/>
                  </a:solidFill>
                </a:endParaRPr>
              </a:p>
            </p:txBody>
          </p:sp>
          <p:pic>
            <p:nvPicPr>
              <p:cNvPr id="54" name="Picture 53">
                <a:extLst>
                  <a:ext uri="{FF2B5EF4-FFF2-40B4-BE49-F238E27FC236}">
                    <a16:creationId xmlns:a16="http://schemas.microsoft.com/office/drawing/2014/main" xmlns="" id="{F370238D-6AD6-4E4A-AC6D-3FA61C4662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4790" y="3843217"/>
                <a:ext cx="660400" cy="355600"/>
              </a:xfrm>
              <a:prstGeom prst="rect">
                <a:avLst/>
              </a:prstGeom>
            </p:spPr>
          </p:pic>
        </p:grpSp>
      </p:grpSp>
      <p:grpSp>
        <p:nvGrpSpPr>
          <p:cNvPr id="2" name="Group 1">
            <a:extLst>
              <a:ext uri="{FF2B5EF4-FFF2-40B4-BE49-F238E27FC236}">
                <a16:creationId xmlns:a16="http://schemas.microsoft.com/office/drawing/2014/main" xmlns="" id="{B2C8E26C-B466-F84D-95B6-C07F4E639BA5}"/>
              </a:ext>
            </a:extLst>
          </p:cNvPr>
          <p:cNvGrpSpPr/>
          <p:nvPr/>
        </p:nvGrpSpPr>
        <p:grpSpPr>
          <a:xfrm>
            <a:off x="9586076" y="3026746"/>
            <a:ext cx="2684045" cy="2410964"/>
            <a:chOff x="6390717" y="2017830"/>
            <a:chExt cx="1789363" cy="1607309"/>
          </a:xfrm>
        </p:grpSpPr>
        <p:sp>
          <p:nvSpPr>
            <p:cNvPr id="5" name="Oval 4">
              <a:extLst>
                <a:ext uri="{FF2B5EF4-FFF2-40B4-BE49-F238E27FC236}">
                  <a16:creationId xmlns:a16="http://schemas.microsoft.com/office/drawing/2014/main" xmlns="" id="{57D83207-D24F-BC4B-B2F5-1C1CA5048388}"/>
                </a:ext>
              </a:extLst>
            </p:cNvPr>
            <p:cNvSpPr/>
            <p:nvPr/>
          </p:nvSpPr>
          <p:spPr>
            <a:xfrm>
              <a:off x="6809139" y="2508603"/>
              <a:ext cx="1089501" cy="1089501"/>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200">
                <a:solidFill>
                  <a:schemeClr val="tx1"/>
                </a:solidFill>
              </a:endParaRPr>
            </a:p>
          </p:txBody>
        </p:sp>
        <p:pic>
          <p:nvPicPr>
            <p:cNvPr id="53" name="Picture 52" descr="A picture containing object, black&#10;&#10;Description automatically generated">
              <a:extLst>
                <a:ext uri="{FF2B5EF4-FFF2-40B4-BE49-F238E27FC236}">
                  <a16:creationId xmlns:a16="http://schemas.microsoft.com/office/drawing/2014/main" xmlns="" id="{DAAE6FC8-D59F-624B-B2BE-EAFA7788C3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2771" y="2017830"/>
              <a:ext cx="1607309" cy="1607309"/>
            </a:xfrm>
            <a:prstGeom prst="rect">
              <a:avLst/>
            </a:prstGeom>
          </p:spPr>
        </p:pic>
        <p:pic>
          <p:nvPicPr>
            <p:cNvPr id="37" name="Picture 36" descr="A picture containing vector graphics&#10;&#10;Description automatically generated">
              <a:extLst>
                <a:ext uri="{FF2B5EF4-FFF2-40B4-BE49-F238E27FC236}">
                  <a16:creationId xmlns:a16="http://schemas.microsoft.com/office/drawing/2014/main" xmlns="" id="{EAAFD9A9-9B83-614F-AE07-3062B81C2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0717" y="2305028"/>
              <a:ext cx="607723" cy="607723"/>
            </a:xfrm>
            <a:prstGeom prst="rect">
              <a:avLst/>
            </a:prstGeom>
          </p:spPr>
        </p:pic>
      </p:grpSp>
      <p:sp>
        <p:nvSpPr>
          <p:cNvPr id="58" name="Title 1">
            <a:extLst>
              <a:ext uri="{FF2B5EF4-FFF2-40B4-BE49-F238E27FC236}">
                <a16:creationId xmlns:a16="http://schemas.microsoft.com/office/drawing/2014/main" xmlns="" id="{862B2E88-F3C9-4338-8E6F-2B48ED052361}"/>
              </a:ext>
            </a:extLst>
          </p:cNvPr>
          <p:cNvSpPr>
            <a:spLocks noGrp="1"/>
          </p:cNvSpPr>
          <p:nvPr>
            <p:ph type="title"/>
          </p:nvPr>
        </p:nvSpPr>
        <p:spPr>
          <a:xfrm>
            <a:off x="876300" y="571411"/>
            <a:ext cx="9334500" cy="1338828"/>
          </a:xfrm>
        </p:spPr>
        <p:txBody>
          <a:bodyPr/>
          <a:lstStyle/>
          <a:p>
            <a:r>
              <a:rPr lang="en-US" dirty="0">
                <a:solidFill>
                  <a:srgbClr val="0070C0"/>
                </a:solidFill>
              </a:rPr>
              <a:t>setting up your </a:t>
            </a:r>
            <a:r>
              <a:rPr lang="en-US" dirty="0"/>
              <a:t/>
            </a:r>
            <a:br>
              <a:rPr lang="en-US" dirty="0"/>
            </a:br>
            <a:r>
              <a:rPr lang="en-US" dirty="0"/>
              <a:t>Zurn Connected Products</a:t>
            </a:r>
          </a:p>
        </p:txBody>
      </p:sp>
      <p:sp>
        <p:nvSpPr>
          <p:cNvPr id="59" name="Oval 58">
            <a:extLst>
              <a:ext uri="{FF2B5EF4-FFF2-40B4-BE49-F238E27FC236}">
                <a16:creationId xmlns:a16="http://schemas.microsoft.com/office/drawing/2014/main" xmlns="" id="{BDEC6B4B-7A27-4A8E-87C8-E400893BB700}"/>
              </a:ext>
            </a:extLst>
          </p:cNvPr>
          <p:cNvSpPr/>
          <p:nvPr/>
        </p:nvSpPr>
        <p:spPr>
          <a:xfrm>
            <a:off x="1981200" y="7200900"/>
            <a:ext cx="228600" cy="25146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371669"/>
            <a:endParaRPr lang="uk-UA" sz="2801" dirty="0">
              <a:solidFill>
                <a:schemeClr val="accent1"/>
              </a:solidFill>
              <a:latin typeface="Arial Regular" charset="0"/>
            </a:endParaRPr>
          </a:p>
        </p:txBody>
      </p:sp>
      <p:sp>
        <p:nvSpPr>
          <p:cNvPr id="60" name="TextBox 59">
            <a:extLst>
              <a:ext uri="{FF2B5EF4-FFF2-40B4-BE49-F238E27FC236}">
                <a16:creationId xmlns:a16="http://schemas.microsoft.com/office/drawing/2014/main" xmlns="" id="{27D5D273-47BC-4363-B876-D2CBDDBB5C75}"/>
              </a:ext>
            </a:extLst>
          </p:cNvPr>
          <p:cNvSpPr txBox="1"/>
          <p:nvPr/>
        </p:nvSpPr>
        <p:spPr>
          <a:xfrm>
            <a:off x="-762000" y="6894658"/>
            <a:ext cx="2286000" cy="646330"/>
          </a:xfrm>
          <a:prstGeom prst="rect">
            <a:avLst/>
          </a:prstGeom>
          <a:noFill/>
        </p:spPr>
        <p:txBody>
          <a:bodyPr wrap="square" rtlCol="0">
            <a:spAutoFit/>
          </a:bodyPr>
          <a:lstStyle/>
          <a:p>
            <a:pPr algn="r" defTabSz="1371669"/>
            <a:r>
              <a:rPr lang="en-US" sz="3600" dirty="0">
                <a:solidFill>
                  <a:schemeClr val="accent1"/>
                </a:solidFill>
                <a:latin typeface="Arial Narrow Regular" charset="0"/>
              </a:rPr>
              <a:t>5</a:t>
            </a:r>
            <a:endParaRPr lang="uk-UA" sz="3600" dirty="0">
              <a:solidFill>
                <a:schemeClr val="accent1"/>
              </a:solidFill>
              <a:latin typeface="Arial Narrow Regular" charset="0"/>
            </a:endParaRPr>
          </a:p>
        </p:txBody>
      </p:sp>
      <p:sp>
        <p:nvSpPr>
          <p:cNvPr id="61" name="TextBox 60">
            <a:extLst>
              <a:ext uri="{FF2B5EF4-FFF2-40B4-BE49-F238E27FC236}">
                <a16:creationId xmlns:a16="http://schemas.microsoft.com/office/drawing/2014/main" xmlns="" id="{F7089918-82E6-45A8-A7B7-36D142088F27}"/>
              </a:ext>
            </a:extLst>
          </p:cNvPr>
          <p:cNvSpPr txBox="1"/>
          <p:nvPr/>
        </p:nvSpPr>
        <p:spPr>
          <a:xfrm>
            <a:off x="2590800" y="6997125"/>
            <a:ext cx="6934200" cy="584775"/>
          </a:xfrm>
          <a:prstGeom prst="rect">
            <a:avLst/>
          </a:prstGeom>
          <a:noFill/>
        </p:spPr>
        <p:txBody>
          <a:bodyPr wrap="square" rtlCol="0">
            <a:spAutoFit/>
          </a:bodyPr>
          <a:lstStyle/>
          <a:p>
            <a:pPr defTabSz="1371669"/>
            <a:r>
              <a:rPr lang="en-US" sz="3200" b="1" dirty="0">
                <a:solidFill>
                  <a:schemeClr val="accent1"/>
                </a:solidFill>
                <a:latin typeface="Arial Narrow Regular" charset="0"/>
              </a:rPr>
              <a:t>Add users in </a:t>
            </a:r>
            <a:r>
              <a:rPr lang="en-US" sz="3200" b="1" dirty="0" err="1">
                <a:solidFill>
                  <a:schemeClr val="accent1"/>
                </a:solidFill>
                <a:latin typeface="Arial Narrow Regular" charset="0"/>
              </a:rPr>
              <a:t>plumbSMART</a:t>
            </a:r>
            <a:endParaRPr lang="uk-UA" sz="3200" b="1" dirty="0">
              <a:solidFill>
                <a:schemeClr val="accent1"/>
              </a:solidFill>
              <a:latin typeface="Arial Narrow Regular" charset="0"/>
            </a:endParaRPr>
          </a:p>
        </p:txBody>
      </p:sp>
      <p:cxnSp>
        <p:nvCxnSpPr>
          <p:cNvPr id="62" name="Straight Connector 61">
            <a:extLst>
              <a:ext uri="{FF2B5EF4-FFF2-40B4-BE49-F238E27FC236}">
                <a16:creationId xmlns:a16="http://schemas.microsoft.com/office/drawing/2014/main" xmlns="" id="{38F13D37-D997-40EB-9785-565EDED7139D}"/>
              </a:ext>
            </a:extLst>
          </p:cNvPr>
          <p:cNvCxnSpPr>
            <a:cxnSpLocks/>
          </p:cNvCxnSpPr>
          <p:nvPr/>
        </p:nvCxnSpPr>
        <p:spPr>
          <a:xfrm>
            <a:off x="2057400" y="6420949"/>
            <a:ext cx="0" cy="856151"/>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509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695605-0E41-4D7E-A41F-0D074D0581CA}"/>
              </a:ext>
            </a:extLst>
          </p:cNvPr>
          <p:cNvSpPr>
            <a:spLocks noGrp="1"/>
          </p:cNvSpPr>
          <p:nvPr>
            <p:ph type="title"/>
          </p:nvPr>
        </p:nvSpPr>
        <p:spPr>
          <a:xfrm>
            <a:off x="876300" y="571411"/>
            <a:ext cx="9334500" cy="1338828"/>
          </a:xfrm>
        </p:spPr>
        <p:txBody>
          <a:bodyPr/>
          <a:lstStyle/>
          <a:p>
            <a:r>
              <a:rPr lang="en-US" dirty="0">
                <a:solidFill>
                  <a:srgbClr val="0070C0"/>
                </a:solidFill>
              </a:rPr>
              <a:t>setting up your </a:t>
            </a:r>
            <a:r>
              <a:rPr lang="en-US" dirty="0"/>
              <a:t/>
            </a:r>
            <a:br>
              <a:rPr lang="en-US" dirty="0"/>
            </a:br>
            <a:r>
              <a:rPr lang="en-US" dirty="0"/>
              <a:t>Zurn Connected Products Network</a:t>
            </a:r>
          </a:p>
        </p:txBody>
      </p:sp>
      <p:sp>
        <p:nvSpPr>
          <p:cNvPr id="3" name="Slide Number Placeholder 2">
            <a:extLst>
              <a:ext uri="{FF2B5EF4-FFF2-40B4-BE49-F238E27FC236}">
                <a16:creationId xmlns:a16="http://schemas.microsoft.com/office/drawing/2014/main" xmlns="" id="{F379323E-E75E-4242-A17A-972AB42DAC65}"/>
              </a:ext>
            </a:extLst>
          </p:cNvPr>
          <p:cNvSpPr>
            <a:spLocks noGrp="1"/>
          </p:cNvSpPr>
          <p:nvPr>
            <p:ph type="sldNum" sz="quarter" idx="10"/>
          </p:nvPr>
        </p:nvSpPr>
        <p:spPr/>
        <p:txBody>
          <a:bodyPr/>
          <a:lstStyle/>
          <a:p>
            <a:r>
              <a:rPr lang="en-US" b="0">
                <a:latin typeface="Arial Regular" charset="0"/>
              </a:rPr>
              <a:t>page</a:t>
            </a:r>
          </a:p>
          <a:p>
            <a:r>
              <a:rPr lang="en-US" b="0">
                <a:latin typeface="Arial Regular" charset="0"/>
              </a:rPr>
              <a:t>0</a:t>
            </a:r>
            <a:fld id="{37D409AB-2201-4E18-8A34-C31753AD9B06}" type="slidenum">
              <a:rPr lang="en-US" b="0" smtClean="0">
                <a:latin typeface="Arial Regular" charset="0"/>
              </a:rPr>
              <a:pPr/>
              <a:t>36</a:t>
            </a:fld>
            <a:endParaRPr lang="en-US" b="0" dirty="0">
              <a:latin typeface="Arial Regular" charset="0"/>
            </a:endParaRPr>
          </a:p>
        </p:txBody>
      </p:sp>
      <p:pic>
        <p:nvPicPr>
          <p:cNvPr id="5" name="Picture 58" descr="A picture containing indoor&#10;&#10;Description automatically generated">
            <a:extLst>
              <a:ext uri="{FF2B5EF4-FFF2-40B4-BE49-F238E27FC236}">
                <a16:creationId xmlns:a16="http://schemas.microsoft.com/office/drawing/2014/main" xmlns="" id="{42EA9C06-625C-4640-BC59-D05EBE64D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7607" y="-528307"/>
            <a:ext cx="6019790" cy="1139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A61F4143-AA0E-46BE-B987-5910DB7645D7}"/>
              </a:ext>
            </a:extLst>
          </p:cNvPr>
          <p:cNvSpPr txBox="1"/>
          <p:nvPr/>
        </p:nvSpPr>
        <p:spPr>
          <a:xfrm>
            <a:off x="876300" y="2420842"/>
            <a:ext cx="9715500" cy="5355312"/>
          </a:xfrm>
          <a:prstGeom prst="rect">
            <a:avLst/>
          </a:prstGeom>
          <a:noFill/>
        </p:spPr>
        <p:txBody>
          <a:bodyPr wrap="square" rtlCol="0">
            <a:spAutoFit/>
          </a:bodyPr>
          <a:lstStyle/>
          <a:p>
            <a:pPr marL="514350" indent="-514350">
              <a:spcAft>
                <a:spcPts val="1200"/>
              </a:spcAft>
              <a:buFont typeface="+mj-lt"/>
              <a:buAutoNum type="arabicPeriod"/>
            </a:pPr>
            <a:r>
              <a:rPr lang="en-US" sz="2400" b="1" dirty="0"/>
              <a:t>Choose a location for your Zurn Gateway that is within 1000 feet of the Zurn Connected Products you're installing</a:t>
            </a:r>
            <a:r>
              <a:rPr lang="en-US" sz="2400" dirty="0"/>
              <a:t>. Typically, your building’s walls should not be an issue. However, be sure to avoid major obstructions, such as thick concrete walls or metal reflective surfaces that will weaken the signal reception.</a:t>
            </a:r>
          </a:p>
          <a:p>
            <a:pPr marL="514350" indent="-514350">
              <a:spcAft>
                <a:spcPts val="1200"/>
              </a:spcAft>
              <a:buFont typeface="+mj-lt"/>
              <a:buAutoNum type="arabicPeriod"/>
            </a:pPr>
            <a:r>
              <a:rPr lang="en-US" sz="2400" dirty="0"/>
              <a:t>As with any electronic or networking device, </a:t>
            </a:r>
            <a:r>
              <a:rPr lang="en-US" sz="2400" b="1" dirty="0"/>
              <a:t>install your Zurn Gateway in a cool, dry, dust-free location.</a:t>
            </a:r>
            <a:r>
              <a:rPr lang="en-US" sz="2400" dirty="0"/>
              <a:t> In general, airconditioned offices or server rooms work best.</a:t>
            </a:r>
          </a:p>
          <a:p>
            <a:pPr marL="514350" indent="-514350">
              <a:spcAft>
                <a:spcPts val="1200"/>
              </a:spcAft>
              <a:buFont typeface="+mj-lt"/>
              <a:buAutoNum type="arabicPeriod"/>
            </a:pPr>
            <a:r>
              <a:rPr lang="en-US" sz="2400" dirty="0"/>
              <a:t>Make sure you have access to a </a:t>
            </a:r>
            <a:r>
              <a:rPr lang="en-US" sz="2400" b="1" dirty="0"/>
              <a:t>standard 120V electrical outlet</a:t>
            </a:r>
            <a:r>
              <a:rPr lang="en-US" sz="2400" dirty="0"/>
              <a:t> to plug your Zurn Gateway.</a:t>
            </a:r>
          </a:p>
          <a:p>
            <a:pPr marL="514350" indent="-514350">
              <a:spcAft>
                <a:spcPts val="1200"/>
              </a:spcAft>
              <a:buFont typeface="+mj-lt"/>
              <a:buAutoNum type="arabicPeriod"/>
            </a:pPr>
            <a:r>
              <a:rPr lang="en-US" sz="2400" b="1" dirty="0"/>
              <a:t>Connect to the Internet. </a:t>
            </a:r>
            <a:r>
              <a:rPr lang="en-US" sz="2400" dirty="0"/>
              <a:t>You have two options to choose from, depending on your needs — Ethernet LAN or LTE Cellular. Both are as simple as setting up a modem in your home.</a:t>
            </a:r>
            <a:endParaRPr lang="en-US" sz="1800" dirty="0">
              <a:solidFill>
                <a:schemeClr val="tx2"/>
              </a:solidFill>
            </a:endParaRPr>
          </a:p>
        </p:txBody>
      </p:sp>
    </p:spTree>
    <p:extLst>
      <p:ext uri="{BB962C8B-B14F-4D97-AF65-F5344CB8AC3E}">
        <p14:creationId xmlns:p14="http://schemas.microsoft.com/office/powerpoint/2010/main" val="3300050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695605-0E41-4D7E-A41F-0D074D0581CA}"/>
              </a:ext>
            </a:extLst>
          </p:cNvPr>
          <p:cNvSpPr>
            <a:spLocks noGrp="1"/>
          </p:cNvSpPr>
          <p:nvPr>
            <p:ph type="title"/>
          </p:nvPr>
        </p:nvSpPr>
        <p:spPr>
          <a:xfrm>
            <a:off x="876300" y="571411"/>
            <a:ext cx="9334500" cy="1338828"/>
          </a:xfrm>
        </p:spPr>
        <p:txBody>
          <a:bodyPr/>
          <a:lstStyle/>
          <a:p>
            <a:r>
              <a:rPr lang="en-US" dirty="0">
                <a:solidFill>
                  <a:srgbClr val="0070C0"/>
                </a:solidFill>
              </a:rPr>
              <a:t>setting up your </a:t>
            </a:r>
            <a:r>
              <a:rPr lang="en-US" dirty="0"/>
              <a:t/>
            </a:r>
            <a:br>
              <a:rPr lang="en-US" dirty="0"/>
            </a:br>
            <a:r>
              <a:rPr lang="en-US" dirty="0"/>
              <a:t>Zurn Connected Products Network</a:t>
            </a:r>
          </a:p>
        </p:txBody>
      </p:sp>
      <p:sp>
        <p:nvSpPr>
          <p:cNvPr id="3" name="Slide Number Placeholder 2">
            <a:extLst>
              <a:ext uri="{FF2B5EF4-FFF2-40B4-BE49-F238E27FC236}">
                <a16:creationId xmlns:a16="http://schemas.microsoft.com/office/drawing/2014/main" xmlns="" id="{F379323E-E75E-4242-A17A-972AB42DAC65}"/>
              </a:ext>
            </a:extLst>
          </p:cNvPr>
          <p:cNvSpPr>
            <a:spLocks noGrp="1"/>
          </p:cNvSpPr>
          <p:nvPr>
            <p:ph type="sldNum" sz="quarter" idx="10"/>
          </p:nvPr>
        </p:nvSpPr>
        <p:spPr/>
        <p:txBody>
          <a:bodyPr/>
          <a:lstStyle/>
          <a:p>
            <a:r>
              <a:rPr lang="en-US" b="0">
                <a:latin typeface="Arial Regular" charset="0"/>
              </a:rPr>
              <a:t>page</a:t>
            </a:r>
          </a:p>
          <a:p>
            <a:r>
              <a:rPr lang="en-US" b="0">
                <a:latin typeface="Arial Regular" charset="0"/>
              </a:rPr>
              <a:t>0</a:t>
            </a:r>
            <a:fld id="{37D409AB-2201-4E18-8A34-C31753AD9B06}" type="slidenum">
              <a:rPr lang="en-US" b="0" smtClean="0">
                <a:latin typeface="Arial Regular" charset="0"/>
              </a:rPr>
              <a:pPr/>
              <a:t>37</a:t>
            </a:fld>
            <a:endParaRPr lang="en-US" b="0" dirty="0">
              <a:latin typeface="Arial Regular" charset="0"/>
            </a:endParaRPr>
          </a:p>
        </p:txBody>
      </p:sp>
      <p:pic>
        <p:nvPicPr>
          <p:cNvPr id="7" name="Picture 6">
            <a:extLst>
              <a:ext uri="{FF2B5EF4-FFF2-40B4-BE49-F238E27FC236}">
                <a16:creationId xmlns:a16="http://schemas.microsoft.com/office/drawing/2014/main" xmlns="" id="{D682877E-0889-4CD5-9A2F-EBF2ADB2C6FA}"/>
              </a:ext>
            </a:extLst>
          </p:cNvPr>
          <p:cNvPicPr>
            <a:picLocks noChangeAspect="1"/>
          </p:cNvPicPr>
          <p:nvPr/>
        </p:nvPicPr>
        <p:blipFill rotWithShape="1">
          <a:blip r:embed="rId2"/>
          <a:srcRect r="49935"/>
          <a:stretch/>
        </p:blipFill>
        <p:spPr>
          <a:xfrm>
            <a:off x="9303003" y="2087840"/>
            <a:ext cx="8480172" cy="3733799"/>
          </a:xfrm>
          <a:prstGeom prst="rect">
            <a:avLst/>
          </a:prstGeom>
        </p:spPr>
      </p:pic>
      <p:sp>
        <p:nvSpPr>
          <p:cNvPr id="8" name="TextBox 7">
            <a:extLst>
              <a:ext uri="{FF2B5EF4-FFF2-40B4-BE49-F238E27FC236}">
                <a16:creationId xmlns:a16="http://schemas.microsoft.com/office/drawing/2014/main" xmlns="" id="{EB55129C-E216-4D45-B88D-2918AF311E0F}"/>
              </a:ext>
            </a:extLst>
          </p:cNvPr>
          <p:cNvSpPr txBox="1"/>
          <p:nvPr/>
        </p:nvSpPr>
        <p:spPr>
          <a:xfrm>
            <a:off x="9499060" y="5676900"/>
            <a:ext cx="7264940" cy="4262705"/>
          </a:xfrm>
          <a:prstGeom prst="rect">
            <a:avLst/>
          </a:prstGeom>
          <a:noFill/>
        </p:spPr>
        <p:txBody>
          <a:bodyPr wrap="square" rtlCol="0">
            <a:spAutoFit/>
          </a:bodyPr>
          <a:lstStyle/>
          <a:p>
            <a:pPr>
              <a:spcAft>
                <a:spcPts val="1200"/>
              </a:spcAft>
            </a:pPr>
            <a:r>
              <a:rPr lang="en-US" b="1" dirty="0">
                <a:solidFill>
                  <a:srgbClr val="0070C0"/>
                </a:solidFill>
              </a:rPr>
              <a:t>LTE Cellular</a:t>
            </a:r>
          </a:p>
          <a:p>
            <a:r>
              <a:rPr lang="en-US" sz="1800" b="1" dirty="0"/>
              <a:t>STEP 1: </a:t>
            </a:r>
            <a:r>
              <a:rPr lang="en-US" sz="1800" dirty="0"/>
              <a:t>Check that the location isn't obstructed for sending and receiving cellular signals. You can use your own cellular device's connectivity as an indicator.</a:t>
            </a:r>
            <a:br>
              <a:rPr lang="en-US" sz="1800" dirty="0"/>
            </a:br>
            <a:endParaRPr lang="en-US" sz="1800" dirty="0"/>
          </a:p>
          <a:p>
            <a:r>
              <a:rPr lang="en-US" sz="1800" b="1" dirty="0"/>
              <a:t>STEP 2: </a:t>
            </a:r>
            <a:r>
              <a:rPr lang="en-US" sz="1800" dirty="0"/>
              <a:t>Once location is confirmed, plug the power cord into the electrical outlet.</a:t>
            </a:r>
            <a:br>
              <a:rPr lang="en-US" sz="1800" dirty="0"/>
            </a:br>
            <a:endParaRPr lang="en-US" sz="1800" dirty="0"/>
          </a:p>
          <a:p>
            <a:r>
              <a:rPr lang="en-US" sz="1800" b="1" dirty="0"/>
              <a:t>STEP 3: </a:t>
            </a:r>
            <a:r>
              <a:rPr lang="en-US" sz="1800" dirty="0"/>
              <a:t>Your gateway should power up automatically and, within a couple of minutes, all three indicators (Status, </a:t>
            </a:r>
            <a:r>
              <a:rPr lang="en-US" sz="1800" dirty="0" err="1"/>
              <a:t>LoRa</a:t>
            </a:r>
            <a:r>
              <a:rPr lang="en-US" sz="1800" dirty="0"/>
              <a:t> and Cell) should flash green.</a:t>
            </a:r>
          </a:p>
          <a:p>
            <a:endParaRPr lang="en-US" sz="1800" dirty="0"/>
          </a:p>
          <a:p>
            <a:r>
              <a:rPr lang="en-US" sz="1800" dirty="0"/>
              <a:t>Please contact your network administrator or Zurn Customer Care if you run into any issues with this installation.</a:t>
            </a:r>
            <a:endParaRPr lang="en-US" sz="1400" dirty="0">
              <a:solidFill>
                <a:schemeClr val="tx2"/>
              </a:solidFill>
            </a:endParaRPr>
          </a:p>
        </p:txBody>
      </p:sp>
      <p:sp>
        <p:nvSpPr>
          <p:cNvPr id="9" name="TextBox 8">
            <a:extLst>
              <a:ext uri="{FF2B5EF4-FFF2-40B4-BE49-F238E27FC236}">
                <a16:creationId xmlns:a16="http://schemas.microsoft.com/office/drawing/2014/main" xmlns="" id="{02962D0B-BB34-43D1-8771-AB03BC1730FC}"/>
              </a:ext>
            </a:extLst>
          </p:cNvPr>
          <p:cNvSpPr txBox="1"/>
          <p:nvPr/>
        </p:nvSpPr>
        <p:spPr>
          <a:xfrm>
            <a:off x="980200" y="5829300"/>
            <a:ext cx="7772400" cy="2046714"/>
          </a:xfrm>
          <a:prstGeom prst="rect">
            <a:avLst/>
          </a:prstGeom>
          <a:noFill/>
        </p:spPr>
        <p:txBody>
          <a:bodyPr wrap="square" rtlCol="0">
            <a:spAutoFit/>
          </a:bodyPr>
          <a:lstStyle/>
          <a:p>
            <a:pPr>
              <a:spcAft>
                <a:spcPts val="1200"/>
              </a:spcAft>
            </a:pPr>
            <a:r>
              <a:rPr lang="en-US" b="1" dirty="0">
                <a:solidFill>
                  <a:srgbClr val="0070C0"/>
                </a:solidFill>
              </a:rPr>
              <a:t>Ethernet LAN</a:t>
            </a:r>
          </a:p>
          <a:p>
            <a:r>
              <a:rPr lang="en-US" sz="1800" b="1" dirty="0"/>
              <a:t>STEP 1: </a:t>
            </a:r>
            <a:r>
              <a:rPr lang="en-US" sz="1800" dirty="0"/>
              <a:t>Plug the power cord into the electrical outlet.</a:t>
            </a:r>
            <a:br>
              <a:rPr lang="en-US" sz="1800" dirty="0"/>
            </a:br>
            <a:endParaRPr lang="en-US" sz="1800" dirty="0"/>
          </a:p>
          <a:p>
            <a:r>
              <a:rPr lang="en-US" sz="1800" b="1" dirty="0"/>
              <a:t>STEP 2: </a:t>
            </a:r>
            <a:r>
              <a:rPr lang="en-US" sz="1800" dirty="0"/>
              <a:t>If the network is secured, ask your network administrator to authorize this gateway. You can provide the MAC address for the gateway, which is printed on the bottom of the label.</a:t>
            </a:r>
            <a:endParaRPr lang="en-US" sz="1100" dirty="0">
              <a:solidFill>
                <a:schemeClr val="tx2"/>
              </a:solidFill>
            </a:endParaRPr>
          </a:p>
        </p:txBody>
      </p:sp>
      <p:pic>
        <p:nvPicPr>
          <p:cNvPr id="10" name="Picture 9">
            <a:extLst>
              <a:ext uri="{FF2B5EF4-FFF2-40B4-BE49-F238E27FC236}">
                <a16:creationId xmlns:a16="http://schemas.microsoft.com/office/drawing/2014/main" xmlns="" id="{F46AEC48-5E96-4765-BAE2-1373DA499105}"/>
              </a:ext>
            </a:extLst>
          </p:cNvPr>
          <p:cNvPicPr>
            <a:picLocks noChangeAspect="1"/>
          </p:cNvPicPr>
          <p:nvPr/>
        </p:nvPicPr>
        <p:blipFill rotWithShape="1">
          <a:blip r:embed="rId2"/>
          <a:srcRect l="49935"/>
          <a:stretch/>
        </p:blipFill>
        <p:spPr>
          <a:xfrm>
            <a:off x="626315" y="2095501"/>
            <a:ext cx="8480171" cy="3733799"/>
          </a:xfrm>
          <a:prstGeom prst="rect">
            <a:avLst/>
          </a:prstGeom>
        </p:spPr>
      </p:pic>
    </p:spTree>
    <p:extLst>
      <p:ext uri="{BB962C8B-B14F-4D97-AF65-F5344CB8AC3E}">
        <p14:creationId xmlns:p14="http://schemas.microsoft.com/office/powerpoint/2010/main" val="3294189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737A01-35B3-4EB3-8E65-45C2CA69EC36}"/>
              </a:ext>
            </a:extLst>
          </p:cNvPr>
          <p:cNvSpPr>
            <a:spLocks noGrp="1"/>
          </p:cNvSpPr>
          <p:nvPr>
            <p:ph type="title"/>
          </p:nvPr>
        </p:nvSpPr>
        <p:spPr>
          <a:xfrm>
            <a:off x="876300" y="571411"/>
            <a:ext cx="9715500" cy="1338828"/>
          </a:xfrm>
        </p:spPr>
        <p:txBody>
          <a:bodyPr/>
          <a:lstStyle/>
          <a:p>
            <a:r>
              <a:rPr lang="en-US" dirty="0">
                <a:solidFill>
                  <a:srgbClr val="0070C0"/>
                </a:solidFill>
              </a:rPr>
              <a:t>install your </a:t>
            </a:r>
            <a:r>
              <a:rPr lang="en-US" dirty="0"/>
              <a:t/>
            </a:r>
            <a:br>
              <a:rPr lang="en-US" dirty="0"/>
            </a:br>
            <a:r>
              <a:rPr lang="en-US" dirty="0"/>
              <a:t>Zurn Connected Products</a:t>
            </a:r>
          </a:p>
        </p:txBody>
      </p:sp>
      <p:sp>
        <p:nvSpPr>
          <p:cNvPr id="3" name="Slide Number Placeholder 2">
            <a:extLst>
              <a:ext uri="{FF2B5EF4-FFF2-40B4-BE49-F238E27FC236}">
                <a16:creationId xmlns:a16="http://schemas.microsoft.com/office/drawing/2014/main" xmlns="" id="{1A17B828-9445-48E6-AE2A-657543F3064E}"/>
              </a:ext>
            </a:extLst>
          </p:cNvPr>
          <p:cNvSpPr>
            <a:spLocks noGrp="1"/>
          </p:cNvSpPr>
          <p:nvPr>
            <p:ph type="sldNum" sz="quarter" idx="10"/>
          </p:nvPr>
        </p:nvSpPr>
        <p:spPr/>
        <p:txBody>
          <a:bodyPr/>
          <a:lstStyle/>
          <a:p>
            <a:r>
              <a:rPr lang="en-US" b="0">
                <a:latin typeface="Arial Regular" charset="0"/>
              </a:rPr>
              <a:t>page</a:t>
            </a:r>
          </a:p>
          <a:p>
            <a:r>
              <a:rPr lang="en-US" b="0">
                <a:latin typeface="Arial Regular" charset="0"/>
              </a:rPr>
              <a:t>0</a:t>
            </a:r>
            <a:fld id="{37D409AB-2201-4E18-8A34-C31753AD9B06}" type="slidenum">
              <a:rPr lang="en-US" b="0" smtClean="0">
                <a:latin typeface="Arial Regular" charset="0"/>
              </a:rPr>
              <a:pPr/>
              <a:t>38</a:t>
            </a:fld>
            <a:endParaRPr lang="en-US" b="0" dirty="0">
              <a:latin typeface="Arial Regular" charset="0"/>
            </a:endParaRPr>
          </a:p>
        </p:txBody>
      </p:sp>
      <p:pic>
        <p:nvPicPr>
          <p:cNvPr id="6" name="Picture 5">
            <a:extLst>
              <a:ext uri="{FF2B5EF4-FFF2-40B4-BE49-F238E27FC236}">
                <a16:creationId xmlns:a16="http://schemas.microsoft.com/office/drawing/2014/main" xmlns="" id="{DC003D88-4E84-4DBA-993D-7877E4BF163A}"/>
              </a:ext>
            </a:extLst>
          </p:cNvPr>
          <p:cNvPicPr>
            <a:picLocks noChangeAspect="1"/>
          </p:cNvPicPr>
          <p:nvPr/>
        </p:nvPicPr>
        <p:blipFill rotWithShape="1">
          <a:blip r:embed="rId2">
            <a:extLst>
              <a:ext uri="{28A0092B-C50C-407E-A947-70E740481C1C}">
                <a14:useLocalDpi xmlns:a14="http://schemas.microsoft.com/office/drawing/2010/main" val="0"/>
              </a:ext>
            </a:extLst>
          </a:blip>
          <a:srcRect l="6449" t="31291" r="66322" b="19938"/>
          <a:stretch/>
        </p:blipFill>
        <p:spPr>
          <a:xfrm>
            <a:off x="12446024" y="2467840"/>
            <a:ext cx="5841976" cy="7847956"/>
          </a:xfrm>
          <a:prstGeom prst="rect">
            <a:avLst/>
          </a:prstGeom>
          <a:ln>
            <a:noFill/>
          </a:ln>
        </p:spPr>
      </p:pic>
      <p:pic>
        <p:nvPicPr>
          <p:cNvPr id="7" name="Picture 6">
            <a:extLst>
              <a:ext uri="{FF2B5EF4-FFF2-40B4-BE49-F238E27FC236}">
                <a16:creationId xmlns:a16="http://schemas.microsoft.com/office/drawing/2014/main" xmlns="" id="{96B85425-49A4-4589-ACBD-BC58F5A1EE10}"/>
              </a:ext>
            </a:extLst>
          </p:cNvPr>
          <p:cNvPicPr>
            <a:picLocks noChangeAspect="1"/>
          </p:cNvPicPr>
          <p:nvPr/>
        </p:nvPicPr>
        <p:blipFill rotWithShape="1">
          <a:blip r:embed="rId3">
            <a:extLst>
              <a:ext uri="{28A0092B-C50C-407E-A947-70E740481C1C}">
                <a14:useLocalDpi xmlns:a14="http://schemas.microsoft.com/office/drawing/2010/main" val="0"/>
              </a:ext>
            </a:extLst>
          </a:blip>
          <a:srcRect l="73509" t="47432" r="15188" b="27823"/>
          <a:stretch/>
        </p:blipFill>
        <p:spPr>
          <a:xfrm>
            <a:off x="6187796" y="2439045"/>
            <a:ext cx="5394604" cy="7888874"/>
          </a:xfrm>
          <a:prstGeom prst="rect">
            <a:avLst/>
          </a:prstGeom>
        </p:spPr>
      </p:pic>
      <p:pic>
        <p:nvPicPr>
          <p:cNvPr id="8" name="Picture 7">
            <a:extLst>
              <a:ext uri="{FF2B5EF4-FFF2-40B4-BE49-F238E27FC236}">
                <a16:creationId xmlns:a16="http://schemas.microsoft.com/office/drawing/2014/main" xmlns="" id="{C90F618E-102E-4ED5-BB26-4B7CF4414104}"/>
              </a:ext>
            </a:extLst>
          </p:cNvPr>
          <p:cNvPicPr>
            <a:picLocks noChangeAspect="1"/>
          </p:cNvPicPr>
          <p:nvPr/>
        </p:nvPicPr>
        <p:blipFill rotWithShape="1">
          <a:blip r:embed="rId4"/>
          <a:srcRect l="18298" r="48528"/>
          <a:stretch/>
        </p:blipFill>
        <p:spPr>
          <a:xfrm>
            <a:off x="0" y="2439045"/>
            <a:ext cx="5145232" cy="7847955"/>
          </a:xfrm>
          <a:prstGeom prst="rect">
            <a:avLst/>
          </a:prstGeom>
        </p:spPr>
      </p:pic>
    </p:spTree>
    <p:extLst>
      <p:ext uri="{BB962C8B-B14F-4D97-AF65-F5344CB8AC3E}">
        <p14:creationId xmlns:p14="http://schemas.microsoft.com/office/powerpoint/2010/main" val="1776602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737A01-35B3-4EB3-8E65-45C2CA69EC36}"/>
              </a:ext>
            </a:extLst>
          </p:cNvPr>
          <p:cNvSpPr>
            <a:spLocks noGrp="1"/>
          </p:cNvSpPr>
          <p:nvPr>
            <p:ph type="title"/>
          </p:nvPr>
        </p:nvSpPr>
        <p:spPr>
          <a:xfrm>
            <a:off x="876300" y="571411"/>
            <a:ext cx="9715500" cy="1338828"/>
          </a:xfrm>
        </p:spPr>
        <p:txBody>
          <a:bodyPr/>
          <a:lstStyle/>
          <a:p>
            <a:r>
              <a:rPr lang="en-US" dirty="0">
                <a:solidFill>
                  <a:srgbClr val="0070C0"/>
                </a:solidFill>
              </a:rPr>
              <a:t>connect and register your </a:t>
            </a:r>
            <a:r>
              <a:rPr lang="en-US" dirty="0"/>
              <a:t/>
            </a:r>
            <a:br>
              <a:rPr lang="en-US" dirty="0"/>
            </a:br>
            <a:r>
              <a:rPr lang="en-US" dirty="0"/>
              <a:t>Zurn Connected Products</a:t>
            </a:r>
          </a:p>
        </p:txBody>
      </p:sp>
      <p:sp>
        <p:nvSpPr>
          <p:cNvPr id="3" name="Slide Number Placeholder 2">
            <a:extLst>
              <a:ext uri="{FF2B5EF4-FFF2-40B4-BE49-F238E27FC236}">
                <a16:creationId xmlns:a16="http://schemas.microsoft.com/office/drawing/2014/main" xmlns="" id="{1A17B828-9445-48E6-AE2A-657543F3064E}"/>
              </a:ext>
            </a:extLst>
          </p:cNvPr>
          <p:cNvSpPr>
            <a:spLocks noGrp="1"/>
          </p:cNvSpPr>
          <p:nvPr>
            <p:ph type="sldNum" sz="quarter" idx="10"/>
          </p:nvPr>
        </p:nvSpPr>
        <p:spPr/>
        <p:txBody>
          <a:bodyPr/>
          <a:lstStyle/>
          <a:p>
            <a:r>
              <a:rPr lang="en-US" b="0">
                <a:latin typeface="Arial Regular" charset="0"/>
              </a:rPr>
              <a:t>page</a:t>
            </a:r>
          </a:p>
          <a:p>
            <a:r>
              <a:rPr lang="en-US" b="0">
                <a:latin typeface="Arial Regular" charset="0"/>
              </a:rPr>
              <a:t>0</a:t>
            </a:r>
            <a:fld id="{37D409AB-2201-4E18-8A34-C31753AD9B06}" type="slidenum">
              <a:rPr lang="en-US" b="0" smtClean="0">
                <a:latin typeface="Arial Regular" charset="0"/>
              </a:rPr>
              <a:pPr/>
              <a:t>39</a:t>
            </a:fld>
            <a:endParaRPr lang="en-US" b="0" dirty="0">
              <a:latin typeface="Arial Regular" charset="0"/>
            </a:endParaRPr>
          </a:p>
        </p:txBody>
      </p:sp>
      <p:sp>
        <p:nvSpPr>
          <p:cNvPr id="4" name="TextBox 3">
            <a:extLst>
              <a:ext uri="{FF2B5EF4-FFF2-40B4-BE49-F238E27FC236}">
                <a16:creationId xmlns:a16="http://schemas.microsoft.com/office/drawing/2014/main" xmlns="" id="{2CEF9926-57B0-4BBE-842B-30B5DE340E15}"/>
              </a:ext>
            </a:extLst>
          </p:cNvPr>
          <p:cNvSpPr txBox="1"/>
          <p:nvPr/>
        </p:nvSpPr>
        <p:spPr>
          <a:xfrm>
            <a:off x="876300" y="2723986"/>
            <a:ext cx="7658100" cy="2939266"/>
          </a:xfrm>
          <a:prstGeom prst="rect">
            <a:avLst/>
          </a:prstGeom>
          <a:noFill/>
        </p:spPr>
        <p:txBody>
          <a:bodyPr wrap="square" rtlCol="0">
            <a:spAutoFit/>
          </a:bodyPr>
          <a:lstStyle/>
          <a:p>
            <a:r>
              <a:rPr lang="en-US" sz="2000" dirty="0"/>
              <a:t>Make sure your gateway and products are talking now that everything is installed. You can conduct a system connection test.</a:t>
            </a:r>
          </a:p>
          <a:p>
            <a:pPr marL="457200" indent="-457200">
              <a:spcBef>
                <a:spcPts val="1800"/>
              </a:spcBef>
              <a:buFont typeface="+mj-lt"/>
              <a:buAutoNum type="arabicPeriod"/>
            </a:pPr>
            <a:r>
              <a:rPr lang="en-US" sz="2000" dirty="0"/>
              <a:t>Browse </a:t>
            </a:r>
            <a:r>
              <a:rPr lang="en-US" sz="2000" b="1" dirty="0"/>
              <a:t>plumbsmart.zurn.com/install </a:t>
            </a:r>
            <a:r>
              <a:rPr lang="en-US" sz="2000" dirty="0"/>
              <a:t>by typing in the products registration number.</a:t>
            </a:r>
          </a:p>
          <a:p>
            <a:pPr marL="457200" indent="-457200">
              <a:spcBef>
                <a:spcPts val="1800"/>
              </a:spcBef>
              <a:buFont typeface="+mj-lt"/>
              <a:buAutoNum type="arabicPeriod"/>
            </a:pPr>
            <a:r>
              <a:rPr lang="en-US" sz="2000" dirty="0"/>
              <a:t>Click on the ‘Validate’ button.</a:t>
            </a:r>
          </a:p>
          <a:p>
            <a:pPr marL="457200" indent="-457200">
              <a:spcBef>
                <a:spcPts val="1800"/>
              </a:spcBef>
              <a:buFont typeface="+mj-lt"/>
              <a:buAutoNum type="arabicPeriod"/>
            </a:pPr>
            <a:r>
              <a:rPr lang="en-US" sz="2000" dirty="0"/>
              <a:t>If the system recognizes the Zurn Connected Product, it will instantly connect to the Zurn Cloud.</a:t>
            </a:r>
            <a:endParaRPr lang="en-US" sz="1600" dirty="0">
              <a:solidFill>
                <a:schemeClr val="tx2"/>
              </a:solidFill>
            </a:endParaRPr>
          </a:p>
        </p:txBody>
      </p:sp>
      <p:sp>
        <p:nvSpPr>
          <p:cNvPr id="5" name="TextBox 4">
            <a:extLst>
              <a:ext uri="{FF2B5EF4-FFF2-40B4-BE49-F238E27FC236}">
                <a16:creationId xmlns:a16="http://schemas.microsoft.com/office/drawing/2014/main" xmlns="" id="{99BC3DB2-66E4-430C-837A-E6E6E0B48B8B}"/>
              </a:ext>
            </a:extLst>
          </p:cNvPr>
          <p:cNvSpPr txBox="1"/>
          <p:nvPr/>
        </p:nvSpPr>
        <p:spPr>
          <a:xfrm>
            <a:off x="9144000" y="2723986"/>
            <a:ext cx="8915400" cy="3554819"/>
          </a:xfrm>
          <a:prstGeom prst="rect">
            <a:avLst/>
          </a:prstGeom>
          <a:noFill/>
        </p:spPr>
        <p:txBody>
          <a:bodyPr wrap="square" rtlCol="0">
            <a:spAutoFit/>
          </a:bodyPr>
          <a:lstStyle/>
          <a:p>
            <a:r>
              <a:rPr lang="en-US" sz="2000" dirty="0"/>
              <a:t>The final step in the set-up process is to register your products in </a:t>
            </a:r>
            <a:r>
              <a:rPr lang="en-US" sz="2000" dirty="0" err="1"/>
              <a:t>PlumbSMART</a:t>
            </a:r>
            <a:r>
              <a:rPr lang="en-US" sz="2000" dirty="0"/>
              <a:t> in order to receive data.</a:t>
            </a:r>
          </a:p>
          <a:p>
            <a:pPr marL="457200" indent="-457200">
              <a:spcBef>
                <a:spcPts val="1800"/>
              </a:spcBef>
              <a:buFont typeface="+mj-lt"/>
              <a:buAutoNum type="arabicPeriod"/>
            </a:pPr>
            <a:r>
              <a:rPr lang="en-US" sz="2000" dirty="0"/>
              <a:t>Go to </a:t>
            </a:r>
            <a:r>
              <a:rPr lang="en-US" sz="2000" b="1" dirty="0"/>
              <a:t>plumbsmart.zurn.com</a:t>
            </a:r>
            <a:r>
              <a:rPr lang="en-US" sz="2000" dirty="0"/>
              <a:t>. Log in to your </a:t>
            </a:r>
            <a:r>
              <a:rPr lang="en-US" sz="2000" dirty="0" err="1"/>
              <a:t>PlumbSmart</a:t>
            </a:r>
            <a:r>
              <a:rPr lang="en-US" sz="2000" dirty="0"/>
              <a:t> account and select the 'Register Products' option from the 'Products’ menu within the main blue navigation bar.</a:t>
            </a:r>
          </a:p>
          <a:p>
            <a:pPr marL="457200" indent="-457200">
              <a:spcBef>
                <a:spcPts val="1800"/>
              </a:spcBef>
              <a:buFont typeface="+mj-lt"/>
              <a:buAutoNum type="arabicPeriod"/>
            </a:pPr>
            <a:r>
              <a:rPr lang="en-US" sz="2000" dirty="0"/>
              <a:t>Follow the prompts to complete the registration. At this point, you can give your Zurn Connected Product a unique name and assign it to a specific building location.</a:t>
            </a:r>
          </a:p>
          <a:p>
            <a:pPr marL="457200" indent="-457200">
              <a:spcBef>
                <a:spcPts val="1800"/>
              </a:spcBef>
              <a:buFont typeface="+mj-lt"/>
              <a:buAutoNum type="arabicPeriod"/>
            </a:pPr>
            <a:r>
              <a:rPr lang="en-US" sz="2000" dirty="0"/>
              <a:t>Finally, confirm or adjust your alert parameters based on your operation.</a:t>
            </a:r>
            <a:endParaRPr lang="en-US" sz="1600" dirty="0">
              <a:solidFill>
                <a:schemeClr val="tx2"/>
              </a:solidFill>
            </a:endParaRPr>
          </a:p>
        </p:txBody>
      </p:sp>
      <p:sp>
        <p:nvSpPr>
          <p:cNvPr id="6" name="TextBox 5">
            <a:extLst>
              <a:ext uri="{FF2B5EF4-FFF2-40B4-BE49-F238E27FC236}">
                <a16:creationId xmlns:a16="http://schemas.microsoft.com/office/drawing/2014/main" xmlns="" id="{33F33239-F8A8-42CE-B5C1-C872040C9630}"/>
              </a:ext>
            </a:extLst>
          </p:cNvPr>
          <p:cNvSpPr txBox="1"/>
          <p:nvPr/>
        </p:nvSpPr>
        <p:spPr>
          <a:xfrm>
            <a:off x="781050" y="2219131"/>
            <a:ext cx="4953000" cy="400110"/>
          </a:xfrm>
          <a:prstGeom prst="rect">
            <a:avLst/>
          </a:prstGeom>
          <a:noFill/>
        </p:spPr>
        <p:txBody>
          <a:bodyPr wrap="square" rtlCol="0">
            <a:spAutoFit/>
          </a:bodyPr>
          <a:lstStyle/>
          <a:p>
            <a:r>
              <a:rPr lang="en-US" sz="2000" b="1" dirty="0">
                <a:solidFill>
                  <a:srgbClr val="0070C0"/>
                </a:solidFill>
              </a:rPr>
              <a:t>TEST SYSTEM CONNECTION</a:t>
            </a:r>
          </a:p>
        </p:txBody>
      </p:sp>
      <p:sp>
        <p:nvSpPr>
          <p:cNvPr id="7" name="TextBox 6">
            <a:extLst>
              <a:ext uri="{FF2B5EF4-FFF2-40B4-BE49-F238E27FC236}">
                <a16:creationId xmlns:a16="http://schemas.microsoft.com/office/drawing/2014/main" xmlns="" id="{BAB03EAE-2A09-4906-9F17-A34B24BB5F03}"/>
              </a:ext>
            </a:extLst>
          </p:cNvPr>
          <p:cNvSpPr txBox="1"/>
          <p:nvPr/>
        </p:nvSpPr>
        <p:spPr>
          <a:xfrm>
            <a:off x="9144000" y="2171700"/>
            <a:ext cx="4953000" cy="400110"/>
          </a:xfrm>
          <a:prstGeom prst="rect">
            <a:avLst/>
          </a:prstGeom>
          <a:noFill/>
        </p:spPr>
        <p:txBody>
          <a:bodyPr wrap="square" rtlCol="0">
            <a:spAutoFit/>
          </a:bodyPr>
          <a:lstStyle/>
          <a:p>
            <a:r>
              <a:rPr lang="en-US" sz="2000" b="1" dirty="0">
                <a:solidFill>
                  <a:srgbClr val="0070C0"/>
                </a:solidFill>
              </a:rPr>
              <a:t>REGISTER YOUR PRODUCTS</a:t>
            </a:r>
          </a:p>
        </p:txBody>
      </p:sp>
      <p:pic>
        <p:nvPicPr>
          <p:cNvPr id="8" name="Picture 7">
            <a:extLst>
              <a:ext uri="{FF2B5EF4-FFF2-40B4-BE49-F238E27FC236}">
                <a16:creationId xmlns:a16="http://schemas.microsoft.com/office/drawing/2014/main" xmlns="" id="{D92C69BB-FBC5-4733-A0FC-C15C852D3FB0}"/>
              </a:ext>
            </a:extLst>
          </p:cNvPr>
          <p:cNvPicPr>
            <a:picLocks noChangeAspect="1"/>
          </p:cNvPicPr>
          <p:nvPr/>
        </p:nvPicPr>
        <p:blipFill>
          <a:blip r:embed="rId2"/>
          <a:stretch>
            <a:fillRect/>
          </a:stretch>
        </p:blipFill>
        <p:spPr>
          <a:xfrm>
            <a:off x="1318791" y="6152986"/>
            <a:ext cx="5617345" cy="2069943"/>
          </a:xfrm>
          <a:prstGeom prst="rect">
            <a:avLst/>
          </a:prstGeom>
          <a:ln>
            <a:solidFill>
              <a:schemeClr val="tx1"/>
            </a:solidFill>
          </a:ln>
        </p:spPr>
      </p:pic>
      <p:pic>
        <p:nvPicPr>
          <p:cNvPr id="9" name="Picture 8">
            <a:extLst>
              <a:ext uri="{FF2B5EF4-FFF2-40B4-BE49-F238E27FC236}">
                <a16:creationId xmlns:a16="http://schemas.microsoft.com/office/drawing/2014/main" xmlns="" id="{2F73FAB6-C3B6-4065-AD16-3F8580F4D2B4}"/>
              </a:ext>
            </a:extLst>
          </p:cNvPr>
          <p:cNvPicPr>
            <a:picLocks noChangeAspect="1"/>
          </p:cNvPicPr>
          <p:nvPr/>
        </p:nvPicPr>
        <p:blipFill>
          <a:blip r:embed="rId3"/>
          <a:stretch>
            <a:fillRect/>
          </a:stretch>
        </p:blipFill>
        <p:spPr>
          <a:xfrm>
            <a:off x="9677400" y="6422209"/>
            <a:ext cx="5492651" cy="3521891"/>
          </a:xfrm>
          <a:prstGeom prst="rect">
            <a:avLst/>
          </a:prstGeom>
          <a:ln>
            <a:solidFill>
              <a:schemeClr val="tx1"/>
            </a:solidFill>
          </a:ln>
        </p:spPr>
      </p:pic>
    </p:spTree>
    <p:extLst>
      <p:ext uri="{BB962C8B-B14F-4D97-AF65-F5344CB8AC3E}">
        <p14:creationId xmlns:p14="http://schemas.microsoft.com/office/powerpoint/2010/main" val="1998158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4114800"/>
          </a:xfrm>
          <a:custGeom>
            <a:avLst/>
            <a:gdLst/>
            <a:ahLst/>
            <a:cxnLst/>
            <a:rect l="l" t="t" r="r" b="b"/>
            <a:pathLst>
              <a:path w="12192000" h="2743200">
                <a:moveTo>
                  <a:pt x="0" y="2743200"/>
                </a:moveTo>
                <a:lnTo>
                  <a:pt x="12192000" y="2743200"/>
                </a:lnTo>
                <a:lnTo>
                  <a:pt x="12192000" y="0"/>
                </a:lnTo>
                <a:lnTo>
                  <a:pt x="0" y="0"/>
                </a:lnTo>
                <a:lnTo>
                  <a:pt x="0" y="2743200"/>
                </a:lnTo>
                <a:close/>
              </a:path>
            </a:pathLst>
          </a:custGeom>
          <a:solidFill>
            <a:srgbClr val="F1F1F5"/>
          </a:solidFill>
        </p:spPr>
        <p:txBody>
          <a:bodyPr wrap="square" lIns="0" tIns="0" rIns="0" bIns="0" rtlCol="0"/>
          <a:lstStyle/>
          <a:p>
            <a:endParaRPr sz="4050" dirty="0"/>
          </a:p>
        </p:txBody>
      </p:sp>
      <p:sp>
        <p:nvSpPr>
          <p:cNvPr id="3" name="object 3"/>
          <p:cNvSpPr/>
          <p:nvPr/>
        </p:nvSpPr>
        <p:spPr>
          <a:xfrm>
            <a:off x="0" y="6560819"/>
            <a:ext cx="18288000" cy="3726180"/>
          </a:xfrm>
          <a:custGeom>
            <a:avLst/>
            <a:gdLst/>
            <a:ahLst/>
            <a:cxnLst/>
            <a:rect l="l" t="t" r="r" b="b"/>
            <a:pathLst>
              <a:path w="12192000" h="2484120">
                <a:moveTo>
                  <a:pt x="0" y="2484119"/>
                </a:moveTo>
                <a:lnTo>
                  <a:pt x="12192000" y="2484119"/>
                </a:lnTo>
                <a:lnTo>
                  <a:pt x="12192000" y="0"/>
                </a:lnTo>
                <a:lnTo>
                  <a:pt x="0" y="0"/>
                </a:lnTo>
                <a:lnTo>
                  <a:pt x="0" y="2484119"/>
                </a:lnTo>
                <a:close/>
              </a:path>
            </a:pathLst>
          </a:custGeom>
          <a:solidFill>
            <a:srgbClr val="F1F1F5"/>
          </a:solidFill>
        </p:spPr>
        <p:txBody>
          <a:bodyPr wrap="square" lIns="0" tIns="0" rIns="0" bIns="0" rtlCol="0"/>
          <a:lstStyle/>
          <a:p>
            <a:endParaRPr sz="4050" dirty="0"/>
          </a:p>
        </p:txBody>
      </p:sp>
      <p:sp>
        <p:nvSpPr>
          <p:cNvPr id="4" name="object 4"/>
          <p:cNvSpPr/>
          <p:nvPr/>
        </p:nvSpPr>
        <p:spPr>
          <a:xfrm>
            <a:off x="706754" y="687704"/>
            <a:ext cx="0" cy="1028700"/>
          </a:xfrm>
          <a:custGeom>
            <a:avLst/>
            <a:gdLst/>
            <a:ahLst/>
            <a:cxnLst/>
            <a:rect l="l" t="t" r="r" b="b"/>
            <a:pathLst>
              <a:path h="685800">
                <a:moveTo>
                  <a:pt x="0" y="0"/>
                </a:moveTo>
                <a:lnTo>
                  <a:pt x="0" y="685800"/>
                </a:lnTo>
              </a:path>
            </a:pathLst>
          </a:custGeom>
          <a:ln w="63500">
            <a:solidFill>
              <a:srgbClr val="0077C7"/>
            </a:solidFill>
          </a:ln>
        </p:spPr>
        <p:txBody>
          <a:bodyPr wrap="square" lIns="0" tIns="0" rIns="0" bIns="0" rtlCol="0"/>
          <a:lstStyle/>
          <a:p>
            <a:endParaRPr sz="4050" dirty="0"/>
          </a:p>
        </p:txBody>
      </p:sp>
      <p:sp>
        <p:nvSpPr>
          <p:cNvPr id="5" name="object 5"/>
          <p:cNvSpPr/>
          <p:nvPr/>
        </p:nvSpPr>
        <p:spPr>
          <a:xfrm>
            <a:off x="16746854" y="9187814"/>
            <a:ext cx="0" cy="742950"/>
          </a:xfrm>
          <a:custGeom>
            <a:avLst/>
            <a:gdLst/>
            <a:ahLst/>
            <a:cxnLst/>
            <a:rect l="l" t="t" r="r" b="b"/>
            <a:pathLst>
              <a:path h="495300">
                <a:moveTo>
                  <a:pt x="0" y="0"/>
                </a:moveTo>
                <a:lnTo>
                  <a:pt x="0" y="495299"/>
                </a:lnTo>
              </a:path>
            </a:pathLst>
          </a:custGeom>
          <a:ln w="63500">
            <a:solidFill>
              <a:srgbClr val="0077C7"/>
            </a:solidFill>
          </a:ln>
        </p:spPr>
        <p:txBody>
          <a:bodyPr wrap="square" lIns="0" tIns="0" rIns="0" bIns="0" rtlCol="0"/>
          <a:lstStyle/>
          <a:p>
            <a:endParaRPr sz="4050" dirty="0"/>
          </a:p>
        </p:txBody>
      </p:sp>
      <p:sp>
        <p:nvSpPr>
          <p:cNvPr id="6" name="object 6"/>
          <p:cNvSpPr/>
          <p:nvPr/>
        </p:nvSpPr>
        <p:spPr>
          <a:xfrm>
            <a:off x="704850" y="9258300"/>
            <a:ext cx="1600200" cy="678180"/>
          </a:xfrm>
          <a:prstGeom prst="rect">
            <a:avLst/>
          </a:prstGeom>
          <a:blipFill>
            <a:blip r:embed="rId3" cstate="print"/>
            <a:stretch>
              <a:fillRect/>
            </a:stretch>
          </a:blipFill>
        </p:spPr>
        <p:txBody>
          <a:bodyPr wrap="square" lIns="0" tIns="0" rIns="0" bIns="0" rtlCol="0"/>
          <a:lstStyle/>
          <a:p>
            <a:endParaRPr sz="4050" dirty="0"/>
          </a:p>
        </p:txBody>
      </p:sp>
      <p:sp>
        <p:nvSpPr>
          <p:cNvPr id="7" name="object 7"/>
          <p:cNvSpPr/>
          <p:nvPr/>
        </p:nvSpPr>
        <p:spPr>
          <a:xfrm>
            <a:off x="0" y="0"/>
            <a:ext cx="18288000" cy="10286997"/>
          </a:xfrm>
          <a:prstGeom prst="rect">
            <a:avLst/>
          </a:prstGeom>
          <a:blipFill>
            <a:blip r:embed="rId4" cstate="print"/>
            <a:stretch>
              <a:fillRect/>
            </a:stretch>
          </a:blipFill>
        </p:spPr>
        <p:txBody>
          <a:bodyPr wrap="square" lIns="0" tIns="0" rIns="0" bIns="0" rtlCol="0"/>
          <a:lstStyle/>
          <a:p>
            <a:endParaRPr sz="4050" dirty="0"/>
          </a:p>
        </p:txBody>
      </p:sp>
      <p:sp>
        <p:nvSpPr>
          <p:cNvPr id="8" name="object 8"/>
          <p:cNvSpPr txBox="1"/>
          <p:nvPr/>
        </p:nvSpPr>
        <p:spPr>
          <a:xfrm>
            <a:off x="994410" y="527686"/>
            <a:ext cx="8317230" cy="1353897"/>
          </a:xfrm>
          <a:prstGeom prst="rect">
            <a:avLst/>
          </a:prstGeom>
        </p:spPr>
        <p:txBody>
          <a:bodyPr vert="horz" wrap="square" lIns="0" tIns="96203" rIns="0" bIns="0" rtlCol="0">
            <a:spAutoFit/>
          </a:bodyPr>
          <a:lstStyle/>
          <a:p>
            <a:pPr marL="19050" marR="7620">
              <a:lnSpc>
                <a:spcPts val="4860"/>
              </a:lnSpc>
              <a:spcBef>
                <a:spcPts val="758"/>
              </a:spcBef>
            </a:pPr>
            <a:r>
              <a:rPr lang="en-US" sz="4500" spc="-8" dirty="0">
                <a:solidFill>
                  <a:schemeClr val="accent1"/>
                </a:solidFill>
                <a:latin typeface="Arial" panose="020B0604020202020204" pitchFamily="34" charset="0"/>
                <a:cs typeface="Arial" panose="020B0604020202020204" pitchFamily="34" charset="0"/>
              </a:rPr>
              <a:t>i</a:t>
            </a:r>
            <a:r>
              <a:rPr sz="4500" spc="-8" dirty="0">
                <a:solidFill>
                  <a:schemeClr val="accent1"/>
                </a:solidFill>
                <a:latin typeface="Arial" panose="020B0604020202020204" pitchFamily="34" charset="0"/>
                <a:cs typeface="Arial" panose="020B0604020202020204" pitchFamily="34" charset="0"/>
              </a:rPr>
              <a:t>ndustrial Internet of </a:t>
            </a:r>
            <a:r>
              <a:rPr sz="4500" spc="-15" dirty="0">
                <a:solidFill>
                  <a:schemeClr val="accent1"/>
                </a:solidFill>
                <a:latin typeface="Arial" panose="020B0604020202020204" pitchFamily="34" charset="0"/>
                <a:cs typeface="Arial" panose="020B0604020202020204" pitchFamily="34" charset="0"/>
              </a:rPr>
              <a:t>Things </a:t>
            </a:r>
            <a:r>
              <a:rPr sz="4500" dirty="0">
                <a:solidFill>
                  <a:schemeClr val="accent1"/>
                </a:solidFill>
                <a:latin typeface="Arial" panose="020B0604020202020204" pitchFamily="34" charset="0"/>
                <a:cs typeface="Arial" panose="020B0604020202020204" pitchFamily="34" charset="0"/>
              </a:rPr>
              <a:t>“IoT”  </a:t>
            </a:r>
            <a:r>
              <a:rPr lang="en-US" sz="4500" spc="-23" dirty="0">
                <a:latin typeface="Arial" panose="020B0604020202020204" pitchFamily="34" charset="0"/>
                <a:cs typeface="Arial" panose="020B0604020202020204" pitchFamily="34" charset="0"/>
              </a:rPr>
              <a:t>g</a:t>
            </a:r>
            <a:r>
              <a:rPr sz="4500" spc="-23" dirty="0">
                <a:latin typeface="Arial" panose="020B0604020202020204" pitchFamily="34" charset="0"/>
                <a:cs typeface="Arial" panose="020B0604020202020204" pitchFamily="34" charset="0"/>
              </a:rPr>
              <a:t>rowth</a:t>
            </a:r>
            <a:r>
              <a:rPr sz="4500" spc="83" dirty="0">
                <a:latin typeface="Arial" panose="020B0604020202020204" pitchFamily="34" charset="0"/>
                <a:cs typeface="Arial" panose="020B0604020202020204" pitchFamily="34" charset="0"/>
              </a:rPr>
              <a:t> </a:t>
            </a:r>
            <a:r>
              <a:rPr lang="en-US" sz="4500" spc="-8" dirty="0">
                <a:latin typeface="Arial" panose="020B0604020202020204" pitchFamily="34" charset="0"/>
                <a:cs typeface="Arial" panose="020B0604020202020204" pitchFamily="34" charset="0"/>
              </a:rPr>
              <a:t>p</a:t>
            </a:r>
            <a:r>
              <a:rPr sz="4500" spc="-8" dirty="0">
                <a:latin typeface="Arial" panose="020B0604020202020204" pitchFamily="34" charset="0"/>
                <a:cs typeface="Arial" panose="020B0604020202020204" pitchFamily="34" charset="0"/>
              </a:rPr>
              <a:t>rojections</a:t>
            </a:r>
            <a:endParaRPr sz="4500" dirty="0">
              <a:latin typeface="Arial" panose="020B0604020202020204" pitchFamily="34" charset="0"/>
              <a:cs typeface="Arial" panose="020B0604020202020204" pitchFamily="34" charset="0"/>
            </a:endParaRPr>
          </a:p>
        </p:txBody>
      </p:sp>
      <p:sp>
        <p:nvSpPr>
          <p:cNvPr id="9" name="object 9"/>
          <p:cNvSpPr/>
          <p:nvPr/>
        </p:nvSpPr>
        <p:spPr>
          <a:xfrm>
            <a:off x="723900" y="9235439"/>
            <a:ext cx="1604010" cy="674370"/>
          </a:xfrm>
          <a:prstGeom prst="rect">
            <a:avLst/>
          </a:prstGeom>
          <a:blipFill>
            <a:blip r:embed="rId5" cstate="print"/>
            <a:stretch>
              <a:fillRect/>
            </a:stretch>
          </a:blipFill>
        </p:spPr>
        <p:txBody>
          <a:bodyPr wrap="square" lIns="0" tIns="0" rIns="0" bIns="0" rtlCol="0"/>
          <a:lstStyle/>
          <a:p>
            <a:endParaRPr sz="4050" dirty="0"/>
          </a:p>
        </p:txBody>
      </p:sp>
      <p:sp>
        <p:nvSpPr>
          <p:cNvPr id="10" name="object 10"/>
          <p:cNvSpPr/>
          <p:nvPr/>
        </p:nvSpPr>
        <p:spPr>
          <a:xfrm>
            <a:off x="0" y="4114800"/>
            <a:ext cx="18288000" cy="2446020"/>
          </a:xfrm>
          <a:custGeom>
            <a:avLst/>
            <a:gdLst/>
            <a:ahLst/>
            <a:cxnLst/>
            <a:rect l="l" t="t" r="r" b="b"/>
            <a:pathLst>
              <a:path w="12192000" h="1630679">
                <a:moveTo>
                  <a:pt x="0" y="1630680"/>
                </a:moveTo>
                <a:lnTo>
                  <a:pt x="12192000" y="1630680"/>
                </a:lnTo>
                <a:lnTo>
                  <a:pt x="12192000" y="0"/>
                </a:lnTo>
                <a:lnTo>
                  <a:pt x="0" y="0"/>
                </a:lnTo>
                <a:lnTo>
                  <a:pt x="0" y="1630680"/>
                </a:lnTo>
                <a:close/>
              </a:path>
            </a:pathLst>
          </a:custGeom>
          <a:solidFill>
            <a:schemeClr val="accent1">
              <a:alpha val="87841"/>
            </a:schemeClr>
          </a:solidFill>
        </p:spPr>
        <p:txBody>
          <a:bodyPr wrap="square" lIns="0" tIns="0" rIns="0" bIns="0" rtlCol="0"/>
          <a:lstStyle/>
          <a:p>
            <a:endParaRPr sz="4050" dirty="0"/>
          </a:p>
        </p:txBody>
      </p:sp>
      <p:sp>
        <p:nvSpPr>
          <p:cNvPr id="11" name="object 11"/>
          <p:cNvSpPr txBox="1"/>
          <p:nvPr/>
        </p:nvSpPr>
        <p:spPr>
          <a:xfrm>
            <a:off x="2057400" y="4634389"/>
            <a:ext cx="1409700" cy="1324722"/>
          </a:xfrm>
          <a:prstGeom prst="rect">
            <a:avLst/>
          </a:prstGeom>
        </p:spPr>
        <p:txBody>
          <a:bodyPr vert="horz" wrap="square" lIns="0" tIns="19050" rIns="0" bIns="0" rtlCol="0">
            <a:spAutoFit/>
          </a:bodyPr>
          <a:lstStyle/>
          <a:p>
            <a:pPr marL="19050">
              <a:spcBef>
                <a:spcPts val="150"/>
              </a:spcBef>
            </a:pPr>
            <a:r>
              <a:rPr sz="5400" b="1" spc="-8" dirty="0">
                <a:solidFill>
                  <a:srgbClr val="F1F1F5"/>
                </a:solidFill>
                <a:latin typeface="Arial"/>
                <a:cs typeface="Arial"/>
              </a:rPr>
              <a:t>28%</a:t>
            </a:r>
            <a:endParaRPr sz="5400" dirty="0">
              <a:latin typeface="Arial"/>
              <a:cs typeface="Arial"/>
            </a:endParaRPr>
          </a:p>
          <a:p>
            <a:pPr marL="86678">
              <a:spcBef>
                <a:spcPts val="68"/>
              </a:spcBef>
            </a:pPr>
            <a:r>
              <a:rPr sz="3000" spc="-8" dirty="0">
                <a:solidFill>
                  <a:srgbClr val="F1F1F5"/>
                </a:solidFill>
                <a:latin typeface="Arial"/>
                <a:cs typeface="Arial"/>
              </a:rPr>
              <a:t>Growth</a:t>
            </a:r>
            <a:endParaRPr sz="3000" dirty="0">
              <a:latin typeface="Arial"/>
              <a:cs typeface="Arial"/>
            </a:endParaRPr>
          </a:p>
        </p:txBody>
      </p:sp>
      <p:sp>
        <p:nvSpPr>
          <p:cNvPr id="12" name="object 12"/>
          <p:cNvSpPr txBox="1"/>
          <p:nvPr/>
        </p:nvSpPr>
        <p:spPr>
          <a:xfrm>
            <a:off x="8320469" y="4377213"/>
            <a:ext cx="4404931" cy="1878719"/>
          </a:xfrm>
          <a:prstGeom prst="rect">
            <a:avLst/>
          </a:prstGeom>
        </p:spPr>
        <p:txBody>
          <a:bodyPr vert="horz" wrap="square" lIns="0" tIns="19050" rIns="0" bIns="0" rtlCol="0">
            <a:spAutoFit/>
          </a:bodyPr>
          <a:lstStyle/>
          <a:p>
            <a:pPr algn="ctr">
              <a:spcBef>
                <a:spcPts val="150"/>
              </a:spcBef>
            </a:pPr>
            <a:r>
              <a:rPr sz="5400" b="1" spc="-8" dirty="0">
                <a:solidFill>
                  <a:srgbClr val="F1F1F5"/>
                </a:solidFill>
                <a:latin typeface="Arial"/>
                <a:cs typeface="Arial"/>
              </a:rPr>
              <a:t>31</a:t>
            </a:r>
            <a:endParaRPr sz="5400" dirty="0">
              <a:latin typeface="Arial"/>
              <a:cs typeface="Arial"/>
            </a:endParaRPr>
          </a:p>
          <a:p>
            <a:pPr marL="2858" algn="ctr">
              <a:spcBef>
                <a:spcPts val="68"/>
              </a:spcBef>
            </a:pPr>
            <a:r>
              <a:rPr sz="3600" b="1" spc="-8" dirty="0">
                <a:solidFill>
                  <a:srgbClr val="F1F1F5"/>
                </a:solidFill>
                <a:latin typeface="Arial"/>
                <a:cs typeface="Arial"/>
              </a:rPr>
              <a:t>BILLION</a:t>
            </a:r>
            <a:r>
              <a:rPr lang="en-US" sz="3600" b="1" spc="-8" dirty="0">
                <a:solidFill>
                  <a:srgbClr val="F1F1F5"/>
                </a:solidFill>
                <a:latin typeface="Arial"/>
                <a:cs typeface="Arial"/>
              </a:rPr>
              <a:t> DEVICES</a:t>
            </a:r>
            <a:endParaRPr sz="3600" dirty="0">
              <a:latin typeface="Arial"/>
              <a:cs typeface="Arial"/>
            </a:endParaRPr>
          </a:p>
          <a:p>
            <a:pPr algn="ctr">
              <a:lnSpc>
                <a:spcPct val="100000"/>
              </a:lnSpc>
            </a:pPr>
            <a:r>
              <a:rPr sz="3000" dirty="0">
                <a:solidFill>
                  <a:srgbClr val="F1F1F5"/>
                </a:solidFill>
                <a:latin typeface="Arial"/>
                <a:cs typeface="Arial"/>
              </a:rPr>
              <a:t>by</a:t>
            </a:r>
            <a:r>
              <a:rPr sz="3000" spc="-98" dirty="0">
                <a:solidFill>
                  <a:srgbClr val="F1F1F5"/>
                </a:solidFill>
                <a:latin typeface="Arial"/>
                <a:cs typeface="Arial"/>
              </a:rPr>
              <a:t> </a:t>
            </a:r>
            <a:r>
              <a:rPr sz="3000" dirty="0">
                <a:solidFill>
                  <a:srgbClr val="F1F1F5"/>
                </a:solidFill>
                <a:latin typeface="Arial"/>
                <a:cs typeface="Arial"/>
              </a:rPr>
              <a:t>2020</a:t>
            </a:r>
            <a:endParaRPr sz="3000" dirty="0">
              <a:latin typeface="Arial"/>
              <a:cs typeface="Arial"/>
            </a:endParaRPr>
          </a:p>
        </p:txBody>
      </p:sp>
      <p:sp>
        <p:nvSpPr>
          <p:cNvPr id="13" name="object 13"/>
          <p:cNvSpPr txBox="1"/>
          <p:nvPr/>
        </p:nvSpPr>
        <p:spPr>
          <a:xfrm>
            <a:off x="13335000" y="4358067"/>
            <a:ext cx="4404917" cy="1878719"/>
          </a:xfrm>
          <a:prstGeom prst="rect">
            <a:avLst/>
          </a:prstGeom>
        </p:spPr>
        <p:txBody>
          <a:bodyPr vert="horz" wrap="square" lIns="0" tIns="19050" rIns="0" bIns="0" rtlCol="0">
            <a:spAutoFit/>
          </a:bodyPr>
          <a:lstStyle/>
          <a:p>
            <a:pPr algn="ctr">
              <a:spcBef>
                <a:spcPts val="150"/>
              </a:spcBef>
            </a:pPr>
            <a:r>
              <a:rPr sz="5400" b="1" spc="-15" dirty="0">
                <a:solidFill>
                  <a:srgbClr val="F1F1F5"/>
                </a:solidFill>
                <a:latin typeface="Arial"/>
                <a:cs typeface="Arial"/>
              </a:rPr>
              <a:t>75</a:t>
            </a:r>
            <a:endParaRPr sz="5400" dirty="0">
              <a:latin typeface="Arial"/>
              <a:cs typeface="Arial"/>
            </a:endParaRPr>
          </a:p>
          <a:p>
            <a:pPr marL="4763" algn="ctr">
              <a:spcBef>
                <a:spcPts val="60"/>
              </a:spcBef>
            </a:pPr>
            <a:r>
              <a:rPr sz="3600" b="1" spc="-8" dirty="0">
                <a:solidFill>
                  <a:srgbClr val="F1F1F5"/>
                </a:solidFill>
                <a:latin typeface="Arial"/>
                <a:cs typeface="Arial"/>
              </a:rPr>
              <a:t>BILLION</a:t>
            </a:r>
            <a:r>
              <a:rPr lang="en-US" sz="3600" b="1" spc="-8" dirty="0">
                <a:solidFill>
                  <a:srgbClr val="F1F1F5"/>
                </a:solidFill>
                <a:latin typeface="Arial"/>
                <a:cs typeface="Arial"/>
              </a:rPr>
              <a:t> DEVICES</a:t>
            </a:r>
            <a:endParaRPr sz="3600" dirty="0">
              <a:latin typeface="Arial"/>
              <a:cs typeface="Arial"/>
            </a:endParaRPr>
          </a:p>
          <a:p>
            <a:pPr algn="ctr">
              <a:lnSpc>
                <a:spcPct val="100000"/>
              </a:lnSpc>
            </a:pPr>
            <a:r>
              <a:rPr sz="3000" dirty="0">
                <a:solidFill>
                  <a:srgbClr val="F1F1F5"/>
                </a:solidFill>
                <a:latin typeface="Arial"/>
                <a:cs typeface="Arial"/>
              </a:rPr>
              <a:t>by</a:t>
            </a:r>
            <a:r>
              <a:rPr sz="3000" spc="-98" dirty="0">
                <a:solidFill>
                  <a:srgbClr val="F1F1F5"/>
                </a:solidFill>
                <a:latin typeface="Arial"/>
                <a:cs typeface="Arial"/>
              </a:rPr>
              <a:t> </a:t>
            </a:r>
            <a:r>
              <a:rPr sz="3000" dirty="0">
                <a:solidFill>
                  <a:srgbClr val="F1F1F5"/>
                </a:solidFill>
                <a:latin typeface="Arial"/>
                <a:cs typeface="Arial"/>
              </a:rPr>
              <a:t>2025</a:t>
            </a:r>
            <a:endParaRPr sz="3000" dirty="0">
              <a:latin typeface="Arial"/>
              <a:cs typeface="Arial"/>
            </a:endParaRPr>
          </a:p>
        </p:txBody>
      </p:sp>
      <p:sp>
        <p:nvSpPr>
          <p:cNvPr id="14" name="object 14"/>
          <p:cNvSpPr txBox="1"/>
          <p:nvPr/>
        </p:nvSpPr>
        <p:spPr>
          <a:xfrm>
            <a:off x="5181600" y="4377214"/>
            <a:ext cx="1862138" cy="1878719"/>
          </a:xfrm>
          <a:prstGeom prst="rect">
            <a:avLst/>
          </a:prstGeom>
        </p:spPr>
        <p:txBody>
          <a:bodyPr vert="horz" wrap="square" lIns="0" tIns="19050" rIns="0" bIns="0" rtlCol="0">
            <a:spAutoFit/>
          </a:bodyPr>
          <a:lstStyle/>
          <a:p>
            <a:pPr algn="ctr">
              <a:spcBef>
                <a:spcPts val="150"/>
              </a:spcBef>
            </a:pPr>
            <a:r>
              <a:rPr sz="5400" b="1" spc="-8" dirty="0">
                <a:solidFill>
                  <a:srgbClr val="F1F1F5"/>
                </a:solidFill>
                <a:latin typeface="Arial"/>
                <a:cs typeface="Arial"/>
              </a:rPr>
              <a:t>$475</a:t>
            </a:r>
            <a:endParaRPr sz="5400" dirty="0">
              <a:latin typeface="Arial"/>
              <a:cs typeface="Arial"/>
            </a:endParaRPr>
          </a:p>
          <a:p>
            <a:pPr algn="ctr">
              <a:spcBef>
                <a:spcPts val="68"/>
              </a:spcBef>
            </a:pPr>
            <a:r>
              <a:rPr sz="3600" b="1" dirty="0">
                <a:solidFill>
                  <a:srgbClr val="F1F1F5"/>
                </a:solidFill>
                <a:latin typeface="Arial"/>
                <a:cs typeface="Arial"/>
              </a:rPr>
              <a:t>BIL</a:t>
            </a:r>
            <a:r>
              <a:rPr sz="3600" b="1" spc="-23" dirty="0">
                <a:solidFill>
                  <a:srgbClr val="F1F1F5"/>
                </a:solidFill>
                <a:latin typeface="Arial"/>
                <a:cs typeface="Arial"/>
              </a:rPr>
              <a:t>L</a:t>
            </a:r>
            <a:r>
              <a:rPr sz="3600" b="1" dirty="0">
                <a:solidFill>
                  <a:srgbClr val="F1F1F5"/>
                </a:solidFill>
                <a:latin typeface="Arial"/>
                <a:cs typeface="Arial"/>
              </a:rPr>
              <a:t>I</a:t>
            </a:r>
            <a:r>
              <a:rPr sz="3600" b="1" spc="-23" dirty="0">
                <a:solidFill>
                  <a:srgbClr val="F1F1F5"/>
                </a:solidFill>
                <a:latin typeface="Arial"/>
                <a:cs typeface="Arial"/>
              </a:rPr>
              <a:t>O</a:t>
            </a:r>
            <a:r>
              <a:rPr sz="3600" b="1" spc="-8" dirty="0">
                <a:solidFill>
                  <a:srgbClr val="F1F1F5"/>
                </a:solidFill>
                <a:latin typeface="Arial"/>
                <a:cs typeface="Arial"/>
              </a:rPr>
              <a:t>N</a:t>
            </a:r>
            <a:endParaRPr sz="3600" dirty="0">
              <a:latin typeface="Arial"/>
              <a:cs typeface="Arial"/>
            </a:endParaRPr>
          </a:p>
          <a:p>
            <a:pPr algn="ctr">
              <a:lnSpc>
                <a:spcPct val="100000"/>
              </a:lnSpc>
            </a:pPr>
            <a:r>
              <a:rPr sz="3000" dirty="0">
                <a:solidFill>
                  <a:srgbClr val="F1F1F5"/>
                </a:solidFill>
                <a:latin typeface="Arial"/>
                <a:cs typeface="Arial"/>
              </a:rPr>
              <a:t>by</a:t>
            </a:r>
            <a:r>
              <a:rPr sz="3000" spc="-83" dirty="0">
                <a:solidFill>
                  <a:srgbClr val="F1F1F5"/>
                </a:solidFill>
                <a:latin typeface="Arial"/>
                <a:cs typeface="Arial"/>
              </a:rPr>
              <a:t> </a:t>
            </a:r>
            <a:r>
              <a:rPr sz="3000" dirty="0">
                <a:solidFill>
                  <a:srgbClr val="F1F1F5"/>
                </a:solidFill>
                <a:latin typeface="Arial"/>
                <a:cs typeface="Arial"/>
              </a:rPr>
              <a:t>2020</a:t>
            </a:r>
            <a:endParaRPr sz="3000" dirty="0">
              <a:latin typeface="Arial"/>
              <a:cs typeface="Arial"/>
            </a:endParaRPr>
          </a:p>
        </p:txBody>
      </p:sp>
      <p:sp>
        <p:nvSpPr>
          <p:cNvPr id="15" name="object 15"/>
          <p:cNvSpPr/>
          <p:nvPr/>
        </p:nvSpPr>
        <p:spPr>
          <a:xfrm>
            <a:off x="710564" y="733426"/>
            <a:ext cx="0" cy="945833"/>
          </a:xfrm>
          <a:custGeom>
            <a:avLst/>
            <a:gdLst/>
            <a:ahLst/>
            <a:cxnLst/>
            <a:rect l="l" t="t" r="r" b="b"/>
            <a:pathLst>
              <a:path h="630555">
                <a:moveTo>
                  <a:pt x="0" y="0"/>
                </a:moveTo>
                <a:lnTo>
                  <a:pt x="0" y="630427"/>
                </a:lnTo>
              </a:path>
            </a:pathLst>
          </a:custGeom>
          <a:ln w="63500">
            <a:solidFill>
              <a:srgbClr val="0077C7"/>
            </a:solidFill>
          </a:ln>
        </p:spPr>
        <p:txBody>
          <a:bodyPr wrap="square" lIns="0" tIns="0" rIns="0" bIns="0" rtlCol="0"/>
          <a:lstStyle/>
          <a:p>
            <a:endParaRPr sz="405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737A01-35B3-4EB3-8E65-45C2CA69EC36}"/>
              </a:ext>
            </a:extLst>
          </p:cNvPr>
          <p:cNvSpPr>
            <a:spLocks noGrp="1"/>
          </p:cNvSpPr>
          <p:nvPr>
            <p:ph type="title"/>
          </p:nvPr>
        </p:nvSpPr>
        <p:spPr>
          <a:xfrm>
            <a:off x="876299" y="571411"/>
            <a:ext cx="14293751" cy="1338828"/>
          </a:xfrm>
        </p:spPr>
        <p:txBody>
          <a:bodyPr/>
          <a:lstStyle/>
          <a:p>
            <a:r>
              <a:rPr lang="en-US" dirty="0">
                <a:solidFill>
                  <a:srgbClr val="0070C0"/>
                </a:solidFill>
              </a:rPr>
              <a:t>invite your team to </a:t>
            </a:r>
            <a:r>
              <a:rPr lang="en-US" dirty="0"/>
              <a:t/>
            </a:r>
            <a:br>
              <a:rPr lang="en-US" dirty="0"/>
            </a:br>
            <a:r>
              <a:rPr lang="en-US" dirty="0" err="1"/>
              <a:t>plumbSMART</a:t>
            </a:r>
            <a:r>
              <a:rPr lang="en-US" dirty="0"/>
              <a:t> – the Zurn Connected Products Portal</a:t>
            </a:r>
          </a:p>
        </p:txBody>
      </p:sp>
      <p:sp>
        <p:nvSpPr>
          <p:cNvPr id="3" name="Slide Number Placeholder 2">
            <a:extLst>
              <a:ext uri="{FF2B5EF4-FFF2-40B4-BE49-F238E27FC236}">
                <a16:creationId xmlns:a16="http://schemas.microsoft.com/office/drawing/2014/main" xmlns="" id="{1A17B828-9445-48E6-AE2A-657543F3064E}"/>
              </a:ext>
            </a:extLst>
          </p:cNvPr>
          <p:cNvSpPr>
            <a:spLocks noGrp="1"/>
          </p:cNvSpPr>
          <p:nvPr>
            <p:ph type="sldNum" sz="quarter" idx="10"/>
          </p:nvPr>
        </p:nvSpPr>
        <p:spPr/>
        <p:txBody>
          <a:bodyPr/>
          <a:lstStyle/>
          <a:p>
            <a:r>
              <a:rPr lang="en-US" b="0">
                <a:latin typeface="Arial Regular" charset="0"/>
              </a:rPr>
              <a:t>page</a:t>
            </a:r>
          </a:p>
          <a:p>
            <a:r>
              <a:rPr lang="en-US" b="0">
                <a:latin typeface="Arial Regular" charset="0"/>
              </a:rPr>
              <a:t>0</a:t>
            </a:r>
            <a:fld id="{37D409AB-2201-4E18-8A34-C31753AD9B06}" type="slidenum">
              <a:rPr lang="en-US" b="0" smtClean="0">
                <a:latin typeface="Arial Regular" charset="0"/>
              </a:rPr>
              <a:pPr/>
              <a:t>40</a:t>
            </a:fld>
            <a:endParaRPr lang="en-US" b="0" dirty="0">
              <a:latin typeface="Arial Regular" charset="0"/>
            </a:endParaRPr>
          </a:p>
        </p:txBody>
      </p:sp>
      <p:sp>
        <p:nvSpPr>
          <p:cNvPr id="4" name="TextBox 3">
            <a:extLst>
              <a:ext uri="{FF2B5EF4-FFF2-40B4-BE49-F238E27FC236}">
                <a16:creationId xmlns:a16="http://schemas.microsoft.com/office/drawing/2014/main" xmlns="" id="{2CEF9926-57B0-4BBE-842B-30B5DE340E15}"/>
              </a:ext>
            </a:extLst>
          </p:cNvPr>
          <p:cNvSpPr txBox="1"/>
          <p:nvPr/>
        </p:nvSpPr>
        <p:spPr>
          <a:xfrm>
            <a:off x="876300" y="2566392"/>
            <a:ext cx="7658100" cy="6463308"/>
          </a:xfrm>
          <a:prstGeom prst="rect">
            <a:avLst/>
          </a:prstGeom>
          <a:noFill/>
        </p:spPr>
        <p:txBody>
          <a:bodyPr wrap="square" rtlCol="0">
            <a:spAutoFit/>
          </a:bodyPr>
          <a:lstStyle/>
          <a:p>
            <a:pPr marL="457200" indent="-457200">
              <a:buFont typeface="+mj-lt"/>
              <a:buAutoNum type="arabicPeriod"/>
            </a:pPr>
            <a:r>
              <a:rPr lang="en-US" sz="1800" dirty="0"/>
              <a:t>First, your enterprise system administrator (initially designated by Zurn) will need to log in to </a:t>
            </a:r>
            <a:r>
              <a:rPr lang="en-US" sz="1800" dirty="0" err="1"/>
              <a:t>plumbSMART</a:t>
            </a:r>
            <a:r>
              <a:rPr lang="en-US" sz="1800" dirty="0"/>
              <a:t> and </a:t>
            </a:r>
            <a:r>
              <a:rPr lang="en-US" sz="1800" b="1" dirty="0"/>
              <a:t>click “Add Users” within the Admin menu options.</a:t>
            </a:r>
          </a:p>
          <a:p>
            <a:pPr marL="457200" indent="-457200">
              <a:spcBef>
                <a:spcPts val="1800"/>
              </a:spcBef>
              <a:buFont typeface="+mj-lt"/>
              <a:buAutoNum type="arabicPeriod"/>
            </a:pPr>
            <a:r>
              <a:rPr lang="en-US" sz="1800" dirty="0"/>
              <a:t>He/she will then enter the </a:t>
            </a:r>
            <a:r>
              <a:rPr lang="en-US" sz="1800" b="1" dirty="0"/>
              <a:t>name and email address </a:t>
            </a:r>
            <a:r>
              <a:rPr lang="en-US" sz="1800" dirty="0"/>
              <a:t>of each prospective user receiving access.</a:t>
            </a:r>
          </a:p>
          <a:p>
            <a:pPr marL="457200" indent="-457200">
              <a:spcBef>
                <a:spcPts val="1800"/>
              </a:spcBef>
              <a:buFont typeface="+mj-lt"/>
              <a:buAutoNum type="arabicPeriod"/>
            </a:pPr>
            <a:r>
              <a:rPr lang="en-US" sz="1800" dirty="0"/>
              <a:t>From there, the system administrator can </a:t>
            </a:r>
            <a:r>
              <a:rPr lang="en-US" sz="1800" b="1" dirty="0"/>
              <a:t>select the level of permissions</a:t>
            </a:r>
            <a:r>
              <a:rPr lang="en-US" sz="1800" dirty="0"/>
              <a:t> for the user, such as specific location(s) and product type(s), etc.</a:t>
            </a:r>
          </a:p>
          <a:p>
            <a:pPr marL="457200" indent="-457200">
              <a:spcBef>
                <a:spcPts val="1800"/>
              </a:spcBef>
              <a:buFont typeface="+mj-lt"/>
              <a:buAutoNum type="arabicPeriod"/>
            </a:pPr>
            <a:r>
              <a:rPr lang="en-US" sz="1800" dirty="0"/>
              <a:t>Once the new user has been added into the system, </a:t>
            </a:r>
            <a:r>
              <a:rPr lang="en-US" sz="1800" b="1" dirty="0"/>
              <a:t>he/she will receive an invitation via email</a:t>
            </a:r>
            <a:r>
              <a:rPr lang="en-US" sz="1800" dirty="0"/>
              <a:t>, including a link to activate the account.</a:t>
            </a:r>
          </a:p>
          <a:p>
            <a:pPr marL="457200" indent="-457200">
              <a:spcBef>
                <a:spcPts val="1800"/>
              </a:spcBef>
              <a:buFont typeface="+mj-lt"/>
              <a:buAutoNum type="arabicPeriod"/>
            </a:pPr>
            <a:r>
              <a:rPr lang="en-US" sz="1800" dirty="0"/>
              <a:t>After the user validates his/her email address, the </a:t>
            </a:r>
            <a:r>
              <a:rPr lang="en-US" sz="1800" b="1" dirty="0"/>
              <a:t>system will send a verification code</a:t>
            </a:r>
            <a:r>
              <a:rPr lang="en-US" sz="1800" dirty="0"/>
              <a:t> as part of a one-time, two-factor security measure into the </a:t>
            </a:r>
            <a:r>
              <a:rPr lang="en-US" sz="1800" dirty="0" err="1"/>
              <a:t>plumbSMART</a:t>
            </a:r>
            <a:r>
              <a:rPr lang="en-US" sz="1800" dirty="0"/>
              <a:t> portal.</a:t>
            </a:r>
          </a:p>
          <a:p>
            <a:pPr marL="457200" indent="-457200">
              <a:spcBef>
                <a:spcPts val="1800"/>
              </a:spcBef>
              <a:buFont typeface="+mj-lt"/>
              <a:buAutoNum type="arabicPeriod"/>
            </a:pPr>
            <a:r>
              <a:rPr lang="en-US" sz="1800" dirty="0"/>
              <a:t>The user will </a:t>
            </a:r>
            <a:r>
              <a:rPr lang="en-US" sz="1800" b="1" dirty="0"/>
              <a:t>enter this emailed code to continue the account creation</a:t>
            </a:r>
            <a:r>
              <a:rPr lang="en-US" sz="1800" dirty="0"/>
              <a:t> process and set his/her personal account preferences.</a:t>
            </a:r>
          </a:p>
          <a:p>
            <a:pPr marL="457200" indent="-457200">
              <a:spcBef>
                <a:spcPts val="1800"/>
              </a:spcBef>
              <a:buFont typeface="+mj-lt"/>
              <a:buAutoNum type="arabicPeriod"/>
            </a:pPr>
            <a:r>
              <a:rPr lang="en-US" sz="1800" dirty="0"/>
              <a:t>Once this is complete, the </a:t>
            </a:r>
            <a:r>
              <a:rPr lang="en-US" sz="1800" b="1" dirty="0"/>
              <a:t>user is free to access the </a:t>
            </a:r>
            <a:r>
              <a:rPr lang="en-US" sz="1800" b="1" dirty="0" err="1"/>
              <a:t>plumbSMART</a:t>
            </a:r>
            <a:r>
              <a:rPr lang="en-US" sz="1800" b="1" dirty="0"/>
              <a:t> portal</a:t>
            </a:r>
            <a:r>
              <a:rPr lang="en-US" sz="1800" dirty="0"/>
              <a:t> using the validated email address and created password.</a:t>
            </a:r>
          </a:p>
        </p:txBody>
      </p:sp>
      <p:pic>
        <p:nvPicPr>
          <p:cNvPr id="10" name="Picture 9">
            <a:extLst>
              <a:ext uri="{FF2B5EF4-FFF2-40B4-BE49-F238E27FC236}">
                <a16:creationId xmlns:a16="http://schemas.microsoft.com/office/drawing/2014/main" xmlns="" id="{E1A9985F-7C62-4F8C-A144-25AF7BAC8177}"/>
              </a:ext>
            </a:extLst>
          </p:cNvPr>
          <p:cNvPicPr>
            <a:picLocks noChangeAspect="1"/>
          </p:cNvPicPr>
          <p:nvPr/>
        </p:nvPicPr>
        <p:blipFill>
          <a:blip r:embed="rId2"/>
          <a:stretch>
            <a:fillRect/>
          </a:stretch>
        </p:blipFill>
        <p:spPr>
          <a:xfrm>
            <a:off x="9157855" y="2588068"/>
            <a:ext cx="8684299" cy="5824269"/>
          </a:xfrm>
          <a:prstGeom prst="rect">
            <a:avLst/>
          </a:prstGeom>
          <a:ln>
            <a:solidFill>
              <a:schemeClr val="tx1"/>
            </a:solidFill>
          </a:ln>
        </p:spPr>
      </p:pic>
      <p:sp>
        <p:nvSpPr>
          <p:cNvPr id="11" name="TextBox 10">
            <a:extLst>
              <a:ext uri="{FF2B5EF4-FFF2-40B4-BE49-F238E27FC236}">
                <a16:creationId xmlns:a16="http://schemas.microsoft.com/office/drawing/2014/main" xmlns="" id="{C1D01544-9B34-47A5-93A5-2054D4A51A44}"/>
              </a:ext>
            </a:extLst>
          </p:cNvPr>
          <p:cNvSpPr txBox="1"/>
          <p:nvPr/>
        </p:nvSpPr>
        <p:spPr>
          <a:xfrm>
            <a:off x="9157855" y="8496300"/>
            <a:ext cx="7529945" cy="1862048"/>
          </a:xfrm>
          <a:prstGeom prst="rect">
            <a:avLst/>
          </a:prstGeom>
          <a:noFill/>
        </p:spPr>
        <p:txBody>
          <a:bodyPr wrap="square" rtlCol="0">
            <a:spAutoFit/>
          </a:bodyPr>
          <a:lstStyle/>
          <a:p>
            <a:pPr algn="ctr">
              <a:spcBef>
                <a:spcPts val="1800"/>
              </a:spcBef>
            </a:pPr>
            <a:r>
              <a:rPr lang="en-US" sz="2000" b="1" dirty="0">
                <a:solidFill>
                  <a:srgbClr val="0070C0"/>
                </a:solidFill>
              </a:rPr>
              <a:t>Users may update their passwords and other personal settings at any time while they have an active account.</a:t>
            </a:r>
          </a:p>
          <a:p>
            <a:pPr algn="ctr">
              <a:spcBef>
                <a:spcPts val="1800"/>
              </a:spcBef>
            </a:pPr>
            <a:r>
              <a:rPr lang="en-US" sz="2000" b="1" dirty="0">
                <a:solidFill>
                  <a:srgbClr val="0070C0"/>
                </a:solidFill>
              </a:rPr>
              <a:t>System administrators may add users, modify access privileges, or delete accounts at any time.</a:t>
            </a:r>
            <a:endParaRPr lang="en-US" sz="1600" b="1" dirty="0">
              <a:solidFill>
                <a:srgbClr val="0070C0"/>
              </a:solidFill>
            </a:endParaRPr>
          </a:p>
          <a:p>
            <a:pPr algn="ctr"/>
            <a:endParaRPr lang="en-US" sz="2000" b="1" dirty="0">
              <a:solidFill>
                <a:srgbClr val="0070C0"/>
              </a:solidFill>
            </a:endParaRPr>
          </a:p>
        </p:txBody>
      </p:sp>
    </p:spTree>
    <p:extLst>
      <p:ext uri="{BB962C8B-B14F-4D97-AF65-F5344CB8AC3E}">
        <p14:creationId xmlns:p14="http://schemas.microsoft.com/office/powerpoint/2010/main" val="601919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F6DF56B-9ECC-42CB-9FFA-795310073F42}"/>
              </a:ext>
            </a:extLst>
          </p:cNvPr>
          <p:cNvPicPr>
            <a:picLocks noChangeAspect="1"/>
          </p:cNvPicPr>
          <p:nvPr/>
        </p:nvPicPr>
        <p:blipFill rotWithShape="1">
          <a:blip r:embed="rId3">
            <a:extLst>
              <a:ext uri="{28A0092B-C50C-407E-A947-70E740481C1C}">
                <a14:useLocalDpi xmlns:a14="http://schemas.microsoft.com/office/drawing/2010/main" val="0"/>
              </a:ext>
            </a:extLst>
          </a:blip>
          <a:srcRect l="1" t="15475" r="31010" b="18580"/>
          <a:stretch/>
        </p:blipFill>
        <p:spPr>
          <a:xfrm>
            <a:off x="1" y="-21476"/>
            <a:ext cx="18288000" cy="10329952"/>
          </a:xfrm>
          <a:prstGeom prst="rect">
            <a:avLst/>
          </a:prstGeom>
        </p:spPr>
      </p:pic>
      <p:sp>
        <p:nvSpPr>
          <p:cNvPr id="2" name="object 2"/>
          <p:cNvSpPr/>
          <p:nvPr/>
        </p:nvSpPr>
        <p:spPr>
          <a:xfrm>
            <a:off x="0" y="0"/>
            <a:ext cx="18288000" cy="10287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noFill/>
        </p:spPr>
        <p:txBody>
          <a:bodyPr wrap="square" lIns="0" tIns="0" rIns="0" bIns="0" rtlCol="0"/>
          <a:lstStyle/>
          <a:p>
            <a:endParaRPr sz="4050" dirty="0"/>
          </a:p>
        </p:txBody>
      </p:sp>
      <p:sp>
        <p:nvSpPr>
          <p:cNvPr id="3" name="object 3"/>
          <p:cNvSpPr/>
          <p:nvPr/>
        </p:nvSpPr>
        <p:spPr>
          <a:xfrm>
            <a:off x="706754" y="687704"/>
            <a:ext cx="0" cy="1028700"/>
          </a:xfrm>
          <a:custGeom>
            <a:avLst/>
            <a:gdLst/>
            <a:ahLst/>
            <a:cxnLst/>
            <a:rect l="l" t="t" r="r" b="b"/>
            <a:pathLst>
              <a:path h="685800">
                <a:moveTo>
                  <a:pt x="0" y="0"/>
                </a:moveTo>
                <a:lnTo>
                  <a:pt x="0" y="685800"/>
                </a:lnTo>
              </a:path>
            </a:pathLst>
          </a:custGeom>
          <a:ln w="63500">
            <a:solidFill>
              <a:srgbClr val="0077C7"/>
            </a:solidFill>
          </a:ln>
        </p:spPr>
        <p:txBody>
          <a:bodyPr wrap="square" lIns="0" tIns="0" rIns="0" bIns="0" rtlCol="0"/>
          <a:lstStyle/>
          <a:p>
            <a:endParaRPr sz="4050" dirty="0"/>
          </a:p>
        </p:txBody>
      </p:sp>
      <p:sp>
        <p:nvSpPr>
          <p:cNvPr id="6" name="object 6"/>
          <p:cNvSpPr txBox="1">
            <a:spLocks noGrp="1"/>
          </p:cNvSpPr>
          <p:nvPr>
            <p:ph type="title"/>
          </p:nvPr>
        </p:nvSpPr>
        <p:spPr>
          <a:xfrm>
            <a:off x="1058226" y="495300"/>
            <a:ext cx="8695370" cy="1404231"/>
          </a:xfrm>
          <a:prstGeom prst="rect">
            <a:avLst/>
          </a:prstGeom>
        </p:spPr>
        <p:txBody>
          <a:bodyPr vert="horz" wrap="square" lIns="0" tIns="19050" rIns="0" bIns="0" rtlCol="0">
            <a:spAutoFit/>
          </a:bodyPr>
          <a:lstStyle/>
          <a:p>
            <a:pPr marL="19050">
              <a:lnSpc>
                <a:spcPct val="100000"/>
              </a:lnSpc>
              <a:spcBef>
                <a:spcPts val="150"/>
              </a:spcBef>
            </a:pPr>
            <a:r>
              <a:rPr lang="en-US" sz="4500" dirty="0">
                <a:solidFill>
                  <a:srgbClr val="0077C7"/>
                </a:solidFill>
                <a:latin typeface="Arial" panose="020B0604020202020204" pitchFamily="34" charset="0"/>
                <a:cs typeface="Arial" panose="020B0604020202020204" pitchFamily="34" charset="0"/>
              </a:rPr>
              <a:t>how it works</a:t>
            </a:r>
            <a:br>
              <a:rPr lang="en-US" sz="4500" dirty="0">
                <a:solidFill>
                  <a:srgbClr val="0077C7"/>
                </a:solidFill>
                <a:latin typeface="Arial" panose="020B0604020202020204" pitchFamily="34" charset="0"/>
                <a:cs typeface="Arial" panose="020B0604020202020204" pitchFamily="34" charset="0"/>
              </a:rPr>
            </a:br>
            <a:r>
              <a:rPr lang="en-US" sz="4500" dirty="0" err="1">
                <a:solidFill>
                  <a:schemeClr val="tx1"/>
                </a:solidFill>
                <a:latin typeface="Arial" panose="020B0604020202020204" pitchFamily="34" charset="0"/>
                <a:cs typeface="Arial" panose="020B0604020202020204" pitchFamily="34" charset="0"/>
              </a:rPr>
              <a:t>plumbSMART</a:t>
            </a:r>
            <a:r>
              <a:rPr lang="en-US" sz="4500" dirty="0">
                <a:solidFill>
                  <a:schemeClr val="tx1"/>
                </a:solidFill>
                <a:latin typeface="Arial" panose="020B0604020202020204" pitchFamily="34" charset="0"/>
                <a:cs typeface="Arial" panose="020B0604020202020204" pitchFamily="34" charset="0"/>
              </a:rPr>
              <a:t>™ portal</a:t>
            </a:r>
            <a:endParaRPr sz="2000" dirty="0">
              <a:solidFill>
                <a:schemeClr val="tx1"/>
              </a:solidFill>
              <a:latin typeface="Arial" panose="020B0604020202020204" pitchFamily="34" charset="0"/>
              <a:cs typeface="Arial" panose="020B0604020202020204" pitchFamily="34" charset="0"/>
            </a:endParaRPr>
          </a:p>
        </p:txBody>
      </p:sp>
      <p:sp>
        <p:nvSpPr>
          <p:cNvPr id="24" name="object 24"/>
          <p:cNvSpPr/>
          <p:nvPr/>
        </p:nvSpPr>
        <p:spPr>
          <a:xfrm>
            <a:off x="710564" y="733426"/>
            <a:ext cx="0" cy="945833"/>
          </a:xfrm>
          <a:custGeom>
            <a:avLst/>
            <a:gdLst/>
            <a:ahLst/>
            <a:cxnLst/>
            <a:rect l="l" t="t" r="r" b="b"/>
            <a:pathLst>
              <a:path h="630555">
                <a:moveTo>
                  <a:pt x="0" y="0"/>
                </a:moveTo>
                <a:lnTo>
                  <a:pt x="0" y="630427"/>
                </a:lnTo>
              </a:path>
            </a:pathLst>
          </a:custGeom>
          <a:ln w="63500">
            <a:solidFill>
              <a:srgbClr val="0077C7"/>
            </a:solidFill>
          </a:ln>
        </p:spPr>
        <p:txBody>
          <a:bodyPr wrap="square" lIns="0" tIns="0" rIns="0" bIns="0" rtlCol="0"/>
          <a:lstStyle/>
          <a:p>
            <a:endParaRPr sz="4050" dirty="0"/>
          </a:p>
        </p:txBody>
      </p:sp>
      <p:sp>
        <p:nvSpPr>
          <p:cNvPr id="28" name="TextBox 27">
            <a:extLst>
              <a:ext uri="{FF2B5EF4-FFF2-40B4-BE49-F238E27FC236}">
                <a16:creationId xmlns:a16="http://schemas.microsoft.com/office/drawing/2014/main" xmlns="" id="{26BB3563-0379-40A1-93EC-43F8C62FC05E}"/>
              </a:ext>
            </a:extLst>
          </p:cNvPr>
          <p:cNvSpPr txBox="1"/>
          <p:nvPr/>
        </p:nvSpPr>
        <p:spPr>
          <a:xfrm>
            <a:off x="1447800" y="2542282"/>
            <a:ext cx="5334000" cy="954107"/>
          </a:xfrm>
          <a:prstGeom prst="rect">
            <a:avLst/>
          </a:prstGeom>
          <a:noFill/>
        </p:spPr>
        <p:txBody>
          <a:bodyPr wrap="square" rtlCol="0">
            <a:spAutoFit/>
          </a:bodyPr>
          <a:lstStyle/>
          <a:p>
            <a:r>
              <a:rPr lang="en-US" sz="2800" dirty="0">
                <a:latin typeface="Arial Narrow Regular" charset="0"/>
              </a:rPr>
              <a:t>Register people and plumbing products on the portal</a:t>
            </a:r>
            <a:endParaRPr lang="uk-UA" sz="2800" dirty="0">
              <a:latin typeface="Arial Narrow Regular" charset="0"/>
            </a:endParaRPr>
          </a:p>
        </p:txBody>
      </p:sp>
      <p:sp>
        <p:nvSpPr>
          <p:cNvPr id="31" name="TextBox 30">
            <a:extLst>
              <a:ext uri="{FF2B5EF4-FFF2-40B4-BE49-F238E27FC236}">
                <a16:creationId xmlns:a16="http://schemas.microsoft.com/office/drawing/2014/main" xmlns="" id="{484C87BE-9F9B-444D-9A12-F06429687CB6}"/>
              </a:ext>
            </a:extLst>
          </p:cNvPr>
          <p:cNvSpPr txBox="1"/>
          <p:nvPr/>
        </p:nvSpPr>
        <p:spPr>
          <a:xfrm>
            <a:off x="-1008619" y="3771215"/>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sp>
        <p:nvSpPr>
          <p:cNvPr id="35" name="TextBox 34">
            <a:extLst>
              <a:ext uri="{FF2B5EF4-FFF2-40B4-BE49-F238E27FC236}">
                <a16:creationId xmlns:a16="http://schemas.microsoft.com/office/drawing/2014/main" xmlns="" id="{FA623987-395C-4791-BAF7-96675D510685}"/>
              </a:ext>
            </a:extLst>
          </p:cNvPr>
          <p:cNvSpPr txBox="1"/>
          <p:nvPr/>
        </p:nvSpPr>
        <p:spPr>
          <a:xfrm>
            <a:off x="-1008619" y="5059548"/>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sp>
        <p:nvSpPr>
          <p:cNvPr id="36" name="TextBox 35">
            <a:extLst>
              <a:ext uri="{FF2B5EF4-FFF2-40B4-BE49-F238E27FC236}">
                <a16:creationId xmlns:a16="http://schemas.microsoft.com/office/drawing/2014/main" xmlns="" id="{C0BC4DE2-320E-47E8-A0EF-8FFB5043AC22}"/>
              </a:ext>
            </a:extLst>
          </p:cNvPr>
          <p:cNvSpPr txBox="1"/>
          <p:nvPr/>
        </p:nvSpPr>
        <p:spPr>
          <a:xfrm>
            <a:off x="-990600" y="2468967"/>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sp>
        <p:nvSpPr>
          <p:cNvPr id="37" name="TextBox 36">
            <a:extLst>
              <a:ext uri="{FF2B5EF4-FFF2-40B4-BE49-F238E27FC236}">
                <a16:creationId xmlns:a16="http://schemas.microsoft.com/office/drawing/2014/main" xmlns="" id="{15BFF747-BE81-49C2-8B44-FACC24FE35CA}"/>
              </a:ext>
            </a:extLst>
          </p:cNvPr>
          <p:cNvSpPr txBox="1"/>
          <p:nvPr/>
        </p:nvSpPr>
        <p:spPr>
          <a:xfrm>
            <a:off x="1371600" y="3837682"/>
            <a:ext cx="5638800" cy="954107"/>
          </a:xfrm>
          <a:prstGeom prst="rect">
            <a:avLst/>
          </a:prstGeom>
          <a:noFill/>
        </p:spPr>
        <p:txBody>
          <a:bodyPr wrap="square" rtlCol="0">
            <a:spAutoFit/>
          </a:bodyPr>
          <a:lstStyle/>
          <a:p>
            <a:r>
              <a:rPr lang="en-US" sz="2800" dirty="0">
                <a:latin typeface="Arial Narrow Regular" charset="0"/>
              </a:rPr>
              <a:t>Get customized alerts for your products via email and/or text</a:t>
            </a:r>
            <a:endParaRPr lang="uk-UA" sz="2800" dirty="0">
              <a:latin typeface="Arial Narrow Regular" charset="0"/>
            </a:endParaRPr>
          </a:p>
        </p:txBody>
      </p:sp>
      <p:sp>
        <p:nvSpPr>
          <p:cNvPr id="40" name="TextBox 39">
            <a:extLst>
              <a:ext uri="{FF2B5EF4-FFF2-40B4-BE49-F238E27FC236}">
                <a16:creationId xmlns:a16="http://schemas.microsoft.com/office/drawing/2014/main" xmlns="" id="{F28CDA2C-9EDD-4BDB-8B7E-85D0FBBA9EF0}"/>
              </a:ext>
            </a:extLst>
          </p:cNvPr>
          <p:cNvSpPr txBox="1"/>
          <p:nvPr/>
        </p:nvSpPr>
        <p:spPr>
          <a:xfrm>
            <a:off x="-990600" y="6449997"/>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sp>
        <p:nvSpPr>
          <p:cNvPr id="42" name="TextBox 41">
            <a:extLst>
              <a:ext uri="{FF2B5EF4-FFF2-40B4-BE49-F238E27FC236}">
                <a16:creationId xmlns:a16="http://schemas.microsoft.com/office/drawing/2014/main" xmlns="" id="{F60260B8-8852-4447-BBC2-E340AAFFCB6B}"/>
              </a:ext>
            </a:extLst>
          </p:cNvPr>
          <p:cNvSpPr txBox="1"/>
          <p:nvPr/>
        </p:nvSpPr>
        <p:spPr>
          <a:xfrm>
            <a:off x="1429542" y="6551593"/>
            <a:ext cx="4285458" cy="954107"/>
          </a:xfrm>
          <a:prstGeom prst="rect">
            <a:avLst/>
          </a:prstGeom>
          <a:noFill/>
        </p:spPr>
        <p:txBody>
          <a:bodyPr wrap="square" rtlCol="0">
            <a:spAutoFit/>
          </a:bodyPr>
          <a:lstStyle/>
          <a:p>
            <a:r>
              <a:rPr lang="en-US" sz="2800" dirty="0">
                <a:latin typeface="Arial Narrow Regular" charset="0"/>
              </a:rPr>
              <a:t>24/7 access to device info, spec sheets, and data trends</a:t>
            </a:r>
            <a:endParaRPr lang="uk-UA" sz="2800" dirty="0">
              <a:latin typeface="Arial Narrow Regular" charset="0"/>
            </a:endParaRPr>
          </a:p>
        </p:txBody>
      </p:sp>
      <p:sp>
        <p:nvSpPr>
          <p:cNvPr id="108" name="object 3">
            <a:extLst>
              <a:ext uri="{FF2B5EF4-FFF2-40B4-BE49-F238E27FC236}">
                <a16:creationId xmlns:a16="http://schemas.microsoft.com/office/drawing/2014/main" xmlns="" id="{160175ED-F6AA-4167-9CD2-17B2573FE101}"/>
              </a:ext>
            </a:extLst>
          </p:cNvPr>
          <p:cNvSpPr/>
          <p:nvPr/>
        </p:nvSpPr>
        <p:spPr>
          <a:xfrm>
            <a:off x="706754" y="687704"/>
            <a:ext cx="0" cy="1028700"/>
          </a:xfrm>
          <a:custGeom>
            <a:avLst/>
            <a:gdLst/>
            <a:ahLst/>
            <a:cxnLst/>
            <a:rect l="l" t="t" r="r" b="b"/>
            <a:pathLst>
              <a:path h="685800">
                <a:moveTo>
                  <a:pt x="0" y="0"/>
                </a:moveTo>
                <a:lnTo>
                  <a:pt x="0" y="685800"/>
                </a:lnTo>
              </a:path>
            </a:pathLst>
          </a:custGeom>
          <a:ln w="63500">
            <a:solidFill>
              <a:srgbClr val="0077C7"/>
            </a:solidFill>
          </a:ln>
        </p:spPr>
        <p:txBody>
          <a:bodyPr wrap="square" lIns="0" tIns="0" rIns="0" bIns="0" rtlCol="0"/>
          <a:lstStyle/>
          <a:p>
            <a:endParaRPr sz="4050" dirty="0"/>
          </a:p>
        </p:txBody>
      </p:sp>
      <p:sp>
        <p:nvSpPr>
          <p:cNvPr id="129" name="object 24">
            <a:extLst>
              <a:ext uri="{FF2B5EF4-FFF2-40B4-BE49-F238E27FC236}">
                <a16:creationId xmlns:a16="http://schemas.microsoft.com/office/drawing/2014/main" xmlns="" id="{A79EA7ED-68AA-4B0C-AD84-8FD260D97ABD}"/>
              </a:ext>
            </a:extLst>
          </p:cNvPr>
          <p:cNvSpPr/>
          <p:nvPr/>
        </p:nvSpPr>
        <p:spPr>
          <a:xfrm>
            <a:off x="710564" y="733426"/>
            <a:ext cx="0" cy="945833"/>
          </a:xfrm>
          <a:custGeom>
            <a:avLst/>
            <a:gdLst/>
            <a:ahLst/>
            <a:cxnLst/>
            <a:rect l="l" t="t" r="r" b="b"/>
            <a:pathLst>
              <a:path h="630555">
                <a:moveTo>
                  <a:pt x="0" y="0"/>
                </a:moveTo>
                <a:lnTo>
                  <a:pt x="0" y="630427"/>
                </a:lnTo>
              </a:path>
            </a:pathLst>
          </a:custGeom>
          <a:ln w="63500">
            <a:solidFill>
              <a:srgbClr val="0077C7"/>
            </a:solidFill>
          </a:ln>
        </p:spPr>
        <p:txBody>
          <a:bodyPr wrap="square" lIns="0" tIns="0" rIns="0" bIns="0" rtlCol="0"/>
          <a:lstStyle/>
          <a:p>
            <a:endParaRPr sz="4050" dirty="0"/>
          </a:p>
        </p:txBody>
      </p:sp>
      <p:sp>
        <p:nvSpPr>
          <p:cNvPr id="150" name="TextBox 149">
            <a:extLst>
              <a:ext uri="{FF2B5EF4-FFF2-40B4-BE49-F238E27FC236}">
                <a16:creationId xmlns:a16="http://schemas.microsoft.com/office/drawing/2014/main" xmlns="" id="{374DBD11-C329-4928-A410-3EC2F973C95E}"/>
              </a:ext>
            </a:extLst>
          </p:cNvPr>
          <p:cNvSpPr txBox="1"/>
          <p:nvPr/>
        </p:nvSpPr>
        <p:spPr>
          <a:xfrm>
            <a:off x="1409984" y="5133082"/>
            <a:ext cx="6057616" cy="954107"/>
          </a:xfrm>
          <a:prstGeom prst="rect">
            <a:avLst/>
          </a:prstGeom>
          <a:noFill/>
        </p:spPr>
        <p:txBody>
          <a:bodyPr wrap="square" rtlCol="0">
            <a:spAutoFit/>
          </a:bodyPr>
          <a:lstStyle/>
          <a:p>
            <a:r>
              <a:rPr lang="en-US" sz="2800" dirty="0">
                <a:latin typeface="Arial Narrow Regular" charset="0"/>
              </a:rPr>
              <a:t>Get a product building or campus-wide view of your connected plumbing system</a:t>
            </a:r>
            <a:endParaRPr lang="uk-UA" sz="2800" dirty="0">
              <a:latin typeface="Arial Narrow Regular" charset="0"/>
            </a:endParaRPr>
          </a:p>
        </p:txBody>
      </p:sp>
      <p:sp>
        <p:nvSpPr>
          <p:cNvPr id="82" name="object 11">
            <a:extLst>
              <a:ext uri="{FF2B5EF4-FFF2-40B4-BE49-F238E27FC236}">
                <a16:creationId xmlns:a16="http://schemas.microsoft.com/office/drawing/2014/main" xmlns="" id="{22E6A46B-E549-48B1-8D3B-D25791C4A64B}"/>
              </a:ext>
            </a:extLst>
          </p:cNvPr>
          <p:cNvSpPr txBox="1"/>
          <p:nvPr/>
        </p:nvSpPr>
        <p:spPr>
          <a:xfrm>
            <a:off x="0" y="8496300"/>
            <a:ext cx="18321338" cy="1841851"/>
          </a:xfrm>
          <a:prstGeom prst="rect">
            <a:avLst/>
          </a:prstGeom>
          <a:solidFill>
            <a:srgbClr val="0077C7">
              <a:alpha val="88000"/>
            </a:srgbClr>
          </a:solidFill>
        </p:spPr>
        <p:txBody>
          <a:bodyPr vert="horz" wrap="square" lIns="0" tIns="178118" rIns="0" bIns="0" rtlCol="0" anchor="ctr">
            <a:spAutoFit/>
          </a:bodyPr>
          <a:lstStyle/>
          <a:p>
            <a:pPr marL="2858" algn="ctr">
              <a:spcBef>
                <a:spcPts val="1403"/>
              </a:spcBef>
            </a:pPr>
            <a:r>
              <a:rPr sz="5400" spc="-8" dirty="0">
                <a:solidFill>
                  <a:srgbClr val="F1F1F5"/>
                </a:solidFill>
                <a:latin typeface="Arial Narrow Regular"/>
                <a:cs typeface="Arial"/>
              </a:rPr>
              <a:t>In </a:t>
            </a:r>
            <a:r>
              <a:rPr sz="5400" dirty="0">
                <a:solidFill>
                  <a:srgbClr val="F1F1F5"/>
                </a:solidFill>
                <a:latin typeface="Arial Narrow Regular"/>
                <a:cs typeface="Arial"/>
              </a:rPr>
              <a:t>the </a:t>
            </a:r>
            <a:r>
              <a:rPr sz="5400" spc="-23" dirty="0">
                <a:solidFill>
                  <a:srgbClr val="F1F1F5"/>
                </a:solidFill>
                <a:latin typeface="Arial Narrow Regular"/>
                <a:cs typeface="Arial"/>
              </a:rPr>
              <a:t>office </a:t>
            </a:r>
            <a:r>
              <a:rPr sz="5400" dirty="0">
                <a:solidFill>
                  <a:srgbClr val="F1F1F5"/>
                </a:solidFill>
                <a:latin typeface="Arial Narrow Regular"/>
                <a:cs typeface="Arial"/>
              </a:rPr>
              <a:t>or on </a:t>
            </a:r>
            <a:r>
              <a:rPr sz="5400" spc="-8" dirty="0">
                <a:solidFill>
                  <a:srgbClr val="F1F1F5"/>
                </a:solidFill>
                <a:latin typeface="Arial Narrow Regular"/>
                <a:cs typeface="Arial"/>
              </a:rPr>
              <a:t>the</a:t>
            </a:r>
            <a:r>
              <a:rPr sz="5400" spc="-90" dirty="0">
                <a:solidFill>
                  <a:srgbClr val="F1F1F5"/>
                </a:solidFill>
                <a:latin typeface="Arial Narrow Regular"/>
                <a:cs typeface="Arial"/>
              </a:rPr>
              <a:t> </a:t>
            </a:r>
            <a:r>
              <a:rPr sz="5400" dirty="0">
                <a:solidFill>
                  <a:srgbClr val="F1F1F5"/>
                </a:solidFill>
                <a:latin typeface="Arial Narrow Regular"/>
                <a:cs typeface="Arial"/>
              </a:rPr>
              <a:t>go,</a:t>
            </a:r>
            <a:endParaRPr sz="5400" dirty="0">
              <a:latin typeface="Arial Narrow Regular"/>
              <a:cs typeface="Arial"/>
            </a:endParaRPr>
          </a:p>
          <a:p>
            <a:pPr algn="ctr">
              <a:spcBef>
                <a:spcPts val="8"/>
              </a:spcBef>
            </a:pPr>
            <a:r>
              <a:rPr sz="5400" b="1" spc="-8" dirty="0">
                <a:solidFill>
                  <a:srgbClr val="F1F1F5"/>
                </a:solidFill>
                <a:latin typeface="Arial Narrow Regular"/>
                <a:cs typeface="Arial"/>
              </a:rPr>
              <a:t>access </a:t>
            </a:r>
            <a:r>
              <a:rPr sz="5400" b="1" spc="-23" dirty="0">
                <a:solidFill>
                  <a:srgbClr val="F1F1F5"/>
                </a:solidFill>
                <a:latin typeface="Arial Narrow Regular"/>
                <a:cs typeface="Arial"/>
              </a:rPr>
              <a:t>your </a:t>
            </a:r>
            <a:r>
              <a:rPr lang="en-US" sz="5400" b="1" spc="-23" dirty="0">
                <a:solidFill>
                  <a:srgbClr val="F1F1F5"/>
                </a:solidFill>
                <a:latin typeface="Arial Narrow Regular"/>
                <a:cs typeface="Arial"/>
              </a:rPr>
              <a:t>Zurn Connected Product </a:t>
            </a:r>
            <a:r>
              <a:rPr lang="en-US" sz="5400" b="1" dirty="0">
                <a:solidFill>
                  <a:srgbClr val="F1F1F5"/>
                </a:solidFill>
                <a:latin typeface="Arial Narrow Regular"/>
                <a:cs typeface="Arial"/>
              </a:rPr>
              <a:t>data</a:t>
            </a:r>
            <a:endParaRPr sz="5400" dirty="0">
              <a:latin typeface="Arial Narrow Regular"/>
              <a:cs typeface="Arial"/>
            </a:endParaRPr>
          </a:p>
        </p:txBody>
      </p:sp>
    </p:spTree>
    <p:extLst>
      <p:ext uri="{BB962C8B-B14F-4D97-AF65-F5344CB8AC3E}">
        <p14:creationId xmlns:p14="http://schemas.microsoft.com/office/powerpoint/2010/main" val="827490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04850" y="8632177"/>
            <a:ext cx="5410200" cy="1323439"/>
          </a:xfrm>
          <a:prstGeom prst="rect">
            <a:avLst/>
          </a:prstGeom>
          <a:noFill/>
        </p:spPr>
        <p:txBody>
          <a:bodyPr wrap="square" rtlCol="0">
            <a:spAutoFit/>
          </a:bodyPr>
          <a:lstStyle/>
          <a:p>
            <a:pPr algn="ctr" defTabSz="1371669"/>
            <a:r>
              <a:rPr lang="en-US" sz="2000" dirty="0">
                <a:solidFill>
                  <a:schemeClr val="tx2"/>
                </a:solidFill>
                <a:latin typeface="Arial Narrow Regular"/>
              </a:rPr>
              <a:t>zurn.com&gt;Innovation&gt;Connected Products</a:t>
            </a:r>
          </a:p>
          <a:p>
            <a:pPr algn="ctr" defTabSz="1371669"/>
            <a:r>
              <a:rPr lang="en-US" sz="2000" dirty="0">
                <a:solidFill>
                  <a:schemeClr val="tx2"/>
                </a:solidFill>
                <a:latin typeface="Arial Narrow Regular"/>
              </a:rPr>
              <a:t>Links to connected products and connected videos</a:t>
            </a:r>
          </a:p>
          <a:p>
            <a:pPr algn="ctr" defTabSz="1371669"/>
            <a:r>
              <a:rPr lang="en-US" sz="2000" dirty="0">
                <a:solidFill>
                  <a:schemeClr val="tx2"/>
                </a:solidFill>
                <a:latin typeface="Arial Narrow Regular"/>
              </a:rPr>
              <a:t>Link to </a:t>
            </a:r>
            <a:r>
              <a:rPr lang="en-US" sz="2000" dirty="0" err="1">
                <a:solidFill>
                  <a:schemeClr val="tx2"/>
                </a:solidFill>
                <a:latin typeface="Arial Narrow Regular"/>
              </a:rPr>
              <a:t>plumbSMART</a:t>
            </a:r>
            <a:r>
              <a:rPr lang="en-US" sz="2000" dirty="0">
                <a:solidFill>
                  <a:schemeClr val="tx2"/>
                </a:solidFill>
                <a:latin typeface="Arial Narrow Regular"/>
              </a:rPr>
              <a:t>™</a:t>
            </a:r>
          </a:p>
          <a:p>
            <a:pPr algn="ctr" defTabSz="1371669"/>
            <a:r>
              <a:rPr lang="en-US" sz="2000" dirty="0">
                <a:solidFill>
                  <a:schemeClr val="tx2"/>
                </a:solidFill>
                <a:latin typeface="Arial Narrow Regular"/>
              </a:rPr>
              <a:t>Lead capture capabilities on site</a:t>
            </a:r>
          </a:p>
        </p:txBody>
      </p:sp>
      <p:cxnSp>
        <p:nvCxnSpPr>
          <p:cNvPr id="7" name="Straight Connector 6"/>
          <p:cNvCxnSpPr/>
          <p:nvPr/>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299" y="571411"/>
            <a:ext cx="8420097" cy="1962076"/>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solidFill>
                  <a:schemeClr val="accent1"/>
                </a:solidFill>
              </a:rPr>
              <a:t>resources</a:t>
            </a:r>
            <a:br>
              <a:rPr lang="en-US" dirty="0">
                <a:solidFill>
                  <a:schemeClr val="accent1"/>
                </a:solidFill>
              </a:rPr>
            </a:br>
            <a:r>
              <a:rPr lang="en-US" dirty="0">
                <a:solidFill>
                  <a:schemeClr val="tx1"/>
                </a:solidFill>
              </a:rPr>
              <a:t>Zurn Connected Products</a:t>
            </a:r>
            <a:r>
              <a:rPr lang="en-US" dirty="0">
                <a:solidFill>
                  <a:schemeClr val="accent1"/>
                </a:solidFill>
              </a:rPr>
              <a:t/>
            </a:r>
            <a:br>
              <a:rPr lang="en-US" dirty="0">
                <a:solidFill>
                  <a:schemeClr val="accent1"/>
                </a:solidFill>
              </a:rPr>
            </a:br>
            <a:endParaRPr lang="uk-UA" dirty="0">
              <a:solidFill>
                <a:schemeClr val="accent1"/>
              </a:solidFill>
            </a:endParaRPr>
          </a:p>
        </p:txBody>
      </p:sp>
      <p:sp>
        <p:nvSpPr>
          <p:cNvPr id="18" name="TextBox 17">
            <a:extLst>
              <a:ext uri="{FF2B5EF4-FFF2-40B4-BE49-F238E27FC236}">
                <a16:creationId xmlns:a16="http://schemas.microsoft.com/office/drawing/2014/main" xmlns="" id="{77514A69-CE2B-446C-AAC6-B0A1D45BA4EE}"/>
              </a:ext>
            </a:extLst>
          </p:cNvPr>
          <p:cNvSpPr txBox="1"/>
          <p:nvPr/>
        </p:nvSpPr>
        <p:spPr>
          <a:xfrm>
            <a:off x="11506200" y="2208311"/>
            <a:ext cx="8362945" cy="646331"/>
          </a:xfrm>
          <a:prstGeom prst="rect">
            <a:avLst/>
          </a:prstGeom>
          <a:noFill/>
        </p:spPr>
        <p:txBody>
          <a:bodyPr wrap="square" rtlCol="0">
            <a:spAutoFit/>
          </a:bodyPr>
          <a:lstStyle/>
          <a:p>
            <a:pPr algn="ctr" defTabSz="1371669">
              <a:spcBef>
                <a:spcPts val="1200"/>
              </a:spcBef>
            </a:pPr>
            <a:r>
              <a:rPr lang="en-US" sz="3600" dirty="0">
                <a:solidFill>
                  <a:schemeClr val="accent1"/>
                </a:solidFill>
                <a:latin typeface="Arial Narrow Regular"/>
              </a:rPr>
              <a:t>Zurn YouTube videos</a:t>
            </a:r>
            <a:endParaRPr lang="en-US" sz="2000" dirty="0">
              <a:solidFill>
                <a:schemeClr val="tx2"/>
              </a:solidFill>
              <a:latin typeface="Arial Narrow Regular"/>
            </a:endParaRPr>
          </a:p>
        </p:txBody>
      </p:sp>
      <p:sp>
        <p:nvSpPr>
          <p:cNvPr id="19" name="TextBox 18">
            <a:extLst>
              <a:ext uri="{FF2B5EF4-FFF2-40B4-BE49-F238E27FC236}">
                <a16:creationId xmlns:a16="http://schemas.microsoft.com/office/drawing/2014/main" xmlns="" id="{5E27603F-7A5E-471A-BE73-6E4F0349872E}"/>
              </a:ext>
            </a:extLst>
          </p:cNvPr>
          <p:cNvSpPr txBox="1"/>
          <p:nvPr/>
        </p:nvSpPr>
        <p:spPr>
          <a:xfrm>
            <a:off x="7461001" y="2163962"/>
            <a:ext cx="5011705" cy="1107996"/>
          </a:xfrm>
          <a:prstGeom prst="rect">
            <a:avLst/>
          </a:prstGeom>
          <a:noFill/>
        </p:spPr>
        <p:txBody>
          <a:bodyPr wrap="square" rtlCol="0">
            <a:spAutoFit/>
          </a:bodyPr>
          <a:lstStyle/>
          <a:p>
            <a:pPr algn="ctr" defTabSz="1371669">
              <a:spcBef>
                <a:spcPts val="1200"/>
              </a:spcBef>
            </a:pPr>
            <a:r>
              <a:rPr lang="en-US" sz="3600" dirty="0">
                <a:solidFill>
                  <a:schemeClr val="accent1"/>
                </a:solidFill>
                <a:latin typeface="Arial Narrow Regular"/>
              </a:rPr>
              <a:t>Print</a:t>
            </a:r>
          </a:p>
          <a:p>
            <a:pPr lvl="1" defTabSz="1371669">
              <a:spcBef>
                <a:spcPts val="1200"/>
              </a:spcBef>
            </a:pPr>
            <a:endParaRPr lang="en-US" sz="2000" dirty="0">
              <a:solidFill>
                <a:schemeClr val="tx2"/>
              </a:solidFill>
              <a:latin typeface="Arial Narrow Regular"/>
            </a:endParaRPr>
          </a:p>
        </p:txBody>
      </p:sp>
      <p:sp>
        <p:nvSpPr>
          <p:cNvPr id="21" name="TextBox 20">
            <a:extLst>
              <a:ext uri="{FF2B5EF4-FFF2-40B4-BE49-F238E27FC236}">
                <a16:creationId xmlns:a16="http://schemas.microsoft.com/office/drawing/2014/main" xmlns="" id="{2A1BDD58-2BB8-4844-A697-8EA82A3891E3}"/>
              </a:ext>
            </a:extLst>
          </p:cNvPr>
          <p:cNvSpPr txBox="1"/>
          <p:nvPr/>
        </p:nvSpPr>
        <p:spPr>
          <a:xfrm>
            <a:off x="7391400" y="8939953"/>
            <a:ext cx="5011705" cy="1015663"/>
          </a:xfrm>
          <a:prstGeom prst="rect">
            <a:avLst/>
          </a:prstGeom>
          <a:noFill/>
        </p:spPr>
        <p:txBody>
          <a:bodyPr wrap="square" rtlCol="0">
            <a:spAutoFit/>
          </a:bodyPr>
          <a:lstStyle/>
          <a:p>
            <a:pPr algn="ctr" defTabSz="1371669"/>
            <a:r>
              <a:rPr lang="en-US" sz="2000" dirty="0">
                <a:solidFill>
                  <a:schemeClr val="tx2"/>
                </a:solidFill>
                <a:latin typeface="Arial Narrow Regular"/>
              </a:rPr>
              <a:t>Spec sheets for each connected product</a:t>
            </a:r>
          </a:p>
          <a:p>
            <a:pPr algn="ctr" defTabSz="1371669"/>
            <a:endParaRPr lang="en-US" sz="2000" dirty="0">
              <a:solidFill>
                <a:schemeClr val="tx2"/>
              </a:solidFill>
              <a:latin typeface="Arial Narrow Regular"/>
            </a:endParaRPr>
          </a:p>
          <a:p>
            <a:pPr algn="ctr" defTabSz="1371669"/>
            <a:r>
              <a:rPr lang="en-US" sz="2000" dirty="0">
                <a:solidFill>
                  <a:schemeClr val="tx2"/>
                </a:solidFill>
                <a:latin typeface="Arial Narrow Regular"/>
              </a:rPr>
              <a:t>&amp; more on </a:t>
            </a:r>
            <a:r>
              <a:rPr lang="en-US" sz="2000" dirty="0">
                <a:solidFill>
                  <a:schemeClr val="tx2"/>
                </a:solidFill>
                <a:latin typeface="Arial Narrow Regular"/>
                <a:hlinkClick r:id="rId2"/>
              </a:rPr>
              <a:t>ZIX</a:t>
            </a:r>
            <a:endParaRPr lang="en-US" sz="2000" dirty="0">
              <a:solidFill>
                <a:schemeClr val="tx2"/>
              </a:solidFill>
              <a:latin typeface="Arial Narrow Regular"/>
            </a:endParaRPr>
          </a:p>
        </p:txBody>
      </p:sp>
      <p:sp>
        <p:nvSpPr>
          <p:cNvPr id="22" name="TextBox 21">
            <a:extLst>
              <a:ext uri="{FF2B5EF4-FFF2-40B4-BE49-F238E27FC236}">
                <a16:creationId xmlns:a16="http://schemas.microsoft.com/office/drawing/2014/main" xmlns="" id="{8B60ED1B-6751-4AA2-817B-E13FF40A3EFD}"/>
              </a:ext>
            </a:extLst>
          </p:cNvPr>
          <p:cNvSpPr txBox="1"/>
          <p:nvPr/>
        </p:nvSpPr>
        <p:spPr>
          <a:xfrm>
            <a:off x="7490029" y="5733346"/>
            <a:ext cx="5011705" cy="400110"/>
          </a:xfrm>
          <a:prstGeom prst="rect">
            <a:avLst/>
          </a:prstGeom>
          <a:noFill/>
        </p:spPr>
        <p:txBody>
          <a:bodyPr wrap="square" rtlCol="0">
            <a:spAutoFit/>
          </a:bodyPr>
          <a:lstStyle/>
          <a:p>
            <a:pPr algn="ctr" defTabSz="1371669"/>
            <a:r>
              <a:rPr lang="en-US" sz="2000" dirty="0">
                <a:solidFill>
                  <a:schemeClr val="tx2"/>
                </a:solidFill>
                <a:latin typeface="Arial Narrow Regular"/>
              </a:rPr>
              <a:t>Tri-fold brochures for each connected product</a:t>
            </a:r>
          </a:p>
        </p:txBody>
      </p:sp>
      <p:sp>
        <p:nvSpPr>
          <p:cNvPr id="23" name="TextBox 22">
            <a:extLst>
              <a:ext uri="{FF2B5EF4-FFF2-40B4-BE49-F238E27FC236}">
                <a16:creationId xmlns:a16="http://schemas.microsoft.com/office/drawing/2014/main" xmlns="" id="{02347853-B88E-49CA-AEA1-95DF5648FD42}"/>
              </a:ext>
            </a:extLst>
          </p:cNvPr>
          <p:cNvSpPr txBox="1"/>
          <p:nvPr/>
        </p:nvSpPr>
        <p:spPr>
          <a:xfrm>
            <a:off x="13096451" y="5420261"/>
            <a:ext cx="5267749" cy="1015663"/>
          </a:xfrm>
          <a:prstGeom prst="rect">
            <a:avLst/>
          </a:prstGeom>
          <a:noFill/>
        </p:spPr>
        <p:txBody>
          <a:bodyPr wrap="square" rtlCol="0">
            <a:spAutoFit/>
          </a:bodyPr>
          <a:lstStyle/>
          <a:p>
            <a:pPr marL="0" lvl="1" algn="ctr" defTabSz="1371669"/>
            <a:r>
              <a:rPr lang="en-US" sz="2000" dirty="0">
                <a:solidFill>
                  <a:schemeClr val="tx2"/>
                </a:solidFill>
                <a:latin typeface="Arial Narrow Regular"/>
                <a:hlinkClick r:id="rId3"/>
              </a:rPr>
              <a:t>Zurn Wilkins Connected Flood Control System</a:t>
            </a:r>
            <a:endParaRPr lang="en-US" sz="2000" dirty="0">
              <a:solidFill>
                <a:schemeClr val="tx2"/>
              </a:solidFill>
              <a:latin typeface="Arial Narrow Regular"/>
            </a:endParaRPr>
          </a:p>
          <a:p>
            <a:pPr marL="0" lvl="1" algn="ctr" defTabSz="1371669"/>
            <a:r>
              <a:rPr lang="en-US" sz="2000" dirty="0">
                <a:solidFill>
                  <a:schemeClr val="tx2"/>
                </a:solidFill>
                <a:latin typeface="Arial Narrow Regular"/>
                <a:hlinkClick r:id="rId4"/>
              </a:rPr>
              <a:t>Zurn Connected Flush Valves </a:t>
            </a:r>
            <a:endParaRPr lang="en-US" sz="2000" b="1" dirty="0">
              <a:solidFill>
                <a:schemeClr val="tx2"/>
              </a:solidFill>
              <a:latin typeface="Arial Narrow Regular"/>
            </a:endParaRPr>
          </a:p>
          <a:p>
            <a:pPr marL="0" lvl="1" algn="ctr" defTabSz="1371669"/>
            <a:r>
              <a:rPr lang="en-US" sz="2000" dirty="0">
                <a:solidFill>
                  <a:schemeClr val="tx2"/>
                </a:solidFill>
                <a:latin typeface="Arial Narrow Regular"/>
                <a:hlinkClick r:id="rId5"/>
              </a:rPr>
              <a:t>Zurn Connected Faucets</a:t>
            </a:r>
            <a:endParaRPr lang="en-US" sz="2000" dirty="0">
              <a:solidFill>
                <a:schemeClr val="tx2"/>
              </a:solidFill>
              <a:latin typeface="Arial Narrow Regular"/>
            </a:endParaRPr>
          </a:p>
        </p:txBody>
      </p:sp>
      <p:sp>
        <p:nvSpPr>
          <p:cNvPr id="24" name="TextBox 23">
            <a:extLst>
              <a:ext uri="{FF2B5EF4-FFF2-40B4-BE49-F238E27FC236}">
                <a16:creationId xmlns:a16="http://schemas.microsoft.com/office/drawing/2014/main" xmlns="" id="{108907B1-D546-4009-A267-E883E4B3849D}"/>
              </a:ext>
            </a:extLst>
          </p:cNvPr>
          <p:cNvSpPr txBox="1"/>
          <p:nvPr/>
        </p:nvSpPr>
        <p:spPr>
          <a:xfrm>
            <a:off x="13563600" y="5140555"/>
            <a:ext cx="3487964" cy="400110"/>
          </a:xfrm>
          <a:prstGeom prst="rect">
            <a:avLst/>
          </a:prstGeom>
          <a:noFill/>
        </p:spPr>
        <p:txBody>
          <a:bodyPr wrap="square" rtlCol="0">
            <a:spAutoFit/>
          </a:bodyPr>
          <a:lstStyle/>
          <a:p>
            <a:pPr lvl="1" algn="ctr" defTabSz="1371669">
              <a:spcBef>
                <a:spcPts val="1200"/>
              </a:spcBef>
            </a:pPr>
            <a:r>
              <a:rPr lang="en-US" sz="2000" dirty="0">
                <a:solidFill>
                  <a:schemeClr val="tx2"/>
                </a:solidFill>
                <a:latin typeface="Arial Narrow Regular"/>
                <a:hlinkClick r:id="rId6"/>
              </a:rPr>
              <a:t>Zurn Connected Products</a:t>
            </a:r>
            <a:endParaRPr lang="en-US" sz="2000" dirty="0">
              <a:solidFill>
                <a:schemeClr val="tx2"/>
              </a:solidFill>
              <a:latin typeface="Arial Narrow Regular"/>
            </a:endParaRPr>
          </a:p>
        </p:txBody>
      </p:sp>
      <p:sp>
        <p:nvSpPr>
          <p:cNvPr id="25" name="TextBox 24">
            <a:extLst>
              <a:ext uri="{FF2B5EF4-FFF2-40B4-BE49-F238E27FC236}">
                <a16:creationId xmlns:a16="http://schemas.microsoft.com/office/drawing/2014/main" xmlns="" id="{8FC4C415-6ECA-4012-99DC-E9EFECC80046}"/>
              </a:ext>
            </a:extLst>
          </p:cNvPr>
          <p:cNvSpPr txBox="1"/>
          <p:nvPr/>
        </p:nvSpPr>
        <p:spPr>
          <a:xfrm>
            <a:off x="790173" y="2160827"/>
            <a:ext cx="5410200" cy="646331"/>
          </a:xfrm>
          <a:prstGeom prst="rect">
            <a:avLst/>
          </a:prstGeom>
          <a:noFill/>
        </p:spPr>
        <p:txBody>
          <a:bodyPr wrap="square" rtlCol="0">
            <a:spAutoFit/>
          </a:bodyPr>
          <a:lstStyle/>
          <a:p>
            <a:pPr algn="ctr" defTabSz="1371669">
              <a:spcBef>
                <a:spcPts val="1200"/>
              </a:spcBef>
            </a:pPr>
            <a:r>
              <a:rPr lang="en-US" sz="3600" dirty="0">
                <a:solidFill>
                  <a:schemeClr val="accent1"/>
                </a:solidFill>
                <a:latin typeface="Arial Narrow Regular"/>
                <a:hlinkClick r:id="rId7">
                  <a:extLst>
                    <a:ext uri="{A12FA001-AC4F-418D-AE19-62706E023703}">
                      <ahyp:hlinkClr xmlns:ahyp="http://schemas.microsoft.com/office/drawing/2018/hyperlinkcolor" xmlns="" val="tx"/>
                    </a:ext>
                  </a:extLst>
                </a:hlinkClick>
              </a:rPr>
              <a:t>www.zurn.com/know-more</a:t>
            </a:r>
            <a:endParaRPr lang="en-US" sz="3600" dirty="0">
              <a:solidFill>
                <a:schemeClr val="accent1"/>
              </a:solidFill>
              <a:latin typeface="Arial Narrow Regular"/>
            </a:endParaRPr>
          </a:p>
        </p:txBody>
      </p:sp>
      <p:sp>
        <p:nvSpPr>
          <p:cNvPr id="26" name="TextBox 25">
            <a:extLst>
              <a:ext uri="{FF2B5EF4-FFF2-40B4-BE49-F238E27FC236}">
                <a16:creationId xmlns:a16="http://schemas.microsoft.com/office/drawing/2014/main" xmlns="" id="{866F96A3-6946-4C19-AAF7-85DC7E6D782F}"/>
              </a:ext>
            </a:extLst>
          </p:cNvPr>
          <p:cNvSpPr txBox="1"/>
          <p:nvPr/>
        </p:nvSpPr>
        <p:spPr>
          <a:xfrm>
            <a:off x="12929277" y="8781990"/>
            <a:ext cx="4756608" cy="400110"/>
          </a:xfrm>
          <a:prstGeom prst="rect">
            <a:avLst/>
          </a:prstGeom>
          <a:noFill/>
        </p:spPr>
        <p:txBody>
          <a:bodyPr wrap="square" rtlCol="0">
            <a:spAutoFit/>
          </a:bodyPr>
          <a:lstStyle/>
          <a:p>
            <a:pPr lvl="1" algn="ctr" defTabSz="1371669">
              <a:spcBef>
                <a:spcPts val="1200"/>
              </a:spcBef>
            </a:pPr>
            <a:r>
              <a:rPr lang="en-US" sz="2000" dirty="0">
                <a:solidFill>
                  <a:schemeClr val="tx2"/>
                </a:solidFill>
                <a:latin typeface="Arial Narrow Regular"/>
                <a:hlinkClick r:id="rId8"/>
              </a:rPr>
              <a:t>Zurn </a:t>
            </a:r>
            <a:r>
              <a:rPr lang="en-US" sz="2000" dirty="0" err="1">
                <a:solidFill>
                  <a:schemeClr val="tx2"/>
                </a:solidFill>
                <a:latin typeface="Arial Narrow Regular"/>
                <a:hlinkClick r:id="rId8"/>
              </a:rPr>
              <a:t>plumbSMART</a:t>
            </a:r>
            <a:r>
              <a:rPr lang="en-US" sz="2000" dirty="0">
                <a:solidFill>
                  <a:schemeClr val="tx2"/>
                </a:solidFill>
                <a:latin typeface="Arial Narrow Regular"/>
                <a:hlinkClick r:id="rId8"/>
              </a:rPr>
              <a:t> Portal Instructions</a:t>
            </a:r>
            <a:r>
              <a:rPr lang="en-US" sz="2000" dirty="0">
                <a:solidFill>
                  <a:schemeClr val="tx2"/>
                </a:solidFill>
                <a:latin typeface="Arial Narrow Regular"/>
              </a:rPr>
              <a:t> </a:t>
            </a:r>
          </a:p>
        </p:txBody>
      </p:sp>
      <p:pic>
        <p:nvPicPr>
          <p:cNvPr id="4" name="Picture 3">
            <a:extLst>
              <a:ext uri="{FF2B5EF4-FFF2-40B4-BE49-F238E27FC236}">
                <a16:creationId xmlns:a16="http://schemas.microsoft.com/office/drawing/2014/main" xmlns="" id="{16132C7A-2E9A-4A38-86CD-7175F382D062}"/>
              </a:ext>
            </a:extLst>
          </p:cNvPr>
          <p:cNvPicPr>
            <a:picLocks noChangeAspect="1"/>
          </p:cNvPicPr>
          <p:nvPr/>
        </p:nvPicPr>
        <p:blipFill rotWithShape="1">
          <a:blip r:embed="rId9"/>
          <a:srcRect l="12788" t="19329" r="77500" b="70282"/>
          <a:stretch/>
        </p:blipFill>
        <p:spPr>
          <a:xfrm>
            <a:off x="13910370" y="6702284"/>
            <a:ext cx="3487963" cy="2098816"/>
          </a:xfrm>
          <a:prstGeom prst="rect">
            <a:avLst/>
          </a:prstGeom>
        </p:spPr>
      </p:pic>
      <p:sp>
        <p:nvSpPr>
          <p:cNvPr id="27" name="TextBox 26">
            <a:extLst>
              <a:ext uri="{FF2B5EF4-FFF2-40B4-BE49-F238E27FC236}">
                <a16:creationId xmlns:a16="http://schemas.microsoft.com/office/drawing/2014/main" xmlns="" id="{DA736FAF-1C79-401C-8690-6608900A4FDD}"/>
              </a:ext>
            </a:extLst>
          </p:cNvPr>
          <p:cNvSpPr txBox="1"/>
          <p:nvPr/>
        </p:nvSpPr>
        <p:spPr>
          <a:xfrm>
            <a:off x="13148500" y="9080837"/>
            <a:ext cx="5011705" cy="1015663"/>
          </a:xfrm>
          <a:prstGeom prst="rect">
            <a:avLst/>
          </a:prstGeom>
          <a:noFill/>
        </p:spPr>
        <p:txBody>
          <a:bodyPr wrap="square" rtlCol="0">
            <a:spAutoFit/>
          </a:bodyPr>
          <a:lstStyle/>
          <a:p>
            <a:pPr algn="ctr" defTabSz="1371669"/>
            <a:r>
              <a:rPr lang="en-US" sz="2000" dirty="0">
                <a:solidFill>
                  <a:schemeClr val="tx2"/>
                </a:solidFill>
                <a:latin typeface="Arial Narrow Regular"/>
              </a:rPr>
              <a:t>Learn how to perform all the functionalities of </a:t>
            </a:r>
          </a:p>
          <a:p>
            <a:pPr algn="ctr" defTabSz="1371669"/>
            <a:r>
              <a:rPr lang="en-US" sz="2000" dirty="0">
                <a:solidFill>
                  <a:schemeClr val="tx2"/>
                </a:solidFill>
                <a:latin typeface="Arial Narrow Regular"/>
              </a:rPr>
              <a:t>Zurn’s </a:t>
            </a:r>
            <a:r>
              <a:rPr lang="en-US" sz="2000" dirty="0" err="1">
                <a:solidFill>
                  <a:schemeClr val="tx2"/>
                </a:solidFill>
                <a:latin typeface="Arial Narrow Regular"/>
              </a:rPr>
              <a:t>plumbSMART</a:t>
            </a:r>
            <a:r>
              <a:rPr lang="en-US" sz="2000" dirty="0">
                <a:solidFill>
                  <a:schemeClr val="tx2"/>
                </a:solidFill>
                <a:latin typeface="Arial Narrow Regular"/>
              </a:rPr>
              <a:t>™ Portal </a:t>
            </a:r>
          </a:p>
          <a:p>
            <a:pPr algn="ctr" defTabSz="1371669"/>
            <a:r>
              <a:rPr lang="en-US" sz="2000" dirty="0">
                <a:solidFill>
                  <a:schemeClr val="tx2"/>
                </a:solidFill>
                <a:latin typeface="Arial Narrow Regular"/>
              </a:rPr>
              <a:t>in less than 15 minutes</a:t>
            </a:r>
          </a:p>
        </p:txBody>
      </p:sp>
      <p:pic>
        <p:nvPicPr>
          <p:cNvPr id="5" name="Picture 4">
            <a:extLst>
              <a:ext uri="{FF2B5EF4-FFF2-40B4-BE49-F238E27FC236}">
                <a16:creationId xmlns:a16="http://schemas.microsoft.com/office/drawing/2014/main" xmlns="" id="{9E9B08E3-9430-45E7-9844-6FF420F181EE}"/>
              </a:ext>
            </a:extLst>
          </p:cNvPr>
          <p:cNvPicPr>
            <a:picLocks noChangeAspect="1"/>
          </p:cNvPicPr>
          <p:nvPr/>
        </p:nvPicPr>
        <p:blipFill rotWithShape="1">
          <a:blip r:embed="rId10"/>
          <a:srcRect l="15938" t="6667" r="66347" b="52723"/>
          <a:stretch/>
        </p:blipFill>
        <p:spPr>
          <a:xfrm>
            <a:off x="8991600" y="6311476"/>
            <a:ext cx="1946445" cy="2509879"/>
          </a:xfrm>
          <a:prstGeom prst="rect">
            <a:avLst/>
          </a:prstGeom>
        </p:spPr>
      </p:pic>
      <p:pic>
        <p:nvPicPr>
          <p:cNvPr id="10" name="Picture 9">
            <a:extLst>
              <a:ext uri="{FF2B5EF4-FFF2-40B4-BE49-F238E27FC236}">
                <a16:creationId xmlns:a16="http://schemas.microsoft.com/office/drawing/2014/main" xmlns="" id="{6DD88D4E-55B5-4331-963B-538E31391D8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03894" y="2934209"/>
            <a:ext cx="2783976" cy="2783976"/>
          </a:xfrm>
          <a:prstGeom prst="rect">
            <a:avLst/>
          </a:prstGeom>
        </p:spPr>
      </p:pic>
      <p:pic>
        <p:nvPicPr>
          <p:cNvPr id="2" name="Picture 1">
            <a:extLst>
              <a:ext uri="{FF2B5EF4-FFF2-40B4-BE49-F238E27FC236}">
                <a16:creationId xmlns:a16="http://schemas.microsoft.com/office/drawing/2014/main" xmlns="" id="{6EC7FE1E-0385-421C-89F2-5FBF9964954E}"/>
              </a:ext>
            </a:extLst>
          </p:cNvPr>
          <p:cNvPicPr>
            <a:picLocks noChangeAspect="1"/>
          </p:cNvPicPr>
          <p:nvPr/>
        </p:nvPicPr>
        <p:blipFill>
          <a:blip r:embed="rId12"/>
          <a:stretch>
            <a:fillRect/>
          </a:stretch>
        </p:blipFill>
        <p:spPr>
          <a:xfrm>
            <a:off x="685800" y="2957524"/>
            <a:ext cx="5302729" cy="5612964"/>
          </a:xfrm>
          <a:prstGeom prst="rect">
            <a:avLst/>
          </a:prstGeom>
        </p:spPr>
      </p:pic>
      <p:pic>
        <p:nvPicPr>
          <p:cNvPr id="3" name="Picture 2">
            <a:extLst>
              <a:ext uri="{FF2B5EF4-FFF2-40B4-BE49-F238E27FC236}">
                <a16:creationId xmlns:a16="http://schemas.microsoft.com/office/drawing/2014/main" xmlns="" id="{C0EE5180-4B33-4148-900F-255FCB147ACC}"/>
              </a:ext>
            </a:extLst>
          </p:cNvPr>
          <p:cNvPicPr>
            <a:picLocks noChangeAspect="1"/>
          </p:cNvPicPr>
          <p:nvPr/>
        </p:nvPicPr>
        <p:blipFill>
          <a:blip r:embed="rId13"/>
          <a:stretch>
            <a:fillRect/>
          </a:stretch>
        </p:blipFill>
        <p:spPr>
          <a:xfrm>
            <a:off x="13563600" y="2951106"/>
            <a:ext cx="4312590" cy="2092984"/>
          </a:xfrm>
          <a:prstGeom prst="rect">
            <a:avLst/>
          </a:prstGeom>
        </p:spPr>
      </p:pic>
    </p:spTree>
    <p:extLst>
      <p:ext uri="{BB962C8B-B14F-4D97-AF65-F5344CB8AC3E}">
        <p14:creationId xmlns:p14="http://schemas.microsoft.com/office/powerpoint/2010/main" val="1592583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EB444C-5C77-1A41-93BE-9FA7C607BF45}"/>
              </a:ext>
            </a:extLst>
          </p:cNvPr>
          <p:cNvSpPr>
            <a:spLocks noGrp="1"/>
          </p:cNvSpPr>
          <p:nvPr>
            <p:ph type="title"/>
          </p:nvPr>
        </p:nvSpPr>
        <p:spPr>
          <a:xfrm>
            <a:off x="876300" y="571412"/>
            <a:ext cx="10520706" cy="1338828"/>
          </a:xfrm>
        </p:spPr>
        <p:txBody>
          <a:bodyPr/>
          <a:lstStyle/>
          <a:p>
            <a:r>
              <a:rPr lang="en-US" dirty="0"/>
              <a:t>Zurn connected plumbing products</a:t>
            </a:r>
            <a:r>
              <a:rPr lang="en-US" dirty="0">
                <a:solidFill>
                  <a:schemeClr val="accent1"/>
                </a:solidFill>
              </a:rPr>
              <a:t/>
            </a:r>
            <a:br>
              <a:rPr lang="en-US" dirty="0">
                <a:solidFill>
                  <a:schemeClr val="accent1"/>
                </a:solidFill>
              </a:rPr>
            </a:br>
            <a:r>
              <a:rPr lang="en-US" dirty="0">
                <a:solidFill>
                  <a:schemeClr val="accent1"/>
                </a:solidFill>
              </a:rPr>
              <a:t>expanded portfolio coming soon</a:t>
            </a:r>
            <a:endParaRPr lang="en-US" dirty="0"/>
          </a:p>
        </p:txBody>
      </p:sp>
      <p:sp>
        <p:nvSpPr>
          <p:cNvPr id="3" name="Slide Number Placeholder 2">
            <a:extLst>
              <a:ext uri="{FF2B5EF4-FFF2-40B4-BE49-F238E27FC236}">
                <a16:creationId xmlns:a16="http://schemas.microsoft.com/office/drawing/2014/main" xmlns="" id="{F4FA9CC8-4C44-7C44-9E05-54E9EA13C849}"/>
              </a:ext>
            </a:extLst>
          </p:cNvPr>
          <p:cNvSpPr>
            <a:spLocks noGrp="1"/>
          </p:cNvSpPr>
          <p:nvPr>
            <p:ph type="sldNum" sz="quarter" idx="10"/>
          </p:nvPr>
        </p:nvSpPr>
        <p:spPr/>
        <p:txBody>
          <a:bodyPr/>
          <a:lstStyle/>
          <a:p>
            <a:r>
              <a:rPr lang="en-US" b="0">
                <a:latin typeface="Arial Regular" charset="0"/>
              </a:rPr>
              <a:t>page</a:t>
            </a:r>
          </a:p>
          <a:p>
            <a:r>
              <a:rPr lang="en-US" b="0">
                <a:latin typeface="Arial Regular" charset="0"/>
              </a:rPr>
              <a:t>0</a:t>
            </a:r>
            <a:fld id="{37D409AB-2201-4E18-8A34-C31753AD9B06}" type="slidenum">
              <a:rPr lang="en-US" b="0" smtClean="0">
                <a:latin typeface="Arial Regular" charset="0"/>
              </a:rPr>
              <a:pPr/>
              <a:t>43</a:t>
            </a:fld>
            <a:endParaRPr lang="en-US" b="0" dirty="0">
              <a:latin typeface="Arial Regular" charset="0"/>
            </a:endParaRPr>
          </a:p>
        </p:txBody>
      </p:sp>
      <p:pic>
        <p:nvPicPr>
          <p:cNvPr id="4" name="Picture 3" descr="Z6950-XL_Serio_AL34.png">
            <a:extLst>
              <a:ext uri="{FF2B5EF4-FFF2-40B4-BE49-F238E27FC236}">
                <a16:creationId xmlns:a16="http://schemas.microsoft.com/office/drawing/2014/main" xmlns="" id="{8C0246D9-071E-DA4F-ABB9-BA6C2E9E5D7F}"/>
              </a:ext>
            </a:extLst>
          </p:cNvPr>
          <p:cNvPicPr>
            <a:picLocks noChangeAspect="1"/>
          </p:cNvPicPr>
          <p:nvPr/>
        </p:nvPicPr>
        <p:blipFill>
          <a:blip r:embed="rId2" cstate="print"/>
          <a:stretch>
            <a:fillRect/>
          </a:stretch>
        </p:blipFill>
        <p:spPr>
          <a:xfrm>
            <a:off x="4893718" y="3264718"/>
            <a:ext cx="2007551" cy="2174846"/>
          </a:xfrm>
          <a:prstGeom prst="rect">
            <a:avLst/>
          </a:prstGeom>
        </p:spPr>
      </p:pic>
      <p:pic>
        <p:nvPicPr>
          <p:cNvPr id="5" name="Picture 4" descr="EZ1_CastIron_F_04.png">
            <a:extLst>
              <a:ext uri="{FF2B5EF4-FFF2-40B4-BE49-F238E27FC236}">
                <a16:creationId xmlns:a16="http://schemas.microsoft.com/office/drawing/2014/main" xmlns="" id="{BF6604B7-C107-DE4C-94F1-B2D3C7E78412}"/>
              </a:ext>
            </a:extLst>
          </p:cNvPr>
          <p:cNvPicPr>
            <a:picLocks noChangeAspect="1"/>
          </p:cNvPicPr>
          <p:nvPr/>
        </p:nvPicPr>
        <p:blipFill>
          <a:blip r:embed="rId3" cstate="print"/>
          <a:stretch>
            <a:fillRect/>
          </a:stretch>
        </p:blipFill>
        <p:spPr>
          <a:xfrm>
            <a:off x="8929083" y="2808085"/>
            <a:ext cx="3259659" cy="2743544"/>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xmlns="" id="{B311779A-8FD5-0F48-B634-C3CAA17058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3773" y="6301372"/>
            <a:ext cx="2200455" cy="1929908"/>
          </a:xfrm>
          <a:prstGeom prst="rect">
            <a:avLst/>
          </a:prstGeom>
        </p:spPr>
      </p:pic>
      <p:cxnSp>
        <p:nvCxnSpPr>
          <p:cNvPr id="9" name="Straight Connector 8">
            <a:extLst>
              <a:ext uri="{FF2B5EF4-FFF2-40B4-BE49-F238E27FC236}">
                <a16:creationId xmlns:a16="http://schemas.microsoft.com/office/drawing/2014/main" xmlns="" id="{1421D20A-BFAD-B24D-9926-CE029F69D421}"/>
              </a:ext>
            </a:extLst>
          </p:cNvPr>
          <p:cNvCxnSpPr>
            <a:cxnSpLocks/>
          </p:cNvCxnSpPr>
          <p:nvPr/>
        </p:nvCxnSpPr>
        <p:spPr>
          <a:xfrm>
            <a:off x="6162128" y="5439563"/>
            <a:ext cx="1970520" cy="1167258"/>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E77142C5-88D9-734C-B0C2-807233E1E1A4}"/>
              </a:ext>
            </a:extLst>
          </p:cNvPr>
          <p:cNvCxnSpPr>
            <a:cxnSpLocks/>
          </p:cNvCxnSpPr>
          <p:nvPr/>
        </p:nvCxnSpPr>
        <p:spPr>
          <a:xfrm flipV="1">
            <a:off x="9955994" y="5265880"/>
            <a:ext cx="602919" cy="1382285"/>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67B85433-C76E-5042-8E53-BEECE76AD216}"/>
              </a:ext>
            </a:extLst>
          </p:cNvPr>
          <p:cNvCxnSpPr>
            <a:cxnSpLocks/>
          </p:cNvCxnSpPr>
          <p:nvPr/>
        </p:nvCxnSpPr>
        <p:spPr>
          <a:xfrm flipV="1">
            <a:off x="10432647" y="6476215"/>
            <a:ext cx="3877242" cy="722099"/>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54C412DE-E6AF-D041-B261-C7549C917FFA}"/>
              </a:ext>
            </a:extLst>
          </p:cNvPr>
          <p:cNvCxnSpPr>
            <a:cxnSpLocks/>
          </p:cNvCxnSpPr>
          <p:nvPr/>
        </p:nvCxnSpPr>
        <p:spPr>
          <a:xfrm>
            <a:off x="2468880" y="6648164"/>
            <a:ext cx="5386473" cy="550149"/>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7D724F42-FE0A-044B-86C5-1DC590096009}"/>
              </a:ext>
            </a:extLst>
          </p:cNvPr>
          <p:cNvSpPr txBox="1"/>
          <p:nvPr/>
        </p:nvSpPr>
        <p:spPr>
          <a:xfrm>
            <a:off x="4570593" y="8216169"/>
            <a:ext cx="9144000" cy="560410"/>
          </a:xfrm>
          <a:prstGeom prst="rect">
            <a:avLst/>
          </a:prstGeom>
          <a:noFill/>
        </p:spPr>
        <p:txBody>
          <a:bodyPr wrap="square" rtlCol="0">
            <a:spAutoFit/>
          </a:bodyPr>
          <a:lstStyle/>
          <a:p>
            <a:pPr algn="ctr">
              <a:lnSpc>
                <a:spcPct val="200000"/>
              </a:lnSpc>
            </a:pPr>
            <a:r>
              <a:rPr lang="en-US" sz="1800" b="1" dirty="0">
                <a:solidFill>
                  <a:schemeClr val="tx2"/>
                </a:solidFill>
                <a:latin typeface="Arial" panose="020B0604020202020204" pitchFamily="34" charset="0"/>
                <a:cs typeface="Arial" panose="020B0604020202020204" pitchFamily="34" charset="0"/>
              </a:rPr>
              <a:t>PORTAL  |  ANALYTICS  |  ALERTS</a:t>
            </a:r>
          </a:p>
        </p:txBody>
      </p:sp>
      <p:pic>
        <p:nvPicPr>
          <p:cNvPr id="16" name="Picture 15" descr="A picture containing vector graphics&#10;&#10;Description automatically generated">
            <a:extLst>
              <a:ext uri="{FF2B5EF4-FFF2-40B4-BE49-F238E27FC236}">
                <a16:creationId xmlns:a16="http://schemas.microsoft.com/office/drawing/2014/main" xmlns="" id="{4F34EE31-5473-B34E-B697-ED8566C3A6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7402" y="3302198"/>
            <a:ext cx="911585" cy="911585"/>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xmlns="" id="{B0337AF6-C9C9-BA41-85DE-1F3A2E8225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6434" y="2743945"/>
            <a:ext cx="911585" cy="911585"/>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xmlns="" id="{548ADE66-F705-7049-9D77-B975FDFEC3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4281" y="2620102"/>
            <a:ext cx="911585" cy="911585"/>
          </a:xfrm>
          <a:prstGeom prst="rect">
            <a:avLst/>
          </a:prstGeom>
        </p:spPr>
      </p:pic>
      <p:pic>
        <p:nvPicPr>
          <p:cNvPr id="19" name="Picture 18" descr="A picture containing vector graphics&#10;&#10;Description automatically generated">
            <a:extLst>
              <a:ext uri="{FF2B5EF4-FFF2-40B4-BE49-F238E27FC236}">
                <a16:creationId xmlns:a16="http://schemas.microsoft.com/office/drawing/2014/main" xmlns="" id="{5DA87FA4-8EED-E440-B3B2-21D9C5C690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35005" y="3026758"/>
            <a:ext cx="911585" cy="911585"/>
          </a:xfrm>
          <a:prstGeom prst="rect">
            <a:avLst/>
          </a:prstGeom>
        </p:spPr>
      </p:pic>
      <p:pic>
        <p:nvPicPr>
          <p:cNvPr id="15" name="Picture 14" descr="A picture containing indoor, table&#10;&#10;Description automatically generated">
            <a:extLst>
              <a:ext uri="{FF2B5EF4-FFF2-40B4-BE49-F238E27FC236}">
                <a16:creationId xmlns:a16="http://schemas.microsoft.com/office/drawing/2014/main" xmlns="" id="{480BC852-0B4C-4E49-9D45-49F3A6F21F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12408" y="2604096"/>
            <a:ext cx="5282186" cy="4316955"/>
          </a:xfrm>
          <a:prstGeom prst="rect">
            <a:avLst/>
          </a:prstGeom>
        </p:spPr>
      </p:pic>
      <p:pic>
        <p:nvPicPr>
          <p:cNvPr id="24" name="Picture 23" descr="A picture containing object, black&#10;&#10;Description automatically generated">
            <a:extLst>
              <a:ext uri="{FF2B5EF4-FFF2-40B4-BE49-F238E27FC236}">
                <a16:creationId xmlns:a16="http://schemas.microsoft.com/office/drawing/2014/main" xmlns="" id="{787B5AE5-8DF2-6043-B4D1-A7FDAA599A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620" y="3565531"/>
            <a:ext cx="4132148" cy="4132148"/>
          </a:xfrm>
          <a:prstGeom prst="rect">
            <a:avLst/>
          </a:prstGeom>
        </p:spPr>
      </p:pic>
    </p:spTree>
    <p:extLst>
      <p:ext uri="{BB962C8B-B14F-4D97-AF65-F5344CB8AC3E}">
        <p14:creationId xmlns:p14="http://schemas.microsoft.com/office/powerpoint/2010/main" val="11799260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0000">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14:presetBounceEnd="50000">
                                      <p:stCondLst>
                                        <p:cond delay="200"/>
                                      </p:stCondLst>
                                      <p:childTnLst>
                                        <p:set>
                                          <p:cBhvr>
                                            <p:cTn id="14" dur="1" fill="hold">
                                              <p:stCondLst>
                                                <p:cond delay="0"/>
                                              </p:stCondLst>
                                            </p:cTn>
                                            <p:tgtEl>
                                              <p:spTgt spid="17"/>
                                            </p:tgtEl>
                                            <p:attrNameLst>
                                              <p:attrName>style.visibility</p:attrName>
                                            </p:attrNameLst>
                                          </p:cBhvr>
                                          <p:to>
                                            <p:strVal val="visible"/>
                                          </p:to>
                                        </p:set>
                                        <p:anim calcmode="lin" valueType="num" p14:bounceEnd="50000">
                                          <p:cBhvr additive="base">
                                            <p:cTn id="15" dur="500" fill="hold"/>
                                            <p:tgtEl>
                                              <p:spTgt spid="17"/>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14:presetBounceEnd="50000">
                                      <p:stCondLst>
                                        <p:cond delay="600"/>
                                      </p:stCondLst>
                                      <p:childTnLst>
                                        <p:set>
                                          <p:cBhvr>
                                            <p:cTn id="18" dur="1" fill="hold">
                                              <p:stCondLst>
                                                <p:cond delay="0"/>
                                              </p:stCondLst>
                                            </p:cTn>
                                            <p:tgtEl>
                                              <p:spTgt spid="9"/>
                                            </p:tgtEl>
                                            <p:attrNameLst>
                                              <p:attrName>style.visibility</p:attrName>
                                            </p:attrNameLst>
                                          </p:cBhvr>
                                          <p:to>
                                            <p:strVal val="visible"/>
                                          </p:to>
                                        </p:set>
                                        <p:anim calcmode="lin" valueType="num" p14:bounceEnd="50000">
                                          <p:cBhvr additive="base">
                                            <p:cTn id="19"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14:presetBounceEnd="50000">
                                      <p:stCondLst>
                                        <p:cond delay="200"/>
                                      </p:stCondLst>
                                      <p:childTnLst>
                                        <p:set>
                                          <p:cBhvr>
                                            <p:cTn id="22" dur="1" fill="hold">
                                              <p:stCondLst>
                                                <p:cond delay="0"/>
                                              </p:stCondLst>
                                            </p:cTn>
                                            <p:tgtEl>
                                              <p:spTgt spid="18"/>
                                            </p:tgtEl>
                                            <p:attrNameLst>
                                              <p:attrName>style.visibility</p:attrName>
                                            </p:attrNameLst>
                                          </p:cBhvr>
                                          <p:to>
                                            <p:strVal val="visible"/>
                                          </p:to>
                                        </p:set>
                                        <p:anim calcmode="lin" valueType="num" p14:bounceEnd="50000">
                                          <p:cBhvr additive="base">
                                            <p:cTn id="23"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1" fill="hold" nodeType="withEffect" p14:presetBounceEnd="50000">
                                      <p:stCondLst>
                                        <p:cond delay="700"/>
                                      </p:stCondLst>
                                      <p:childTnLst>
                                        <p:set>
                                          <p:cBhvr>
                                            <p:cTn id="26" dur="1" fill="hold">
                                              <p:stCondLst>
                                                <p:cond delay="0"/>
                                              </p:stCondLst>
                                            </p:cTn>
                                            <p:tgtEl>
                                              <p:spTgt spid="10"/>
                                            </p:tgtEl>
                                            <p:attrNameLst>
                                              <p:attrName>style.visibility</p:attrName>
                                            </p:attrNameLst>
                                          </p:cBhvr>
                                          <p:to>
                                            <p:strVal val="visible"/>
                                          </p:to>
                                        </p:set>
                                        <p:anim calcmode="lin" valueType="num" p14:bounceEnd="50000">
                                          <p:cBhvr additive="base">
                                            <p:cTn id="2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50000">
                                      <p:stCondLst>
                                        <p:cond delay="800"/>
                                      </p:stCondLst>
                                      <p:childTnLst>
                                        <p:set>
                                          <p:cBhvr>
                                            <p:cTn id="30" dur="1" fill="hold">
                                              <p:stCondLst>
                                                <p:cond delay="0"/>
                                              </p:stCondLst>
                                            </p:cTn>
                                            <p:tgtEl>
                                              <p:spTgt spid="11"/>
                                            </p:tgtEl>
                                            <p:attrNameLst>
                                              <p:attrName>style.visibility</p:attrName>
                                            </p:attrNameLst>
                                          </p:cBhvr>
                                          <p:to>
                                            <p:strVal val="visible"/>
                                          </p:to>
                                        </p:set>
                                        <p:anim calcmode="lin" valueType="num" p14:bounceEnd="50000">
                                          <p:cBhvr additive="base">
                                            <p:cTn id="3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1"/>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14:presetBounceEnd="50000">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14:bounceEnd="50000">
                                          <p:cBhvr additive="base">
                                            <p:cTn id="35"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8" fill="hold" nodeType="withEffect" p14:presetBounceEnd="50000">
                                      <p:stCondLst>
                                        <p:cond delay="200"/>
                                      </p:stCondLst>
                                      <p:childTnLst>
                                        <p:set>
                                          <p:cBhvr>
                                            <p:cTn id="42" dur="1" fill="hold">
                                              <p:stCondLst>
                                                <p:cond delay="0"/>
                                              </p:stCondLst>
                                            </p:cTn>
                                            <p:tgtEl>
                                              <p:spTgt spid="19"/>
                                            </p:tgtEl>
                                            <p:attrNameLst>
                                              <p:attrName>style.visibility</p:attrName>
                                            </p:attrNameLst>
                                          </p:cBhvr>
                                          <p:to>
                                            <p:strVal val="visible"/>
                                          </p:to>
                                        </p:set>
                                        <p:anim calcmode="lin" valueType="num" p14:bounceEnd="50000">
                                          <p:cBhvr additive="base">
                                            <p:cTn id="43"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4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2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6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stCondLst>
                                        <p:cond delay="2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1" fill="hold" nodeType="withEffect">
                                      <p:stCondLst>
                                        <p:cond delay="7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80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8" fill="hold" nodeType="withEffect">
                                      <p:stCondLst>
                                        <p:cond delay="20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0-#ppt_w/2"/>
                                              </p:val>
                                            </p:tav>
                                            <p:tav tm="100000">
                                              <p:val>
                                                <p:strVal val="#ppt_x"/>
                                              </p:val>
                                            </p:tav>
                                          </p:tavLst>
                                        </p:anim>
                                        <p:anim calcmode="lin" valueType="num">
                                          <p:cBhvr additive="base">
                                            <p:cTn id="4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6300" y="571411"/>
            <a:ext cx="9944100" cy="2585323"/>
          </a:xfrm>
        </p:spPr>
        <p:txBody>
          <a:bodyPr/>
          <a:lstStyle/>
          <a:p>
            <a:r>
              <a:rPr lang="en-US" dirty="0">
                <a:solidFill>
                  <a:schemeClr val="accent1"/>
                </a:solidFill>
              </a:rPr>
              <a:t>design &amp; specify</a:t>
            </a:r>
            <a:r>
              <a:rPr lang="en-US" dirty="0"/>
              <a:t/>
            </a:r>
            <a:br>
              <a:rPr lang="en-US" dirty="0"/>
            </a:br>
            <a:r>
              <a:rPr lang="en-US" dirty="0"/>
              <a:t>Zurn Connected </a:t>
            </a:r>
            <a:br>
              <a:rPr lang="en-US" dirty="0"/>
            </a:br>
            <a:r>
              <a:rPr lang="en-US" dirty="0"/>
              <a:t>Products</a:t>
            </a:r>
            <a:br>
              <a:rPr lang="en-US" dirty="0"/>
            </a:br>
            <a:endParaRPr lang="uk-UA" dirty="0"/>
          </a:p>
        </p:txBody>
      </p:sp>
      <p:sp>
        <p:nvSpPr>
          <p:cNvPr id="4" name="Slide Number Placeholder 3"/>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44</a:t>
            </a:fld>
            <a:endParaRPr b="0" dirty="0">
              <a:latin typeface="Arial Regular" charset="0"/>
            </a:endParaRPr>
          </a:p>
        </p:txBody>
      </p:sp>
      <p:pic>
        <p:nvPicPr>
          <p:cNvPr id="6" name="Picture 5">
            <a:extLst>
              <a:ext uri="{FF2B5EF4-FFF2-40B4-BE49-F238E27FC236}">
                <a16:creationId xmlns:a16="http://schemas.microsoft.com/office/drawing/2014/main" xmlns="" id="{E55C587C-930A-FC44-9D47-78443A7684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631"/>
          <a:stretch/>
        </p:blipFill>
        <p:spPr>
          <a:xfrm>
            <a:off x="5867400" y="-4572"/>
            <a:ext cx="12420600" cy="3454617"/>
          </a:xfrm>
          <a:prstGeom prst="rect">
            <a:avLst/>
          </a:prstGeom>
        </p:spPr>
      </p:pic>
      <p:sp>
        <p:nvSpPr>
          <p:cNvPr id="2" name="Rectangle 1"/>
          <p:cNvSpPr/>
          <p:nvPr/>
        </p:nvSpPr>
        <p:spPr>
          <a:xfrm>
            <a:off x="16459200" y="9072685"/>
            <a:ext cx="1676400" cy="1100015"/>
          </a:xfrm>
          <a:prstGeom prst="rect">
            <a:avLst/>
          </a:prstGeom>
          <a:solidFill>
            <a:srgbClr val="F2F2F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7" name="Rectangle 6"/>
          <p:cNvSpPr/>
          <p:nvPr/>
        </p:nvSpPr>
        <p:spPr>
          <a:xfrm>
            <a:off x="533400" y="9186985"/>
            <a:ext cx="2209800" cy="1100015"/>
          </a:xfrm>
          <a:prstGeom prst="rect">
            <a:avLst/>
          </a:prstGeom>
          <a:solidFill>
            <a:srgbClr val="F2F2F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aphicFrame>
        <p:nvGraphicFramePr>
          <p:cNvPr id="5" name="Table 4"/>
          <p:cNvGraphicFramePr>
            <a:graphicFrameLocks noGrp="1"/>
          </p:cNvGraphicFramePr>
          <p:nvPr>
            <p:extLst/>
          </p:nvPr>
        </p:nvGraphicFramePr>
        <p:xfrm>
          <a:off x="5943600" y="7859975"/>
          <a:ext cx="12344400" cy="2388925"/>
        </p:xfrm>
        <a:graphic>
          <a:graphicData uri="http://schemas.openxmlformats.org/drawingml/2006/table">
            <a:tbl>
              <a:tblPr firstRow="1" bandRow="1">
                <a:tableStyleId>{5C22544A-7EE6-4342-B048-85BDC9FD1C3A}</a:tableStyleId>
              </a:tblPr>
              <a:tblGrid>
                <a:gridCol w="3833665">
                  <a:extLst>
                    <a:ext uri="{9D8B030D-6E8A-4147-A177-3AD203B41FA5}">
                      <a16:colId xmlns:a16="http://schemas.microsoft.com/office/drawing/2014/main" xmlns="" val="20000"/>
                    </a:ext>
                  </a:extLst>
                </a:gridCol>
                <a:gridCol w="8510735">
                  <a:extLst>
                    <a:ext uri="{9D8B030D-6E8A-4147-A177-3AD203B41FA5}">
                      <a16:colId xmlns:a16="http://schemas.microsoft.com/office/drawing/2014/main" xmlns="" val="20001"/>
                    </a:ext>
                  </a:extLst>
                </a:gridCol>
              </a:tblGrid>
              <a:tr h="152400">
                <a:tc gridSpan="2">
                  <a:txBody>
                    <a:bodyPr/>
                    <a:lstStyle/>
                    <a:p>
                      <a:pPr algn="l"/>
                      <a:r>
                        <a:rPr lang="en-US" sz="2800" b="0" i="0" dirty="0">
                          <a:solidFill>
                            <a:schemeClr val="bg1"/>
                          </a:solidFill>
                          <a:latin typeface="Arial Narrow Regular" charset="0"/>
                        </a:rPr>
                        <a:t>Zurn.com</a:t>
                      </a:r>
                      <a:r>
                        <a:rPr lang="en-US" sz="2800" b="0" i="0" baseline="0" dirty="0">
                          <a:solidFill>
                            <a:schemeClr val="bg1"/>
                          </a:solidFill>
                          <a:latin typeface="Arial Narrow Regular" charset="0"/>
                        </a:rPr>
                        <a:t> tools</a:t>
                      </a:r>
                      <a:endParaRPr lang="uk-UA" sz="2800" b="0" i="0" dirty="0">
                        <a:solidFill>
                          <a:schemeClr val="bg1"/>
                        </a:solidFill>
                        <a:latin typeface="Arial Narrow Regular"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a:endParaRPr lang="uk-UA" sz="2800" b="0" i="0" dirty="0">
                        <a:solidFill>
                          <a:schemeClr val="bg1"/>
                        </a:solidFill>
                        <a:latin typeface="Arial Narrow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374153">
                <a:tc>
                  <a:txBody>
                    <a:bodyPr/>
                    <a:lstStyle/>
                    <a:p>
                      <a:pPr algn="l"/>
                      <a:r>
                        <a:rPr lang="en-US" sz="1200" b="0" i="0" dirty="0">
                          <a:solidFill>
                            <a:schemeClr val="tx1"/>
                          </a:solidFill>
                          <a:latin typeface="Arial Regular" charset="0"/>
                        </a:rPr>
                        <a:t>inSpec</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Create configurations,</a:t>
                      </a:r>
                      <a:r>
                        <a:rPr lang="en-US" sz="1200" b="0" i="0" baseline="0" dirty="0">
                          <a:solidFill>
                            <a:schemeClr val="accent1"/>
                          </a:solidFill>
                          <a:latin typeface="Arial Regular" charset="0"/>
                        </a:rPr>
                        <a:t> solidify your basis of design, generate your submittal package, edit/share/copy projects</a:t>
                      </a:r>
                      <a:endParaRPr lang="uk-UA" sz="1200" b="0" i="0" dirty="0">
                        <a:solidFill>
                          <a:schemeClr val="accent1"/>
                        </a:solidFill>
                        <a:latin typeface="Arial Regular" charset="0"/>
                      </a:endParaRPr>
                    </a:p>
                  </a:txBody>
                  <a:tcPr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74153">
                <a:tc>
                  <a:txBody>
                    <a:bodyPr/>
                    <a:lstStyle/>
                    <a:p>
                      <a:pPr algn="l"/>
                      <a:r>
                        <a:rPr lang="en-US" sz="1200" b="0" i="0" dirty="0">
                          <a:solidFill>
                            <a:schemeClr val="tx1"/>
                          </a:solidFill>
                          <a:latin typeface="Arial Regular" charset="0"/>
                        </a:rPr>
                        <a:t>Manufacturer</a:t>
                      </a:r>
                      <a:r>
                        <a:rPr lang="en-US" sz="1200" b="0" i="0" baseline="0" dirty="0">
                          <a:solidFill>
                            <a:schemeClr val="tx1"/>
                          </a:solidFill>
                          <a:latin typeface="Arial Regular" charset="0"/>
                        </a:rPr>
                        <a:t> Cross Reference</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Select</a:t>
                      </a:r>
                      <a:r>
                        <a:rPr lang="en-US" sz="1200" b="0" i="0" baseline="0" dirty="0">
                          <a:solidFill>
                            <a:schemeClr val="accent1"/>
                          </a:solidFill>
                          <a:latin typeface="Arial Regular" charset="0"/>
                        </a:rPr>
                        <a:t> a manufacturer, then product, type, or competitor product number to find the corresponding Zurn Product</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374153">
                <a:tc>
                  <a:txBody>
                    <a:bodyPr/>
                    <a:lstStyle/>
                    <a:p>
                      <a:pPr algn="l"/>
                      <a:r>
                        <a:rPr lang="en-US" sz="1200" b="0" i="0" dirty="0">
                          <a:solidFill>
                            <a:schemeClr val="tx1"/>
                          </a:solidFill>
                          <a:latin typeface="Arial Regular" charset="0"/>
                        </a:rPr>
                        <a:t>MasterSpec</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a:t>
                      </a:r>
                      <a:r>
                        <a:rPr lang="en-US" sz="1200" b="0" i="0" baseline="0" dirty="0">
                          <a:solidFill>
                            <a:schemeClr val="accent1"/>
                          </a:solidFill>
                          <a:latin typeface="Arial Regular" charset="0"/>
                        </a:rPr>
                        <a:t> spec files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374153">
                <a:tc>
                  <a:txBody>
                    <a:bodyPr/>
                    <a:lstStyle/>
                    <a:p>
                      <a:pPr algn="l"/>
                      <a:r>
                        <a:rPr lang="en-US" sz="1200" b="0" i="0" dirty="0">
                          <a:solidFill>
                            <a:schemeClr val="tx1"/>
                          </a:solidFill>
                          <a:latin typeface="Arial Regular" charset="0"/>
                        </a:rPr>
                        <a:t>BIM/Revit Files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Browse BIM objects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374153">
                <a:tc>
                  <a:txBody>
                    <a:bodyPr/>
                    <a:lstStyle/>
                    <a:p>
                      <a:pPr algn="l"/>
                      <a:r>
                        <a:rPr lang="en-US" sz="1200" b="0" i="0" dirty="0">
                          <a:solidFill>
                            <a:schemeClr val="tx1"/>
                          </a:solidFill>
                          <a:latin typeface="Arial Regular" charset="0"/>
                        </a:rPr>
                        <a:t>Product Warranties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One Zurn terms and conditions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bl>
          </a:graphicData>
        </a:graphic>
      </p:graphicFrame>
      <p:grpSp>
        <p:nvGrpSpPr>
          <p:cNvPr id="8" name="Group 7">
            <a:extLst>
              <a:ext uri="{FF2B5EF4-FFF2-40B4-BE49-F238E27FC236}">
                <a16:creationId xmlns:a16="http://schemas.microsoft.com/office/drawing/2014/main" xmlns="" id="{AFEF9BF8-EDFA-3B40-8604-89BC26D9D88B}"/>
              </a:ext>
            </a:extLst>
          </p:cNvPr>
          <p:cNvGrpSpPr/>
          <p:nvPr/>
        </p:nvGrpSpPr>
        <p:grpSpPr>
          <a:xfrm>
            <a:off x="15600631" y="3793306"/>
            <a:ext cx="2230169" cy="1301778"/>
            <a:chOff x="13096699" y="5169723"/>
            <a:chExt cx="5029066" cy="2784974"/>
          </a:xfrm>
        </p:grpSpPr>
        <p:sp>
          <p:nvSpPr>
            <p:cNvPr id="9" name="TextBox 8">
              <a:extLst>
                <a:ext uri="{FF2B5EF4-FFF2-40B4-BE49-F238E27FC236}">
                  <a16:creationId xmlns:a16="http://schemas.microsoft.com/office/drawing/2014/main" xmlns="" id="{696A3556-F637-C54F-AD28-68300E7E377D}"/>
                </a:ext>
              </a:extLst>
            </p:cNvPr>
            <p:cNvSpPr txBox="1"/>
            <p:nvPr/>
          </p:nvSpPr>
          <p:spPr>
            <a:xfrm>
              <a:off x="13096699" y="6440273"/>
              <a:ext cx="5029066" cy="1514424"/>
            </a:xfrm>
            <a:prstGeom prst="rect">
              <a:avLst/>
            </a:prstGeom>
            <a:noFill/>
          </p:spPr>
          <p:txBody>
            <a:bodyPr wrap="square" rtlCol="0">
              <a:spAutoFit/>
            </a:bodyPr>
            <a:lstStyle/>
            <a:p>
              <a:pPr algn="ctr"/>
              <a:r>
                <a:rPr lang="en-US" sz="2000" dirty="0">
                  <a:latin typeface="Arial Narrow Regular" charset="0"/>
                </a:rPr>
                <a:t>Edit, share </a:t>
              </a:r>
              <a:br>
                <a:rPr lang="en-US" sz="2000" dirty="0">
                  <a:latin typeface="Arial Narrow Regular" charset="0"/>
                </a:rPr>
              </a:br>
              <a:r>
                <a:rPr lang="en-US" sz="2000" dirty="0">
                  <a:latin typeface="Arial Narrow Regular" charset="0"/>
                </a:rPr>
                <a:t>and copy projects </a:t>
              </a:r>
              <a:endParaRPr lang="uk-UA" sz="2000" dirty="0">
                <a:latin typeface="Arial Narrow Regular" charset="0"/>
              </a:endParaRPr>
            </a:p>
          </p:txBody>
        </p:sp>
        <p:pic>
          <p:nvPicPr>
            <p:cNvPr id="10" name="Picture 9">
              <a:extLst>
                <a:ext uri="{FF2B5EF4-FFF2-40B4-BE49-F238E27FC236}">
                  <a16:creationId xmlns:a16="http://schemas.microsoft.com/office/drawing/2014/main" xmlns="" id="{3968332E-D751-4049-85E2-00093B63A6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8892" y="5169723"/>
              <a:ext cx="1292537" cy="1077114"/>
            </a:xfrm>
            <a:prstGeom prst="rect">
              <a:avLst/>
            </a:prstGeom>
          </p:spPr>
        </p:pic>
      </p:grpSp>
      <p:grpSp>
        <p:nvGrpSpPr>
          <p:cNvPr id="11" name="Group 10">
            <a:extLst>
              <a:ext uri="{FF2B5EF4-FFF2-40B4-BE49-F238E27FC236}">
                <a16:creationId xmlns:a16="http://schemas.microsoft.com/office/drawing/2014/main" xmlns="" id="{D7AB7BF3-1AE0-BB45-8BF4-AE3866448202}"/>
              </a:ext>
            </a:extLst>
          </p:cNvPr>
          <p:cNvGrpSpPr/>
          <p:nvPr/>
        </p:nvGrpSpPr>
        <p:grpSpPr>
          <a:xfrm>
            <a:off x="9359778" y="3772052"/>
            <a:ext cx="2146422" cy="1335599"/>
            <a:chOff x="4604857" y="5104787"/>
            <a:chExt cx="4840215" cy="2857331"/>
          </a:xfrm>
        </p:grpSpPr>
        <p:sp>
          <p:nvSpPr>
            <p:cNvPr id="12" name="TextBox 11">
              <a:extLst>
                <a:ext uri="{FF2B5EF4-FFF2-40B4-BE49-F238E27FC236}">
                  <a16:creationId xmlns:a16="http://schemas.microsoft.com/office/drawing/2014/main" xmlns="" id="{AD37B73F-959A-AE41-9116-A3F31B06ECC2}"/>
                </a:ext>
              </a:extLst>
            </p:cNvPr>
            <p:cNvSpPr txBox="1"/>
            <p:nvPr/>
          </p:nvSpPr>
          <p:spPr>
            <a:xfrm>
              <a:off x="4604857" y="6447693"/>
              <a:ext cx="4840215" cy="1514425"/>
            </a:xfrm>
            <a:prstGeom prst="rect">
              <a:avLst/>
            </a:prstGeom>
            <a:noFill/>
          </p:spPr>
          <p:txBody>
            <a:bodyPr wrap="square" rtlCol="0">
              <a:spAutoFit/>
            </a:bodyPr>
            <a:lstStyle/>
            <a:p>
              <a:pPr algn="ctr"/>
              <a:r>
                <a:rPr lang="en-US" sz="2000" dirty="0">
                  <a:latin typeface="Arial Narrow Regular" charset="0"/>
                </a:rPr>
                <a:t>Solidify your </a:t>
              </a:r>
              <a:br>
                <a:rPr lang="en-US" sz="2000" dirty="0">
                  <a:latin typeface="Arial Narrow Regular" charset="0"/>
                </a:rPr>
              </a:br>
              <a:r>
                <a:rPr lang="en-US" sz="2000" dirty="0">
                  <a:latin typeface="Arial Narrow Regular" charset="0"/>
                </a:rPr>
                <a:t>basis of design</a:t>
              </a:r>
              <a:endParaRPr lang="uk-UA" sz="2000" dirty="0">
                <a:latin typeface="Arial Narrow Regular" charset="0"/>
              </a:endParaRPr>
            </a:p>
          </p:txBody>
        </p:sp>
        <p:pic>
          <p:nvPicPr>
            <p:cNvPr id="13" name="Picture 12">
              <a:extLst>
                <a:ext uri="{FF2B5EF4-FFF2-40B4-BE49-F238E27FC236}">
                  <a16:creationId xmlns:a16="http://schemas.microsoft.com/office/drawing/2014/main" xmlns="" id="{D319F05A-3860-264E-9861-19A9B4FE04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1043" y="5104787"/>
              <a:ext cx="1307841" cy="1286044"/>
            </a:xfrm>
            <a:prstGeom prst="rect">
              <a:avLst/>
            </a:prstGeom>
          </p:spPr>
        </p:pic>
      </p:grpSp>
      <p:grpSp>
        <p:nvGrpSpPr>
          <p:cNvPr id="14" name="Group 13">
            <a:extLst>
              <a:ext uri="{FF2B5EF4-FFF2-40B4-BE49-F238E27FC236}">
                <a16:creationId xmlns:a16="http://schemas.microsoft.com/office/drawing/2014/main" xmlns="" id="{BDA47A53-BC46-4F40-B9FE-75633BF118AD}"/>
              </a:ext>
            </a:extLst>
          </p:cNvPr>
          <p:cNvGrpSpPr/>
          <p:nvPr/>
        </p:nvGrpSpPr>
        <p:grpSpPr>
          <a:xfrm>
            <a:off x="12369562" y="3818736"/>
            <a:ext cx="2431839" cy="1305577"/>
            <a:chOff x="8544546" y="5151723"/>
            <a:chExt cx="5483835" cy="2793101"/>
          </a:xfrm>
        </p:grpSpPr>
        <p:sp>
          <p:nvSpPr>
            <p:cNvPr id="15" name="TextBox 14">
              <a:extLst>
                <a:ext uri="{FF2B5EF4-FFF2-40B4-BE49-F238E27FC236}">
                  <a16:creationId xmlns:a16="http://schemas.microsoft.com/office/drawing/2014/main" xmlns="" id="{400F5490-0FC2-E34A-AD46-5F5EDDEF1184}"/>
                </a:ext>
              </a:extLst>
            </p:cNvPr>
            <p:cNvSpPr txBox="1"/>
            <p:nvPr/>
          </p:nvSpPr>
          <p:spPr>
            <a:xfrm>
              <a:off x="8544546" y="6430400"/>
              <a:ext cx="5483835" cy="1514424"/>
            </a:xfrm>
            <a:prstGeom prst="rect">
              <a:avLst/>
            </a:prstGeom>
            <a:noFill/>
          </p:spPr>
          <p:txBody>
            <a:bodyPr wrap="square" rtlCol="0">
              <a:spAutoFit/>
            </a:bodyPr>
            <a:lstStyle/>
            <a:p>
              <a:pPr algn="ctr"/>
              <a:r>
                <a:rPr lang="en-US" sz="2000" dirty="0">
                  <a:latin typeface="Arial Narrow Regular" charset="0"/>
                </a:rPr>
                <a:t>Generate your </a:t>
              </a:r>
              <a:br>
                <a:rPr lang="en-US" sz="2000" dirty="0">
                  <a:latin typeface="Arial Narrow Regular" charset="0"/>
                </a:rPr>
              </a:br>
              <a:r>
                <a:rPr lang="en-US" sz="2000" dirty="0">
                  <a:latin typeface="Arial Narrow Regular" charset="0"/>
                </a:rPr>
                <a:t>submittal package </a:t>
              </a:r>
              <a:endParaRPr lang="uk-UA" sz="2000" dirty="0">
                <a:latin typeface="Arial Narrow Regular" charset="0"/>
              </a:endParaRPr>
            </a:p>
          </p:txBody>
        </p:sp>
        <p:pic>
          <p:nvPicPr>
            <p:cNvPr id="16" name="Picture 15">
              <a:extLst>
                <a:ext uri="{FF2B5EF4-FFF2-40B4-BE49-F238E27FC236}">
                  <a16:creationId xmlns:a16="http://schemas.microsoft.com/office/drawing/2014/main" xmlns="" id="{4A3AB4A2-1870-1B43-B58E-39183A4781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0055" y="5151723"/>
              <a:ext cx="1192817" cy="1173578"/>
            </a:xfrm>
            <a:prstGeom prst="rect">
              <a:avLst/>
            </a:prstGeom>
          </p:spPr>
        </p:pic>
      </p:grpSp>
      <p:grpSp>
        <p:nvGrpSpPr>
          <p:cNvPr id="17" name="Group 16">
            <a:extLst>
              <a:ext uri="{FF2B5EF4-FFF2-40B4-BE49-F238E27FC236}">
                <a16:creationId xmlns:a16="http://schemas.microsoft.com/office/drawing/2014/main" xmlns="" id="{162D27C4-0590-FD41-9DE5-C286E1B9A13C}"/>
              </a:ext>
            </a:extLst>
          </p:cNvPr>
          <p:cNvGrpSpPr/>
          <p:nvPr/>
        </p:nvGrpSpPr>
        <p:grpSpPr>
          <a:xfrm>
            <a:off x="5848350" y="3771900"/>
            <a:ext cx="2655016" cy="1283769"/>
            <a:chOff x="-758233" y="5104787"/>
            <a:chExt cx="5987102" cy="2746446"/>
          </a:xfrm>
        </p:grpSpPr>
        <p:sp>
          <p:nvSpPr>
            <p:cNvPr id="18" name="TextBox 17"/>
            <p:cNvSpPr txBox="1"/>
            <p:nvPr/>
          </p:nvSpPr>
          <p:spPr>
            <a:xfrm>
              <a:off x="-758233" y="6336809"/>
              <a:ext cx="5987102" cy="1514424"/>
            </a:xfrm>
            <a:prstGeom prst="rect">
              <a:avLst/>
            </a:prstGeom>
            <a:noFill/>
          </p:spPr>
          <p:txBody>
            <a:bodyPr wrap="square" rtlCol="0">
              <a:spAutoFit/>
            </a:bodyPr>
            <a:lstStyle/>
            <a:p>
              <a:pPr algn="ctr"/>
              <a:r>
                <a:rPr lang="en-US" sz="2000" dirty="0">
                  <a:latin typeface="Arial Narrow Regular" charset="0"/>
                </a:rPr>
                <a:t>Create unlimited configurations</a:t>
              </a:r>
              <a:endParaRPr lang="uk-UA" sz="2000" dirty="0">
                <a:latin typeface="Arial Narrow Regular" charset="0"/>
              </a:endParaRPr>
            </a:p>
          </p:txBody>
        </p:sp>
        <p:pic>
          <p:nvPicPr>
            <p:cNvPr id="19" name="Picture 18">
              <a:extLst>
                <a:ext uri="{FF2B5EF4-FFF2-40B4-BE49-F238E27FC236}">
                  <a16:creationId xmlns:a16="http://schemas.microsoft.com/office/drawing/2014/main" xmlns="" id="{8EF0AC08-1182-F346-98A7-B22A5E92D8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00" y="5104787"/>
              <a:ext cx="1153073" cy="1113312"/>
            </a:xfrm>
            <a:prstGeom prst="rect">
              <a:avLst/>
            </a:prstGeom>
          </p:spPr>
        </p:pic>
      </p:grpSp>
      <p:pic>
        <p:nvPicPr>
          <p:cNvPr id="21" name="Picture 20">
            <a:extLst>
              <a:ext uri="{FF2B5EF4-FFF2-40B4-BE49-F238E27FC236}">
                <a16:creationId xmlns:a16="http://schemas.microsoft.com/office/drawing/2014/main" xmlns="" id="{F6AE4190-344A-EC4F-A1A9-2E7C132ED7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3400" y="1133380"/>
            <a:ext cx="7398520" cy="1190720"/>
          </a:xfrm>
          <a:prstGeom prst="rect">
            <a:avLst/>
          </a:prstGeom>
        </p:spPr>
      </p:pic>
      <p:pic>
        <p:nvPicPr>
          <p:cNvPr id="22" name="Picture 21">
            <a:extLst>
              <a:ext uri="{FF2B5EF4-FFF2-40B4-BE49-F238E27FC236}">
                <a16:creationId xmlns:a16="http://schemas.microsoft.com/office/drawing/2014/main" xmlns="" id="{15FA1FC9-5090-F545-854D-190EE80237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2170" y="5448300"/>
            <a:ext cx="6251060" cy="904759"/>
          </a:xfrm>
          <a:prstGeom prst="rect">
            <a:avLst/>
          </a:prstGeom>
        </p:spPr>
      </p:pic>
    </p:spTree>
    <p:extLst>
      <p:ext uri="{BB962C8B-B14F-4D97-AF65-F5344CB8AC3E}">
        <p14:creationId xmlns:p14="http://schemas.microsoft.com/office/powerpoint/2010/main" val="1096689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xmlns="" id="{3FFC8697-7497-44E2-8D7A-69CC4AD03C25}"/>
              </a:ext>
            </a:extLst>
          </p:cNvPr>
          <p:cNvPicPr>
            <a:picLocks noChangeAspect="1"/>
          </p:cNvPicPr>
          <p:nvPr/>
        </p:nvPicPr>
        <p:blipFill rotWithShape="1">
          <a:blip r:embed="rId2">
            <a:extLst>
              <a:ext uri="{28A0092B-C50C-407E-A947-70E740481C1C}">
                <a14:useLocalDpi xmlns:a14="http://schemas.microsoft.com/office/drawing/2010/main" val="0"/>
              </a:ext>
            </a:extLst>
          </a:blip>
          <a:srcRect t="3585" b="3827"/>
          <a:stretch/>
        </p:blipFill>
        <p:spPr>
          <a:xfrm>
            <a:off x="-1" y="0"/>
            <a:ext cx="18332349" cy="10287000"/>
          </a:xfrm>
          <a:prstGeom prst="rect">
            <a:avLst/>
          </a:prstGeom>
        </p:spPr>
      </p:pic>
      <p:sp>
        <p:nvSpPr>
          <p:cNvPr id="5" name="Rectangle 4">
            <a:extLst>
              <a:ext uri="{FF2B5EF4-FFF2-40B4-BE49-F238E27FC236}">
                <a16:creationId xmlns:a16="http://schemas.microsoft.com/office/drawing/2014/main" xmlns="" id="{827A25E1-89EF-46A3-977F-D43AAEDE675D}"/>
              </a:ext>
            </a:extLst>
          </p:cNvPr>
          <p:cNvSpPr/>
          <p:nvPr/>
        </p:nvSpPr>
        <p:spPr>
          <a:xfrm>
            <a:off x="0" y="0"/>
            <a:ext cx="18332348" cy="10287000"/>
          </a:xfrm>
          <a:prstGeom prst="rect">
            <a:avLst/>
          </a:prstGeom>
          <a:solidFill>
            <a:schemeClr val="accent1">
              <a:alpha val="7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2" name="Rectangle 1">
            <a:extLst>
              <a:ext uri="{FF2B5EF4-FFF2-40B4-BE49-F238E27FC236}">
                <a16:creationId xmlns:a16="http://schemas.microsoft.com/office/drawing/2014/main" xmlns="" id="{682834C0-830D-407F-A581-06B46432071F}"/>
              </a:ext>
            </a:extLst>
          </p:cNvPr>
          <p:cNvSpPr/>
          <p:nvPr/>
        </p:nvSpPr>
        <p:spPr>
          <a:xfrm>
            <a:off x="1447800" y="1028700"/>
            <a:ext cx="15621000" cy="942053"/>
          </a:xfrm>
          <a:prstGeom prst="rect">
            <a:avLst/>
          </a:prstGeom>
        </p:spPr>
        <p:txBody>
          <a:bodyPr wrap="square">
            <a:spAutoFit/>
          </a:bodyPr>
          <a:lstStyle/>
          <a:p>
            <a:pPr algn="ctr">
              <a:lnSpc>
                <a:spcPct val="107000"/>
              </a:lnSpc>
              <a:spcBef>
                <a:spcPts val="200"/>
              </a:spcBef>
              <a:spcAft>
                <a:spcPts val="1800"/>
              </a:spcAft>
            </a:pPr>
            <a:r>
              <a:rPr lang="en-US" sz="5400" b="1"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TOP FAQ </a:t>
            </a:r>
          </a:p>
        </p:txBody>
      </p:sp>
    </p:spTree>
    <p:extLst>
      <p:ext uri="{BB962C8B-B14F-4D97-AF65-F5344CB8AC3E}">
        <p14:creationId xmlns:p14="http://schemas.microsoft.com/office/powerpoint/2010/main" val="8837596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xmlns="" id="{3FFC8697-7497-44E2-8D7A-69CC4AD03C25}"/>
              </a:ext>
            </a:extLst>
          </p:cNvPr>
          <p:cNvPicPr>
            <a:picLocks noChangeAspect="1"/>
          </p:cNvPicPr>
          <p:nvPr/>
        </p:nvPicPr>
        <p:blipFill rotWithShape="1">
          <a:blip r:embed="rId2">
            <a:extLst>
              <a:ext uri="{28A0092B-C50C-407E-A947-70E740481C1C}">
                <a14:useLocalDpi xmlns:a14="http://schemas.microsoft.com/office/drawing/2010/main" val="0"/>
              </a:ext>
            </a:extLst>
          </a:blip>
          <a:srcRect t="3585" b="3827"/>
          <a:stretch/>
        </p:blipFill>
        <p:spPr>
          <a:xfrm>
            <a:off x="-1" y="0"/>
            <a:ext cx="18332349" cy="10287000"/>
          </a:xfrm>
          <a:prstGeom prst="rect">
            <a:avLst/>
          </a:prstGeom>
        </p:spPr>
      </p:pic>
      <p:sp>
        <p:nvSpPr>
          <p:cNvPr id="5" name="Rectangle 4">
            <a:extLst>
              <a:ext uri="{FF2B5EF4-FFF2-40B4-BE49-F238E27FC236}">
                <a16:creationId xmlns:a16="http://schemas.microsoft.com/office/drawing/2014/main" xmlns="" id="{827A25E1-89EF-46A3-977F-D43AAEDE675D}"/>
              </a:ext>
            </a:extLst>
          </p:cNvPr>
          <p:cNvSpPr/>
          <p:nvPr/>
        </p:nvSpPr>
        <p:spPr>
          <a:xfrm>
            <a:off x="0" y="0"/>
            <a:ext cx="18332348" cy="10287000"/>
          </a:xfrm>
          <a:prstGeom prst="rect">
            <a:avLst/>
          </a:prstGeom>
          <a:solidFill>
            <a:schemeClr val="accent1">
              <a:alpha val="7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2" name="Rectangle 1">
            <a:extLst>
              <a:ext uri="{FF2B5EF4-FFF2-40B4-BE49-F238E27FC236}">
                <a16:creationId xmlns:a16="http://schemas.microsoft.com/office/drawing/2014/main" xmlns="" id="{682834C0-830D-407F-A581-06B46432071F}"/>
              </a:ext>
            </a:extLst>
          </p:cNvPr>
          <p:cNvSpPr/>
          <p:nvPr/>
        </p:nvSpPr>
        <p:spPr>
          <a:xfrm>
            <a:off x="1447800" y="1028700"/>
            <a:ext cx="15621000" cy="5814862"/>
          </a:xfrm>
          <a:prstGeom prst="rect">
            <a:avLst/>
          </a:prstGeom>
        </p:spPr>
        <p:txBody>
          <a:bodyPr wrap="square">
            <a:spAutoFit/>
          </a:bodyPr>
          <a:lstStyle/>
          <a:p>
            <a:pPr algn="ctr">
              <a:lnSpc>
                <a:spcPct val="107000"/>
              </a:lnSpc>
              <a:spcBef>
                <a:spcPts val="200"/>
              </a:spcBef>
              <a:spcAft>
                <a:spcPts val="1800"/>
              </a:spcAft>
            </a:pPr>
            <a:r>
              <a:rPr lang="en-US" sz="5400" b="1"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What communications protocol do you use? </a:t>
            </a:r>
          </a:p>
          <a:p>
            <a:pPr>
              <a:lnSpc>
                <a:spcPct val="107000"/>
              </a:lnSpc>
              <a:spcAft>
                <a:spcPts val="800"/>
              </a:spcAft>
            </a:pP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We use </a:t>
            </a:r>
            <a:r>
              <a:rPr lang="en-US" sz="3200" b="1" dirty="0" err="1">
                <a:solidFill>
                  <a:schemeClr val="bg2"/>
                </a:solidFill>
                <a:latin typeface="Calibri" panose="020F0502020204030204" pitchFamily="34" charset="0"/>
                <a:ea typeface="Calibri" panose="020F0502020204030204" pitchFamily="34" charset="0"/>
                <a:cs typeface="Times New Roman" panose="02020603050405020304" pitchFamily="18" charset="0"/>
              </a:rPr>
              <a:t>LoRa</a:t>
            </a:r>
            <a:r>
              <a:rPr lang="en-US" sz="32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 wireless communications </a:t>
            </a: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technology. </a:t>
            </a:r>
          </a:p>
          <a:p>
            <a:pPr>
              <a:lnSpc>
                <a:spcPct val="107000"/>
              </a:lnSpc>
              <a:spcAft>
                <a:spcPts val="800"/>
              </a:spcAft>
            </a:pPr>
            <a:r>
              <a:rPr lang="en-US" sz="3200" b="1" dirty="0" err="1">
                <a:solidFill>
                  <a:schemeClr val="bg2"/>
                </a:solidFill>
                <a:latin typeface="Calibri" panose="020F0502020204030204" pitchFamily="34" charset="0"/>
                <a:ea typeface="Calibri" panose="020F0502020204030204" pitchFamily="34" charset="0"/>
                <a:cs typeface="Times New Roman" panose="02020603050405020304" pitchFamily="18" charset="0"/>
              </a:rPr>
              <a:t>LoRa</a:t>
            </a:r>
            <a:r>
              <a:rPr lang="en-US" sz="32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 (short for “long range”) </a:t>
            </a: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is a wireless radio frequency technology that allows for secure data transmission across long ranges (up to a 5-mile radius) while consuming very little power. </a:t>
            </a:r>
          </a:p>
          <a:p>
            <a:pPr>
              <a:lnSpc>
                <a:spcPct val="107000"/>
              </a:lnSpc>
              <a:spcAft>
                <a:spcPts val="800"/>
              </a:spcAft>
            </a:pPr>
            <a:r>
              <a:rPr lang="en-US" sz="32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One of the most popular technologies for Internet of Things (IoT) </a:t>
            </a: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networks worldwide:</a:t>
            </a:r>
          </a:p>
          <a:p>
            <a:pPr marL="571500" indent="-571500">
              <a:lnSpc>
                <a:spcPct val="107000"/>
              </a:lnSpc>
              <a:spcAft>
                <a:spcPts val="800"/>
              </a:spcAft>
              <a:buFont typeface="Arial" panose="020B0604020202020204" pitchFamily="34" charset="0"/>
              <a:buChar char="•"/>
            </a:pPr>
            <a:r>
              <a:rPr lang="en-US" sz="32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Over 600 known uses cases </a:t>
            </a: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for smart cities, smart homes and buildings, smart agriculture, smart metering, smart supply chain and logistics, and more. </a:t>
            </a:r>
          </a:p>
          <a:p>
            <a:pPr marL="571500" indent="-571500">
              <a:lnSpc>
                <a:spcPct val="107000"/>
              </a:lnSpc>
              <a:spcAft>
                <a:spcPts val="800"/>
              </a:spcAft>
              <a:buFont typeface="Arial" panose="020B0604020202020204" pitchFamily="34" charset="0"/>
              <a:buChar char="•"/>
            </a:pPr>
            <a:r>
              <a:rPr lang="en-US" sz="32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Over 50 million devices </a:t>
            </a: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connected to networks in 95 countries and growing.</a:t>
            </a:r>
            <a:endParaRPr lang="en-US" sz="3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5711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xmlns="" id="{3FFC8697-7497-44E2-8D7A-69CC4AD03C25}"/>
              </a:ext>
            </a:extLst>
          </p:cNvPr>
          <p:cNvPicPr>
            <a:picLocks noChangeAspect="1"/>
          </p:cNvPicPr>
          <p:nvPr/>
        </p:nvPicPr>
        <p:blipFill rotWithShape="1">
          <a:blip r:embed="rId2">
            <a:extLst>
              <a:ext uri="{28A0092B-C50C-407E-A947-70E740481C1C}">
                <a14:useLocalDpi xmlns:a14="http://schemas.microsoft.com/office/drawing/2010/main" val="0"/>
              </a:ext>
            </a:extLst>
          </a:blip>
          <a:srcRect t="3585" b="3827"/>
          <a:stretch/>
        </p:blipFill>
        <p:spPr>
          <a:xfrm>
            <a:off x="-1" y="0"/>
            <a:ext cx="18332349" cy="10287000"/>
          </a:xfrm>
          <a:prstGeom prst="rect">
            <a:avLst/>
          </a:prstGeom>
        </p:spPr>
      </p:pic>
      <p:sp>
        <p:nvSpPr>
          <p:cNvPr id="5" name="Rectangle 4">
            <a:extLst>
              <a:ext uri="{FF2B5EF4-FFF2-40B4-BE49-F238E27FC236}">
                <a16:creationId xmlns:a16="http://schemas.microsoft.com/office/drawing/2014/main" xmlns="" id="{827A25E1-89EF-46A3-977F-D43AAEDE675D}"/>
              </a:ext>
            </a:extLst>
          </p:cNvPr>
          <p:cNvSpPr/>
          <p:nvPr/>
        </p:nvSpPr>
        <p:spPr>
          <a:xfrm>
            <a:off x="0" y="0"/>
            <a:ext cx="18332348" cy="10287000"/>
          </a:xfrm>
          <a:prstGeom prst="rect">
            <a:avLst/>
          </a:prstGeom>
          <a:solidFill>
            <a:schemeClr val="accent1">
              <a:alpha val="7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2" name="Rectangle 1">
            <a:extLst>
              <a:ext uri="{FF2B5EF4-FFF2-40B4-BE49-F238E27FC236}">
                <a16:creationId xmlns:a16="http://schemas.microsoft.com/office/drawing/2014/main" xmlns="" id="{682834C0-830D-407F-A581-06B46432071F}"/>
              </a:ext>
            </a:extLst>
          </p:cNvPr>
          <p:cNvSpPr/>
          <p:nvPr/>
        </p:nvSpPr>
        <p:spPr>
          <a:xfrm>
            <a:off x="1447800" y="1028700"/>
            <a:ext cx="15621000" cy="8113631"/>
          </a:xfrm>
          <a:prstGeom prst="rect">
            <a:avLst/>
          </a:prstGeom>
        </p:spPr>
        <p:txBody>
          <a:bodyPr wrap="square">
            <a:spAutoFit/>
          </a:bodyPr>
          <a:lstStyle/>
          <a:p>
            <a:pPr algn="ctr">
              <a:lnSpc>
                <a:spcPct val="107000"/>
              </a:lnSpc>
              <a:spcBef>
                <a:spcPts val="200"/>
              </a:spcBef>
              <a:spcAft>
                <a:spcPts val="1800"/>
              </a:spcAft>
            </a:pPr>
            <a:r>
              <a:rPr lang="en-US" sz="5400" b="1"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What is an Endpoint?</a:t>
            </a:r>
          </a:p>
          <a:p>
            <a:pPr>
              <a:lnSpc>
                <a:spcPct val="107000"/>
              </a:lnSpc>
              <a:spcBef>
                <a:spcPts val="200"/>
              </a:spcBef>
              <a:spcAft>
                <a:spcPts val="1800"/>
              </a:spcAft>
            </a:pP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The endpoint is the </a:t>
            </a:r>
            <a:r>
              <a:rPr lang="en-US" sz="32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set of IoT electronics that are part of, or attached to, your Zurn Connected Product</a:t>
            </a: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 The end-points primary purpose is to </a:t>
            </a:r>
            <a:r>
              <a:rPr lang="en-US" sz="32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collect and transmits data wirelessly </a:t>
            </a: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from your Zurn Connected Products to the Zurn Gateway (which then transmits the data to the Zurn Cloud via Ethernet or LTE). </a:t>
            </a:r>
            <a:b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b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Certain end-points </a:t>
            </a:r>
            <a:r>
              <a:rPr lang="en-US" sz="32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can also act as controllers </a:t>
            </a: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that can perform certain actions on your Zurn Connected Products.</a:t>
            </a:r>
          </a:p>
          <a:p>
            <a:pPr algn="ctr">
              <a:lnSpc>
                <a:spcPct val="107000"/>
              </a:lnSpc>
              <a:spcBef>
                <a:spcPts val="200"/>
              </a:spcBef>
              <a:spcAft>
                <a:spcPts val="1800"/>
              </a:spcAft>
            </a:pPr>
            <a:r>
              <a:rPr lang="en-US" sz="44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Can you use one endpoint for </a:t>
            </a:r>
            <a:br>
              <a:rPr lang="en-US" sz="44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br>
            <a:r>
              <a:rPr lang="en-US" sz="44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multiple connected products?</a:t>
            </a:r>
          </a:p>
          <a:p>
            <a:pPr>
              <a:lnSpc>
                <a:spcPct val="107000"/>
              </a:lnSpc>
              <a:spcBef>
                <a:spcPts val="200"/>
              </a:spcBef>
              <a:spcAft>
                <a:spcPts val="1800"/>
              </a:spcAft>
            </a:pPr>
            <a:r>
              <a:rPr lang="en-US" sz="32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NO, each connected product (e.g., backflow preventer, flush valve or faucet) must use its own unique endpoint</a:t>
            </a: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  Zurn builds into each product its own unique endpoint to collect and communicate information about that product individually.</a:t>
            </a:r>
            <a:endParaRPr lang="en-US" sz="3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9657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xmlns="" id="{3FFC8697-7497-44E2-8D7A-69CC4AD03C25}"/>
              </a:ext>
            </a:extLst>
          </p:cNvPr>
          <p:cNvPicPr>
            <a:picLocks noChangeAspect="1"/>
          </p:cNvPicPr>
          <p:nvPr/>
        </p:nvPicPr>
        <p:blipFill rotWithShape="1">
          <a:blip r:embed="rId2">
            <a:extLst>
              <a:ext uri="{28A0092B-C50C-407E-A947-70E740481C1C}">
                <a14:useLocalDpi xmlns:a14="http://schemas.microsoft.com/office/drawing/2010/main" val="0"/>
              </a:ext>
            </a:extLst>
          </a:blip>
          <a:srcRect t="3585" b="3827"/>
          <a:stretch/>
        </p:blipFill>
        <p:spPr>
          <a:xfrm>
            <a:off x="-1" y="0"/>
            <a:ext cx="18332349" cy="10287000"/>
          </a:xfrm>
          <a:prstGeom prst="rect">
            <a:avLst/>
          </a:prstGeom>
        </p:spPr>
      </p:pic>
      <p:sp>
        <p:nvSpPr>
          <p:cNvPr id="5" name="Rectangle 4">
            <a:extLst>
              <a:ext uri="{FF2B5EF4-FFF2-40B4-BE49-F238E27FC236}">
                <a16:creationId xmlns:a16="http://schemas.microsoft.com/office/drawing/2014/main" xmlns="" id="{827A25E1-89EF-46A3-977F-D43AAEDE675D}"/>
              </a:ext>
            </a:extLst>
          </p:cNvPr>
          <p:cNvSpPr/>
          <p:nvPr/>
        </p:nvSpPr>
        <p:spPr>
          <a:xfrm>
            <a:off x="0" y="0"/>
            <a:ext cx="18332348" cy="10287000"/>
          </a:xfrm>
          <a:prstGeom prst="rect">
            <a:avLst/>
          </a:prstGeom>
          <a:solidFill>
            <a:schemeClr val="accent1">
              <a:alpha val="7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2" name="Rectangle 1">
            <a:extLst>
              <a:ext uri="{FF2B5EF4-FFF2-40B4-BE49-F238E27FC236}">
                <a16:creationId xmlns:a16="http://schemas.microsoft.com/office/drawing/2014/main" xmlns="" id="{682834C0-830D-407F-A581-06B46432071F}"/>
              </a:ext>
            </a:extLst>
          </p:cNvPr>
          <p:cNvSpPr/>
          <p:nvPr/>
        </p:nvSpPr>
        <p:spPr>
          <a:xfrm>
            <a:off x="1447800" y="1028700"/>
            <a:ext cx="15621000" cy="7253076"/>
          </a:xfrm>
          <a:prstGeom prst="rect">
            <a:avLst/>
          </a:prstGeom>
        </p:spPr>
        <p:txBody>
          <a:bodyPr wrap="square">
            <a:spAutoFit/>
          </a:bodyPr>
          <a:lstStyle/>
          <a:p>
            <a:pPr algn="ctr">
              <a:lnSpc>
                <a:spcPct val="107000"/>
              </a:lnSpc>
              <a:spcBef>
                <a:spcPts val="200"/>
              </a:spcBef>
              <a:spcAft>
                <a:spcPts val="1800"/>
              </a:spcAft>
            </a:pPr>
            <a:r>
              <a:rPr lang="en-US" sz="5400" b="1"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What is a Gateway?</a:t>
            </a:r>
          </a:p>
          <a:p>
            <a:pPr>
              <a:lnSpc>
                <a:spcPct val="107000"/>
              </a:lnSpc>
              <a:spcBef>
                <a:spcPts val="200"/>
              </a:spcBef>
              <a:spcAft>
                <a:spcPts val="1800"/>
              </a:spcAft>
            </a:pPr>
            <a:r>
              <a:rPr lang="en-US" sz="2800" dirty="0">
                <a:solidFill>
                  <a:schemeClr val="bg2"/>
                </a:solidFill>
                <a:latin typeface="Calibri" panose="020F0502020204030204" pitchFamily="34" charset="0"/>
                <a:ea typeface="Calibri" panose="020F0502020204030204" pitchFamily="34" charset="0"/>
                <a:cs typeface="Times New Roman" panose="02020603050405020304" pitchFamily="18" charset="0"/>
              </a:rPr>
              <a:t>A gateway is what </a:t>
            </a:r>
            <a:r>
              <a:rPr lang="en-US" sz="28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allows Zurn Connected Products to send and receive data from the Zurn Cloud</a:t>
            </a:r>
            <a:r>
              <a:rPr lang="en-US" sz="2800" dirty="0">
                <a:solidFill>
                  <a:schemeClr val="bg2"/>
                </a:solidFill>
                <a:latin typeface="Calibri" panose="020F0502020204030204" pitchFamily="34" charset="0"/>
                <a:ea typeface="Calibri" panose="020F0502020204030204" pitchFamily="34" charset="0"/>
                <a:cs typeface="Times New Roman" panose="02020603050405020304" pitchFamily="18" charset="0"/>
              </a:rPr>
              <a:t>. Zurn Connected Products do not connect to the Internet directly. Instead, they connect securely to the Zurn gateway that is connected to the internet either via ethernet cable to your local area network or LTE cellular. </a:t>
            </a:r>
          </a:p>
          <a:p>
            <a:pPr>
              <a:lnSpc>
                <a:spcPct val="107000"/>
              </a:lnSpc>
              <a:spcBef>
                <a:spcPts val="200"/>
              </a:spcBef>
              <a:spcAft>
                <a:spcPts val="1800"/>
              </a:spcAft>
            </a:pPr>
            <a:r>
              <a:rPr lang="en-US" sz="2800" dirty="0">
                <a:solidFill>
                  <a:schemeClr val="bg2"/>
                </a:solidFill>
                <a:latin typeface="Calibri" panose="020F0502020204030204" pitchFamily="34" charset="0"/>
                <a:ea typeface="Calibri" panose="020F0502020204030204" pitchFamily="34" charset="0"/>
                <a:cs typeface="Times New Roman" panose="02020603050405020304" pitchFamily="18" charset="0"/>
              </a:rPr>
              <a:t>An easy way to think of this would be to compare it to your home or office, where your laptops and tablets and other internet devices connect to the internet through a modem/router or wireless cellular hotspot. </a:t>
            </a:r>
          </a:p>
          <a:p>
            <a:pPr algn="ctr">
              <a:lnSpc>
                <a:spcPct val="107000"/>
              </a:lnSpc>
              <a:spcBef>
                <a:spcPts val="200"/>
              </a:spcBef>
              <a:spcAft>
                <a:spcPts val="1800"/>
              </a:spcAft>
            </a:pPr>
            <a:r>
              <a:rPr lang="en-US" sz="44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Can you use one Gateway for </a:t>
            </a:r>
            <a:br>
              <a:rPr lang="en-US" sz="44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br>
            <a:r>
              <a:rPr lang="en-US" sz="44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multiple connected products?</a:t>
            </a:r>
          </a:p>
          <a:p>
            <a:pPr>
              <a:lnSpc>
                <a:spcPct val="107000"/>
              </a:lnSpc>
              <a:spcBef>
                <a:spcPts val="200"/>
              </a:spcBef>
              <a:spcAft>
                <a:spcPts val="1800"/>
              </a:spcAft>
            </a:pPr>
            <a:r>
              <a:rPr lang="en-US" sz="28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YES, one gateway will handle all Zurn connected products within its wireless range, </a:t>
            </a:r>
            <a:r>
              <a:rPr lang="en-US" sz="2800" dirty="0">
                <a:solidFill>
                  <a:schemeClr val="bg2"/>
                </a:solidFill>
                <a:latin typeface="Calibri" panose="020F0502020204030204" pitchFamily="34" charset="0"/>
                <a:ea typeface="Calibri" panose="020F0502020204030204" pitchFamily="34" charset="0"/>
                <a:cs typeface="Times New Roman" panose="02020603050405020304" pitchFamily="18" charset="0"/>
              </a:rPr>
              <a:t>which is typically a radius of roughly 1,000 feet from where the gateway is installed. </a:t>
            </a:r>
            <a:endParaRPr lang="en-US" sz="2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3258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xmlns="" id="{3FFC8697-7497-44E2-8D7A-69CC4AD03C25}"/>
              </a:ext>
            </a:extLst>
          </p:cNvPr>
          <p:cNvPicPr>
            <a:picLocks noChangeAspect="1"/>
          </p:cNvPicPr>
          <p:nvPr/>
        </p:nvPicPr>
        <p:blipFill rotWithShape="1">
          <a:blip r:embed="rId2">
            <a:extLst>
              <a:ext uri="{28A0092B-C50C-407E-A947-70E740481C1C}">
                <a14:useLocalDpi xmlns:a14="http://schemas.microsoft.com/office/drawing/2010/main" val="0"/>
              </a:ext>
            </a:extLst>
          </a:blip>
          <a:srcRect t="3585" b="3827"/>
          <a:stretch/>
        </p:blipFill>
        <p:spPr>
          <a:xfrm>
            <a:off x="-1" y="0"/>
            <a:ext cx="18332349" cy="10287000"/>
          </a:xfrm>
          <a:prstGeom prst="rect">
            <a:avLst/>
          </a:prstGeom>
        </p:spPr>
      </p:pic>
      <p:sp>
        <p:nvSpPr>
          <p:cNvPr id="5" name="Rectangle 4">
            <a:extLst>
              <a:ext uri="{FF2B5EF4-FFF2-40B4-BE49-F238E27FC236}">
                <a16:creationId xmlns:a16="http://schemas.microsoft.com/office/drawing/2014/main" xmlns="" id="{827A25E1-89EF-46A3-977F-D43AAEDE675D}"/>
              </a:ext>
            </a:extLst>
          </p:cNvPr>
          <p:cNvSpPr/>
          <p:nvPr/>
        </p:nvSpPr>
        <p:spPr>
          <a:xfrm>
            <a:off x="0" y="0"/>
            <a:ext cx="18332348" cy="10287000"/>
          </a:xfrm>
          <a:prstGeom prst="rect">
            <a:avLst/>
          </a:prstGeom>
          <a:solidFill>
            <a:schemeClr val="accent1">
              <a:alpha val="7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2" name="Rectangle 1">
            <a:extLst>
              <a:ext uri="{FF2B5EF4-FFF2-40B4-BE49-F238E27FC236}">
                <a16:creationId xmlns:a16="http://schemas.microsoft.com/office/drawing/2014/main" xmlns="" id="{682834C0-830D-407F-A581-06B46432071F}"/>
              </a:ext>
            </a:extLst>
          </p:cNvPr>
          <p:cNvSpPr/>
          <p:nvPr/>
        </p:nvSpPr>
        <p:spPr>
          <a:xfrm>
            <a:off x="1447800" y="1028700"/>
            <a:ext cx="15621000" cy="6766148"/>
          </a:xfrm>
          <a:prstGeom prst="rect">
            <a:avLst/>
          </a:prstGeom>
        </p:spPr>
        <p:txBody>
          <a:bodyPr wrap="square">
            <a:spAutoFit/>
          </a:bodyPr>
          <a:lstStyle/>
          <a:p>
            <a:pPr algn="ctr">
              <a:lnSpc>
                <a:spcPct val="107000"/>
              </a:lnSpc>
              <a:spcBef>
                <a:spcPts val="200"/>
              </a:spcBef>
              <a:spcAft>
                <a:spcPts val="1800"/>
              </a:spcAft>
            </a:pPr>
            <a:r>
              <a:rPr lang="en-US" sz="5400" b="1"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How secure is the Zurn Connected System? </a:t>
            </a:r>
          </a:p>
          <a:p>
            <a:pPr>
              <a:lnSpc>
                <a:spcPct val="107000"/>
              </a:lnSpc>
              <a:spcAft>
                <a:spcPts val="800"/>
              </a:spcAft>
            </a:pP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All Zurn Connected Products data are contained in </a:t>
            </a:r>
            <a:r>
              <a:rPr lang="en-US" sz="32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fully encrypted messages that are transmitted </a:t>
            </a: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to the Zurn cloud, which is hosted and secured by IBM.</a:t>
            </a:r>
          </a:p>
          <a:p>
            <a:pPr>
              <a:lnSpc>
                <a:spcPct val="107000"/>
              </a:lnSpc>
              <a:spcAft>
                <a:spcPts val="800"/>
              </a:spcAft>
            </a:pPr>
            <a:r>
              <a:rPr lang="en-US" sz="32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The Zurn Gateway does not have any Wi-Fi access points</a:t>
            </a: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 which eliminates one of the more popular methods for unauthorized access to a network. </a:t>
            </a:r>
          </a:p>
          <a:p>
            <a:pPr>
              <a:lnSpc>
                <a:spcPct val="107000"/>
              </a:lnSpc>
              <a:spcAft>
                <a:spcPts val="800"/>
              </a:spcAft>
            </a:pPr>
            <a:r>
              <a:rPr lang="en-US" sz="32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Our gateways also only accept </a:t>
            </a:r>
            <a:r>
              <a:rPr lang="en-US" sz="3200" b="1" dirty="0" err="1">
                <a:solidFill>
                  <a:schemeClr val="bg2"/>
                </a:solidFill>
                <a:latin typeface="Calibri" panose="020F0502020204030204" pitchFamily="34" charset="0"/>
                <a:ea typeface="Calibri" panose="020F0502020204030204" pitchFamily="34" charset="0"/>
                <a:cs typeface="Times New Roman" panose="02020603050405020304" pitchFamily="18" charset="0"/>
              </a:rPr>
              <a:t>LoRa</a:t>
            </a:r>
            <a:r>
              <a:rPr lang="en-US" sz="32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 message packets</a:t>
            </a: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 that only contain data in message format and so, by design, cannot contain any executable scripts that could attack the network. </a:t>
            </a:r>
          </a:p>
          <a:p>
            <a:pPr>
              <a:lnSpc>
                <a:spcPct val="107000"/>
              </a:lnSpc>
              <a:spcAft>
                <a:spcPts val="800"/>
              </a:spcAft>
            </a:pP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Zurn Connected Products generate messages with </a:t>
            </a:r>
            <a:r>
              <a:rPr lang="en-US" sz="32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unique identifiers that allow them exclusive access to our Cloud servers. </a:t>
            </a: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Any message that does not have these identifiers will be rejected.</a:t>
            </a:r>
            <a:endParaRPr lang="en-US" sz="3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9701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F1F1F5"/>
          </a:solidFill>
        </p:spPr>
        <p:txBody>
          <a:bodyPr wrap="square" lIns="0" tIns="0" rIns="0" bIns="0" rtlCol="0"/>
          <a:lstStyle/>
          <a:p>
            <a:endParaRPr sz="4050" dirty="0"/>
          </a:p>
        </p:txBody>
      </p:sp>
      <p:sp>
        <p:nvSpPr>
          <p:cNvPr id="3" name="object 3"/>
          <p:cNvSpPr/>
          <p:nvPr/>
        </p:nvSpPr>
        <p:spPr>
          <a:xfrm>
            <a:off x="706754" y="687704"/>
            <a:ext cx="0" cy="1028700"/>
          </a:xfrm>
          <a:custGeom>
            <a:avLst/>
            <a:gdLst/>
            <a:ahLst/>
            <a:cxnLst/>
            <a:rect l="l" t="t" r="r" b="b"/>
            <a:pathLst>
              <a:path h="685800">
                <a:moveTo>
                  <a:pt x="0" y="0"/>
                </a:moveTo>
                <a:lnTo>
                  <a:pt x="0" y="685800"/>
                </a:lnTo>
              </a:path>
            </a:pathLst>
          </a:custGeom>
          <a:ln w="63500">
            <a:solidFill>
              <a:srgbClr val="0077C7"/>
            </a:solidFill>
          </a:ln>
        </p:spPr>
        <p:txBody>
          <a:bodyPr wrap="square" lIns="0" tIns="0" rIns="0" bIns="0" rtlCol="0"/>
          <a:lstStyle/>
          <a:p>
            <a:endParaRPr sz="4050" dirty="0"/>
          </a:p>
        </p:txBody>
      </p:sp>
      <p:sp>
        <p:nvSpPr>
          <p:cNvPr id="4" name="object 4"/>
          <p:cNvSpPr/>
          <p:nvPr/>
        </p:nvSpPr>
        <p:spPr>
          <a:xfrm>
            <a:off x="16746854" y="9187814"/>
            <a:ext cx="0" cy="742950"/>
          </a:xfrm>
          <a:custGeom>
            <a:avLst/>
            <a:gdLst/>
            <a:ahLst/>
            <a:cxnLst/>
            <a:rect l="l" t="t" r="r" b="b"/>
            <a:pathLst>
              <a:path h="495300">
                <a:moveTo>
                  <a:pt x="0" y="0"/>
                </a:moveTo>
                <a:lnTo>
                  <a:pt x="0" y="495299"/>
                </a:lnTo>
              </a:path>
            </a:pathLst>
          </a:custGeom>
          <a:ln w="63500">
            <a:solidFill>
              <a:srgbClr val="0077C7"/>
            </a:solidFill>
          </a:ln>
        </p:spPr>
        <p:txBody>
          <a:bodyPr wrap="square" lIns="0" tIns="0" rIns="0" bIns="0" rtlCol="0"/>
          <a:lstStyle/>
          <a:p>
            <a:endParaRPr sz="4050" dirty="0"/>
          </a:p>
        </p:txBody>
      </p:sp>
      <p:sp>
        <p:nvSpPr>
          <p:cNvPr id="5" name="object 5"/>
          <p:cNvSpPr/>
          <p:nvPr/>
        </p:nvSpPr>
        <p:spPr>
          <a:xfrm>
            <a:off x="704850" y="9258300"/>
            <a:ext cx="1600200" cy="678180"/>
          </a:xfrm>
          <a:prstGeom prst="rect">
            <a:avLst/>
          </a:prstGeom>
          <a:blipFill>
            <a:blip r:embed="rId2" cstate="print"/>
            <a:stretch>
              <a:fillRect/>
            </a:stretch>
          </a:blipFill>
        </p:spPr>
        <p:txBody>
          <a:bodyPr wrap="square" lIns="0" tIns="0" rIns="0" bIns="0" rtlCol="0"/>
          <a:lstStyle/>
          <a:p>
            <a:endParaRPr sz="4050" dirty="0"/>
          </a:p>
        </p:txBody>
      </p:sp>
      <p:sp>
        <p:nvSpPr>
          <p:cNvPr id="6" name="object 6"/>
          <p:cNvSpPr/>
          <p:nvPr/>
        </p:nvSpPr>
        <p:spPr>
          <a:xfrm>
            <a:off x="182" y="0"/>
            <a:ext cx="18287619" cy="10286994"/>
          </a:xfrm>
          <a:prstGeom prst="rect">
            <a:avLst/>
          </a:prstGeom>
          <a:blipFill>
            <a:blip r:embed="rId3" cstate="print"/>
            <a:stretch>
              <a:fillRect/>
            </a:stretch>
          </a:blipFill>
        </p:spPr>
        <p:txBody>
          <a:bodyPr wrap="square" lIns="0" tIns="0" rIns="0" bIns="0" rtlCol="0"/>
          <a:lstStyle/>
          <a:p>
            <a:endParaRPr sz="4050" dirty="0"/>
          </a:p>
        </p:txBody>
      </p:sp>
      <p:sp>
        <p:nvSpPr>
          <p:cNvPr id="7" name="object 7"/>
          <p:cNvSpPr/>
          <p:nvPr/>
        </p:nvSpPr>
        <p:spPr>
          <a:xfrm>
            <a:off x="0" y="3802380"/>
            <a:ext cx="12923520" cy="2731770"/>
          </a:xfrm>
          <a:custGeom>
            <a:avLst/>
            <a:gdLst/>
            <a:ahLst/>
            <a:cxnLst/>
            <a:rect l="l" t="t" r="r" b="b"/>
            <a:pathLst>
              <a:path w="8615680" h="1821179">
                <a:moveTo>
                  <a:pt x="0" y="1821179"/>
                </a:moveTo>
                <a:lnTo>
                  <a:pt x="8615680" y="1821179"/>
                </a:lnTo>
                <a:lnTo>
                  <a:pt x="8615680" y="0"/>
                </a:lnTo>
                <a:lnTo>
                  <a:pt x="0" y="0"/>
                </a:lnTo>
                <a:lnTo>
                  <a:pt x="0" y="1821179"/>
                </a:lnTo>
                <a:close/>
              </a:path>
            </a:pathLst>
          </a:custGeom>
          <a:solidFill>
            <a:srgbClr val="0077C7">
              <a:alpha val="87841"/>
            </a:srgbClr>
          </a:solidFill>
        </p:spPr>
        <p:txBody>
          <a:bodyPr wrap="square" lIns="0" tIns="0" rIns="0" bIns="0" rtlCol="0"/>
          <a:lstStyle/>
          <a:p>
            <a:endParaRPr sz="4050" dirty="0"/>
          </a:p>
        </p:txBody>
      </p:sp>
      <p:sp>
        <p:nvSpPr>
          <p:cNvPr id="9" name="object 9"/>
          <p:cNvSpPr txBox="1"/>
          <p:nvPr/>
        </p:nvSpPr>
        <p:spPr>
          <a:xfrm>
            <a:off x="1062989" y="5831585"/>
            <a:ext cx="860108" cy="388568"/>
          </a:xfrm>
          <a:prstGeom prst="rect">
            <a:avLst/>
          </a:prstGeom>
        </p:spPr>
        <p:txBody>
          <a:bodyPr vert="horz" wrap="square" lIns="0" tIns="19050" rIns="0" bIns="0" rtlCol="0">
            <a:spAutoFit/>
          </a:bodyPr>
          <a:lstStyle/>
          <a:p>
            <a:pPr marL="19050">
              <a:spcBef>
                <a:spcPts val="150"/>
              </a:spcBef>
            </a:pPr>
            <a:r>
              <a:rPr sz="2400" spc="-8" dirty="0">
                <a:solidFill>
                  <a:srgbClr val="FFFFFF"/>
                </a:solidFill>
                <a:latin typeface="Arial"/>
                <a:cs typeface="Arial"/>
              </a:rPr>
              <a:t>H</a:t>
            </a:r>
            <a:r>
              <a:rPr sz="2400" spc="-195" dirty="0">
                <a:solidFill>
                  <a:srgbClr val="FFFFFF"/>
                </a:solidFill>
                <a:latin typeface="Arial"/>
                <a:cs typeface="Arial"/>
              </a:rPr>
              <a:t>V</a:t>
            </a:r>
            <a:r>
              <a:rPr sz="2400" spc="-15" dirty="0">
                <a:solidFill>
                  <a:srgbClr val="FFFFFF"/>
                </a:solidFill>
                <a:latin typeface="Arial"/>
                <a:cs typeface="Arial"/>
              </a:rPr>
              <a:t>A</a:t>
            </a:r>
            <a:r>
              <a:rPr sz="2400" spc="-8" dirty="0">
                <a:solidFill>
                  <a:srgbClr val="FFFFFF"/>
                </a:solidFill>
                <a:latin typeface="Arial"/>
                <a:cs typeface="Arial"/>
              </a:rPr>
              <a:t>C</a:t>
            </a:r>
            <a:endParaRPr sz="2400" dirty="0">
              <a:latin typeface="Arial"/>
              <a:cs typeface="Arial"/>
            </a:endParaRPr>
          </a:p>
        </p:txBody>
      </p:sp>
      <p:sp>
        <p:nvSpPr>
          <p:cNvPr id="10" name="object 10"/>
          <p:cNvSpPr/>
          <p:nvPr/>
        </p:nvSpPr>
        <p:spPr>
          <a:xfrm>
            <a:off x="3832859" y="4358640"/>
            <a:ext cx="1223009" cy="1085850"/>
          </a:xfrm>
          <a:prstGeom prst="rect">
            <a:avLst/>
          </a:prstGeom>
          <a:blipFill>
            <a:blip r:embed="rId4" cstate="print"/>
            <a:stretch>
              <a:fillRect/>
            </a:stretch>
          </a:blipFill>
        </p:spPr>
        <p:txBody>
          <a:bodyPr wrap="square" lIns="0" tIns="0" rIns="0" bIns="0" rtlCol="0"/>
          <a:lstStyle/>
          <a:p>
            <a:endParaRPr sz="4050" dirty="0"/>
          </a:p>
        </p:txBody>
      </p:sp>
      <p:sp>
        <p:nvSpPr>
          <p:cNvPr id="11" name="object 11"/>
          <p:cNvSpPr/>
          <p:nvPr/>
        </p:nvSpPr>
        <p:spPr>
          <a:xfrm>
            <a:off x="6873239" y="4263391"/>
            <a:ext cx="868680" cy="1211579"/>
          </a:xfrm>
          <a:prstGeom prst="rect">
            <a:avLst/>
          </a:prstGeom>
          <a:blipFill>
            <a:blip r:embed="rId5" cstate="print"/>
            <a:stretch>
              <a:fillRect/>
            </a:stretch>
          </a:blipFill>
        </p:spPr>
        <p:txBody>
          <a:bodyPr wrap="square" lIns="0" tIns="0" rIns="0" bIns="0" rtlCol="0"/>
          <a:lstStyle/>
          <a:p>
            <a:endParaRPr sz="4050" dirty="0"/>
          </a:p>
        </p:txBody>
      </p:sp>
      <p:sp>
        <p:nvSpPr>
          <p:cNvPr id="12" name="object 12"/>
          <p:cNvSpPr/>
          <p:nvPr/>
        </p:nvSpPr>
        <p:spPr>
          <a:xfrm>
            <a:off x="883921" y="4385309"/>
            <a:ext cx="1223009" cy="1024890"/>
          </a:xfrm>
          <a:prstGeom prst="rect">
            <a:avLst/>
          </a:prstGeom>
          <a:blipFill>
            <a:blip r:embed="rId6" cstate="print"/>
            <a:stretch>
              <a:fillRect/>
            </a:stretch>
          </a:blipFill>
        </p:spPr>
        <p:txBody>
          <a:bodyPr wrap="square" lIns="0" tIns="0" rIns="0" bIns="0" rtlCol="0"/>
          <a:lstStyle/>
          <a:p>
            <a:endParaRPr sz="4050" dirty="0"/>
          </a:p>
        </p:txBody>
      </p:sp>
      <p:sp>
        <p:nvSpPr>
          <p:cNvPr id="13" name="object 13"/>
          <p:cNvSpPr/>
          <p:nvPr/>
        </p:nvSpPr>
        <p:spPr>
          <a:xfrm>
            <a:off x="9475469" y="4297681"/>
            <a:ext cx="1196339" cy="1196339"/>
          </a:xfrm>
          <a:prstGeom prst="rect">
            <a:avLst/>
          </a:prstGeom>
          <a:blipFill>
            <a:blip r:embed="rId7" cstate="print"/>
            <a:stretch>
              <a:fillRect/>
            </a:stretch>
          </a:blipFill>
        </p:spPr>
        <p:txBody>
          <a:bodyPr wrap="square" lIns="0" tIns="0" rIns="0" bIns="0" rtlCol="0"/>
          <a:lstStyle/>
          <a:p>
            <a:endParaRPr sz="4050" dirty="0"/>
          </a:p>
        </p:txBody>
      </p:sp>
      <p:sp>
        <p:nvSpPr>
          <p:cNvPr id="14" name="object 14"/>
          <p:cNvSpPr txBox="1">
            <a:spLocks noGrp="1"/>
          </p:cNvSpPr>
          <p:nvPr>
            <p:ph type="title"/>
          </p:nvPr>
        </p:nvSpPr>
        <p:spPr>
          <a:xfrm>
            <a:off x="994411" y="495300"/>
            <a:ext cx="8895398" cy="1404231"/>
          </a:xfrm>
          <a:prstGeom prst="rect">
            <a:avLst/>
          </a:prstGeom>
        </p:spPr>
        <p:txBody>
          <a:bodyPr vert="horz" wrap="square" lIns="0" tIns="19050" rIns="0" bIns="0" rtlCol="0">
            <a:spAutoFit/>
          </a:bodyPr>
          <a:lstStyle/>
          <a:p>
            <a:pPr marL="19050">
              <a:lnSpc>
                <a:spcPct val="100000"/>
              </a:lnSpc>
              <a:spcBef>
                <a:spcPts val="150"/>
              </a:spcBef>
            </a:pPr>
            <a:r>
              <a:rPr lang="en-US" sz="4500" spc="-8" dirty="0">
                <a:solidFill>
                  <a:schemeClr val="accent1"/>
                </a:solidFill>
                <a:latin typeface="Arial" panose="020B0604020202020204" pitchFamily="34" charset="0"/>
                <a:cs typeface="Arial" panose="020B0604020202020204" pitchFamily="34" charset="0"/>
              </a:rPr>
              <a:t>smart</a:t>
            </a:r>
            <a:r>
              <a:rPr sz="4500" dirty="0">
                <a:solidFill>
                  <a:schemeClr val="accent1"/>
                </a:solidFill>
                <a:latin typeface="Arial" panose="020B0604020202020204" pitchFamily="34" charset="0"/>
                <a:cs typeface="Arial" panose="020B0604020202020204" pitchFamily="34" charset="0"/>
              </a:rPr>
              <a:t> </a:t>
            </a:r>
            <a:r>
              <a:rPr lang="en-US" sz="4500" spc="-8" dirty="0">
                <a:solidFill>
                  <a:schemeClr val="accent1"/>
                </a:solidFill>
                <a:latin typeface="Arial" panose="020B0604020202020204" pitchFamily="34" charset="0"/>
                <a:cs typeface="Arial" panose="020B0604020202020204" pitchFamily="34" charset="0"/>
              </a:rPr>
              <a:t>b</a:t>
            </a:r>
            <a:r>
              <a:rPr sz="4500" spc="-8" dirty="0">
                <a:solidFill>
                  <a:schemeClr val="accent1"/>
                </a:solidFill>
                <a:latin typeface="Arial" panose="020B0604020202020204" pitchFamily="34" charset="0"/>
                <a:cs typeface="Arial" panose="020B0604020202020204" pitchFamily="34" charset="0"/>
              </a:rPr>
              <a:t>uilding</a:t>
            </a:r>
            <a:r>
              <a:rPr lang="en-US" sz="4500" spc="-8" dirty="0">
                <a:solidFill>
                  <a:schemeClr val="accent1"/>
                </a:solidFill>
                <a:latin typeface="Arial" panose="020B0604020202020204" pitchFamily="34" charset="0"/>
                <a:cs typeface="Arial" panose="020B0604020202020204" pitchFamily="34" charset="0"/>
              </a:rPr>
              <a:t>s</a:t>
            </a:r>
            <a:r>
              <a:rPr lang="en-US" sz="4500" spc="-8" dirty="0">
                <a:solidFill>
                  <a:srgbClr val="09091B"/>
                </a:solidFill>
                <a:latin typeface="Arial" panose="020B0604020202020204" pitchFamily="34" charset="0"/>
                <a:cs typeface="Arial" panose="020B0604020202020204" pitchFamily="34" charset="0"/>
              </a:rPr>
              <a:t/>
            </a:r>
            <a:br>
              <a:rPr lang="en-US" sz="4500" spc="-8" dirty="0">
                <a:solidFill>
                  <a:srgbClr val="09091B"/>
                </a:solidFill>
                <a:latin typeface="Arial" panose="020B0604020202020204" pitchFamily="34" charset="0"/>
                <a:cs typeface="Arial" panose="020B0604020202020204" pitchFamily="34" charset="0"/>
              </a:rPr>
            </a:br>
            <a:r>
              <a:rPr lang="en-US" sz="4500" spc="-8" dirty="0">
                <a:solidFill>
                  <a:srgbClr val="09091B"/>
                </a:solidFill>
                <a:latin typeface="Arial" panose="020B0604020202020204" pitchFamily="34" charset="0"/>
                <a:cs typeface="Arial" panose="020B0604020202020204" pitchFamily="34" charset="0"/>
              </a:rPr>
              <a:t>complete with plumbing</a:t>
            </a:r>
            <a:endParaRPr sz="4500" dirty="0">
              <a:latin typeface="Arial" panose="020B0604020202020204" pitchFamily="34" charset="0"/>
              <a:cs typeface="Arial" panose="020B0604020202020204" pitchFamily="34" charset="0"/>
            </a:endParaRPr>
          </a:p>
        </p:txBody>
      </p:sp>
      <p:sp>
        <p:nvSpPr>
          <p:cNvPr id="15" name="object 15"/>
          <p:cNvSpPr/>
          <p:nvPr/>
        </p:nvSpPr>
        <p:spPr>
          <a:xfrm>
            <a:off x="710564" y="733426"/>
            <a:ext cx="0" cy="945833"/>
          </a:xfrm>
          <a:custGeom>
            <a:avLst/>
            <a:gdLst/>
            <a:ahLst/>
            <a:cxnLst/>
            <a:rect l="l" t="t" r="r" b="b"/>
            <a:pathLst>
              <a:path h="630555">
                <a:moveTo>
                  <a:pt x="0" y="0"/>
                </a:moveTo>
                <a:lnTo>
                  <a:pt x="0" y="630427"/>
                </a:lnTo>
              </a:path>
            </a:pathLst>
          </a:custGeom>
          <a:ln w="63500">
            <a:solidFill>
              <a:srgbClr val="0077C7"/>
            </a:solidFill>
          </a:ln>
        </p:spPr>
        <p:txBody>
          <a:bodyPr wrap="square" lIns="0" tIns="0" rIns="0" bIns="0" rtlCol="0"/>
          <a:lstStyle/>
          <a:p>
            <a:endParaRPr sz="4050" dirty="0"/>
          </a:p>
        </p:txBody>
      </p:sp>
      <p:sp>
        <p:nvSpPr>
          <p:cNvPr id="16" name="object 16"/>
          <p:cNvSpPr txBox="1"/>
          <p:nvPr/>
        </p:nvSpPr>
        <p:spPr>
          <a:xfrm>
            <a:off x="3236215" y="5831585"/>
            <a:ext cx="2414588" cy="388568"/>
          </a:xfrm>
          <a:prstGeom prst="rect">
            <a:avLst/>
          </a:prstGeom>
        </p:spPr>
        <p:txBody>
          <a:bodyPr vert="horz" wrap="square" lIns="0" tIns="19050" rIns="0" bIns="0" rtlCol="0">
            <a:spAutoFit/>
          </a:bodyPr>
          <a:lstStyle/>
          <a:p>
            <a:pPr marL="19050">
              <a:spcBef>
                <a:spcPts val="150"/>
              </a:spcBef>
            </a:pPr>
            <a:r>
              <a:rPr sz="2400" spc="-23" dirty="0">
                <a:solidFill>
                  <a:srgbClr val="FFFFFF"/>
                </a:solidFill>
                <a:latin typeface="Arial"/>
                <a:cs typeface="Arial"/>
              </a:rPr>
              <a:t>L</a:t>
            </a:r>
            <a:r>
              <a:rPr sz="2400" spc="-8" dirty="0">
                <a:solidFill>
                  <a:srgbClr val="FFFFFF"/>
                </a:solidFill>
                <a:latin typeface="Arial"/>
                <a:cs typeface="Arial"/>
              </a:rPr>
              <a:t>i</a:t>
            </a:r>
            <a:r>
              <a:rPr sz="2400" spc="-23" dirty="0">
                <a:solidFill>
                  <a:srgbClr val="FFFFFF"/>
                </a:solidFill>
                <a:latin typeface="Arial"/>
                <a:cs typeface="Arial"/>
              </a:rPr>
              <a:t>gh</a:t>
            </a:r>
            <a:r>
              <a:rPr sz="2400" spc="-8" dirty="0">
                <a:solidFill>
                  <a:srgbClr val="FFFFFF"/>
                </a:solidFill>
                <a:latin typeface="Arial"/>
                <a:cs typeface="Arial"/>
              </a:rPr>
              <a:t>ti</a:t>
            </a:r>
            <a:r>
              <a:rPr sz="2400" spc="-23" dirty="0">
                <a:solidFill>
                  <a:srgbClr val="FFFFFF"/>
                </a:solidFill>
                <a:latin typeface="Arial"/>
                <a:cs typeface="Arial"/>
              </a:rPr>
              <a:t>ng</a:t>
            </a:r>
            <a:r>
              <a:rPr sz="2400" dirty="0">
                <a:solidFill>
                  <a:srgbClr val="FFFFFF"/>
                </a:solidFill>
                <a:latin typeface="Arial"/>
                <a:cs typeface="Arial"/>
              </a:rPr>
              <a:t>/</a:t>
            </a:r>
            <a:r>
              <a:rPr sz="2400" spc="-23" dirty="0">
                <a:solidFill>
                  <a:srgbClr val="FFFFFF"/>
                </a:solidFill>
                <a:latin typeface="Arial"/>
                <a:cs typeface="Arial"/>
              </a:rPr>
              <a:t>E</a:t>
            </a:r>
            <a:r>
              <a:rPr sz="2400" spc="-8" dirty="0">
                <a:solidFill>
                  <a:srgbClr val="FFFFFF"/>
                </a:solidFill>
                <a:latin typeface="Arial"/>
                <a:cs typeface="Arial"/>
              </a:rPr>
              <a:t>l</a:t>
            </a:r>
            <a:r>
              <a:rPr sz="2400" spc="-23" dirty="0">
                <a:solidFill>
                  <a:srgbClr val="FFFFFF"/>
                </a:solidFill>
                <a:latin typeface="Arial"/>
                <a:cs typeface="Arial"/>
              </a:rPr>
              <a:t>e</a:t>
            </a:r>
            <a:r>
              <a:rPr sz="2400" dirty="0">
                <a:solidFill>
                  <a:srgbClr val="FFFFFF"/>
                </a:solidFill>
                <a:latin typeface="Arial"/>
                <a:cs typeface="Arial"/>
              </a:rPr>
              <a:t>c</a:t>
            </a:r>
            <a:r>
              <a:rPr sz="2400" spc="-8" dirty="0">
                <a:solidFill>
                  <a:srgbClr val="FFFFFF"/>
                </a:solidFill>
                <a:latin typeface="Arial"/>
                <a:cs typeface="Arial"/>
              </a:rPr>
              <a:t>t</a:t>
            </a:r>
            <a:r>
              <a:rPr sz="2400" dirty="0">
                <a:solidFill>
                  <a:srgbClr val="FFFFFF"/>
                </a:solidFill>
                <a:latin typeface="Arial"/>
                <a:cs typeface="Arial"/>
              </a:rPr>
              <a:t>r</a:t>
            </a:r>
            <a:r>
              <a:rPr sz="2400" spc="-8" dirty="0">
                <a:solidFill>
                  <a:srgbClr val="FFFFFF"/>
                </a:solidFill>
                <a:latin typeface="Arial"/>
                <a:cs typeface="Arial"/>
              </a:rPr>
              <a:t>ic</a:t>
            </a:r>
            <a:r>
              <a:rPr sz="2400" spc="-23" dirty="0">
                <a:solidFill>
                  <a:srgbClr val="FFFFFF"/>
                </a:solidFill>
                <a:latin typeface="Arial"/>
                <a:cs typeface="Arial"/>
              </a:rPr>
              <a:t>a</a:t>
            </a:r>
            <a:r>
              <a:rPr sz="2400" spc="-8" dirty="0">
                <a:solidFill>
                  <a:srgbClr val="FFFFFF"/>
                </a:solidFill>
                <a:latin typeface="Arial"/>
                <a:cs typeface="Arial"/>
              </a:rPr>
              <a:t>l</a:t>
            </a:r>
            <a:endParaRPr sz="2400" dirty="0">
              <a:latin typeface="Arial"/>
              <a:cs typeface="Arial"/>
            </a:endParaRPr>
          </a:p>
        </p:txBody>
      </p:sp>
      <p:sp>
        <p:nvSpPr>
          <p:cNvPr id="17" name="object 17"/>
          <p:cNvSpPr txBox="1"/>
          <p:nvPr/>
        </p:nvSpPr>
        <p:spPr>
          <a:xfrm>
            <a:off x="6744271" y="5831585"/>
            <a:ext cx="1138238" cy="388568"/>
          </a:xfrm>
          <a:prstGeom prst="rect">
            <a:avLst/>
          </a:prstGeom>
        </p:spPr>
        <p:txBody>
          <a:bodyPr vert="horz" wrap="square" lIns="0" tIns="19050" rIns="0" bIns="0" rtlCol="0">
            <a:spAutoFit/>
          </a:bodyPr>
          <a:lstStyle/>
          <a:p>
            <a:pPr marL="19050">
              <a:spcBef>
                <a:spcPts val="150"/>
              </a:spcBef>
            </a:pPr>
            <a:r>
              <a:rPr sz="2400" spc="-8" dirty="0">
                <a:solidFill>
                  <a:srgbClr val="FFFFFF"/>
                </a:solidFill>
                <a:latin typeface="Arial"/>
                <a:cs typeface="Arial"/>
              </a:rPr>
              <a:t>S</a:t>
            </a:r>
            <a:r>
              <a:rPr sz="2400" spc="-30" dirty="0">
                <a:solidFill>
                  <a:srgbClr val="FFFFFF"/>
                </a:solidFill>
                <a:latin typeface="Arial"/>
                <a:cs typeface="Arial"/>
              </a:rPr>
              <a:t>e</a:t>
            </a:r>
            <a:r>
              <a:rPr sz="2400" spc="-8" dirty="0">
                <a:solidFill>
                  <a:srgbClr val="FFFFFF"/>
                </a:solidFill>
                <a:latin typeface="Arial"/>
                <a:cs typeface="Arial"/>
              </a:rPr>
              <a:t>curi</a:t>
            </a:r>
            <a:r>
              <a:rPr sz="2400" dirty="0">
                <a:solidFill>
                  <a:srgbClr val="FFFFFF"/>
                </a:solidFill>
                <a:latin typeface="Arial"/>
                <a:cs typeface="Arial"/>
              </a:rPr>
              <a:t>ty</a:t>
            </a:r>
            <a:endParaRPr sz="2400" dirty="0">
              <a:latin typeface="Arial"/>
              <a:cs typeface="Arial"/>
            </a:endParaRPr>
          </a:p>
        </p:txBody>
      </p:sp>
      <p:sp>
        <p:nvSpPr>
          <p:cNvPr id="18" name="object 18"/>
          <p:cNvSpPr txBox="1"/>
          <p:nvPr/>
        </p:nvSpPr>
        <p:spPr>
          <a:xfrm>
            <a:off x="9214485" y="5831585"/>
            <a:ext cx="1724025" cy="388568"/>
          </a:xfrm>
          <a:prstGeom prst="rect">
            <a:avLst/>
          </a:prstGeom>
        </p:spPr>
        <p:txBody>
          <a:bodyPr vert="horz" wrap="square" lIns="0" tIns="19050" rIns="0" bIns="0" rtlCol="0">
            <a:spAutoFit/>
          </a:bodyPr>
          <a:lstStyle/>
          <a:p>
            <a:pPr marL="19050">
              <a:spcBef>
                <a:spcPts val="150"/>
              </a:spcBef>
            </a:pPr>
            <a:r>
              <a:rPr sz="2400" spc="-15" dirty="0">
                <a:solidFill>
                  <a:srgbClr val="FFFFFF"/>
                </a:solidFill>
                <a:latin typeface="Arial"/>
                <a:cs typeface="Arial"/>
              </a:rPr>
              <a:t>Conveyance</a:t>
            </a:r>
            <a:endParaRPr sz="2400" dirty="0">
              <a:latin typeface="Arial"/>
              <a:cs typeface="Arial"/>
            </a:endParaRPr>
          </a:p>
        </p:txBody>
      </p:sp>
      <p:sp>
        <p:nvSpPr>
          <p:cNvPr id="19" name="object 19"/>
          <p:cNvSpPr/>
          <p:nvPr/>
        </p:nvSpPr>
        <p:spPr>
          <a:xfrm>
            <a:off x="678179" y="9204961"/>
            <a:ext cx="1649730" cy="739139"/>
          </a:xfrm>
          <a:prstGeom prst="rect">
            <a:avLst/>
          </a:prstGeom>
          <a:blipFill>
            <a:blip r:embed="rId8" cstate="print"/>
            <a:stretch>
              <a:fillRect/>
            </a:stretch>
          </a:blipFill>
        </p:spPr>
        <p:txBody>
          <a:bodyPr wrap="square" lIns="0" tIns="0" rIns="0" bIns="0" rtlCol="0"/>
          <a:lstStyle/>
          <a:p>
            <a:endParaRPr sz="4050" dirty="0"/>
          </a:p>
        </p:txBody>
      </p:sp>
      <p:sp>
        <p:nvSpPr>
          <p:cNvPr id="20" name="object 20"/>
          <p:cNvSpPr/>
          <p:nvPr/>
        </p:nvSpPr>
        <p:spPr>
          <a:xfrm>
            <a:off x="12726542" y="5340476"/>
            <a:ext cx="318135" cy="413385"/>
          </a:xfrm>
          <a:custGeom>
            <a:avLst/>
            <a:gdLst/>
            <a:ahLst/>
            <a:cxnLst/>
            <a:rect l="l" t="t" r="r" b="b"/>
            <a:pathLst>
              <a:path w="212090" h="275589">
                <a:moveTo>
                  <a:pt x="211836" y="0"/>
                </a:moveTo>
                <a:lnTo>
                  <a:pt x="0" y="0"/>
                </a:lnTo>
                <a:lnTo>
                  <a:pt x="0" y="275082"/>
                </a:lnTo>
                <a:lnTo>
                  <a:pt x="211836" y="275082"/>
                </a:lnTo>
                <a:lnTo>
                  <a:pt x="211836" y="0"/>
                </a:lnTo>
                <a:close/>
              </a:path>
            </a:pathLst>
          </a:custGeom>
          <a:solidFill>
            <a:srgbClr val="FFFFFF"/>
          </a:solidFill>
        </p:spPr>
        <p:txBody>
          <a:bodyPr wrap="square" lIns="0" tIns="0" rIns="0" bIns="0" rtlCol="0"/>
          <a:lstStyle/>
          <a:p>
            <a:endParaRPr sz="4050" dirty="0"/>
          </a:p>
        </p:txBody>
      </p:sp>
      <p:sp>
        <p:nvSpPr>
          <p:cNvPr id="21" name="object 21"/>
          <p:cNvSpPr/>
          <p:nvPr/>
        </p:nvSpPr>
        <p:spPr>
          <a:xfrm>
            <a:off x="12313920" y="5026532"/>
            <a:ext cx="1143000" cy="314325"/>
          </a:xfrm>
          <a:custGeom>
            <a:avLst/>
            <a:gdLst/>
            <a:ahLst/>
            <a:cxnLst/>
            <a:rect l="l" t="t" r="r" b="b"/>
            <a:pathLst>
              <a:path w="762000" h="209550">
                <a:moveTo>
                  <a:pt x="762000" y="0"/>
                </a:moveTo>
                <a:lnTo>
                  <a:pt x="0" y="0"/>
                </a:lnTo>
                <a:lnTo>
                  <a:pt x="0" y="209295"/>
                </a:lnTo>
                <a:lnTo>
                  <a:pt x="762000" y="209295"/>
                </a:lnTo>
                <a:lnTo>
                  <a:pt x="762000" y="0"/>
                </a:lnTo>
                <a:close/>
              </a:path>
            </a:pathLst>
          </a:custGeom>
          <a:solidFill>
            <a:srgbClr val="FFFFFF"/>
          </a:solidFill>
        </p:spPr>
        <p:txBody>
          <a:bodyPr wrap="square" lIns="0" tIns="0" rIns="0" bIns="0" rtlCol="0"/>
          <a:lstStyle/>
          <a:p>
            <a:endParaRPr sz="4050" dirty="0"/>
          </a:p>
        </p:txBody>
      </p:sp>
      <p:sp>
        <p:nvSpPr>
          <p:cNvPr id="22" name="object 22"/>
          <p:cNvSpPr/>
          <p:nvPr/>
        </p:nvSpPr>
        <p:spPr>
          <a:xfrm>
            <a:off x="12726542" y="4613909"/>
            <a:ext cx="318135" cy="413385"/>
          </a:xfrm>
          <a:custGeom>
            <a:avLst/>
            <a:gdLst/>
            <a:ahLst/>
            <a:cxnLst/>
            <a:rect l="l" t="t" r="r" b="b"/>
            <a:pathLst>
              <a:path w="212090" h="275589">
                <a:moveTo>
                  <a:pt x="211836" y="0"/>
                </a:moveTo>
                <a:lnTo>
                  <a:pt x="0" y="0"/>
                </a:lnTo>
                <a:lnTo>
                  <a:pt x="0" y="275082"/>
                </a:lnTo>
                <a:lnTo>
                  <a:pt x="211836" y="275082"/>
                </a:lnTo>
                <a:lnTo>
                  <a:pt x="211836" y="0"/>
                </a:lnTo>
                <a:close/>
              </a:path>
            </a:pathLst>
          </a:custGeom>
          <a:solidFill>
            <a:srgbClr val="FFFFFF"/>
          </a:solidFill>
        </p:spPr>
        <p:txBody>
          <a:bodyPr wrap="square" lIns="0" tIns="0" rIns="0" bIns="0" rtlCol="0"/>
          <a:lstStyle/>
          <a:p>
            <a:endParaRPr sz="4050" dirty="0"/>
          </a:p>
        </p:txBody>
      </p:sp>
      <p:sp>
        <p:nvSpPr>
          <p:cNvPr id="23" name="object 23"/>
          <p:cNvSpPr/>
          <p:nvPr/>
        </p:nvSpPr>
        <p:spPr>
          <a:xfrm>
            <a:off x="11706225" y="2234565"/>
            <a:ext cx="5833110" cy="5829300"/>
          </a:xfrm>
          <a:custGeom>
            <a:avLst/>
            <a:gdLst/>
            <a:ahLst/>
            <a:cxnLst/>
            <a:rect l="l" t="t" r="r" b="b"/>
            <a:pathLst>
              <a:path w="3888740" h="3886200">
                <a:moveTo>
                  <a:pt x="2181097" y="3873500"/>
                </a:moveTo>
                <a:lnTo>
                  <a:pt x="1707642" y="3873500"/>
                </a:lnTo>
                <a:lnTo>
                  <a:pt x="1754365" y="3886200"/>
                </a:lnTo>
                <a:lnTo>
                  <a:pt x="2134374" y="3886200"/>
                </a:lnTo>
                <a:lnTo>
                  <a:pt x="2181097" y="3873500"/>
                </a:lnTo>
                <a:close/>
              </a:path>
              <a:path w="3888740" h="3886200">
                <a:moveTo>
                  <a:pt x="2273514" y="3860800"/>
                </a:moveTo>
                <a:lnTo>
                  <a:pt x="1615225" y="3860800"/>
                </a:lnTo>
                <a:lnTo>
                  <a:pt x="1661258" y="3873500"/>
                </a:lnTo>
                <a:lnTo>
                  <a:pt x="2227481" y="3873500"/>
                </a:lnTo>
                <a:lnTo>
                  <a:pt x="2273514" y="3860800"/>
                </a:lnTo>
                <a:close/>
              </a:path>
              <a:path w="3888740" h="3886200">
                <a:moveTo>
                  <a:pt x="2453864" y="63500"/>
                </a:moveTo>
                <a:lnTo>
                  <a:pt x="1434875" y="63500"/>
                </a:lnTo>
                <a:lnTo>
                  <a:pt x="1347156" y="88900"/>
                </a:lnTo>
                <a:lnTo>
                  <a:pt x="1303956" y="114300"/>
                </a:lnTo>
                <a:lnTo>
                  <a:pt x="1177158" y="152400"/>
                </a:lnTo>
                <a:lnTo>
                  <a:pt x="1135871" y="177800"/>
                </a:lnTo>
                <a:lnTo>
                  <a:pt x="1095094" y="190500"/>
                </a:lnTo>
                <a:lnTo>
                  <a:pt x="1015128" y="241300"/>
                </a:lnTo>
                <a:lnTo>
                  <a:pt x="975965" y="254000"/>
                </a:lnTo>
                <a:lnTo>
                  <a:pt x="937367" y="279400"/>
                </a:lnTo>
                <a:lnTo>
                  <a:pt x="899346" y="304800"/>
                </a:lnTo>
                <a:lnTo>
                  <a:pt x="861917" y="330200"/>
                </a:lnTo>
                <a:lnTo>
                  <a:pt x="825092" y="355600"/>
                </a:lnTo>
                <a:lnTo>
                  <a:pt x="788885" y="381000"/>
                </a:lnTo>
                <a:lnTo>
                  <a:pt x="753309" y="406400"/>
                </a:lnTo>
                <a:lnTo>
                  <a:pt x="718377" y="431800"/>
                </a:lnTo>
                <a:lnTo>
                  <a:pt x="684103" y="469900"/>
                </a:lnTo>
                <a:lnTo>
                  <a:pt x="650500" y="495300"/>
                </a:lnTo>
                <a:lnTo>
                  <a:pt x="617581" y="520700"/>
                </a:lnTo>
                <a:lnTo>
                  <a:pt x="585360" y="558800"/>
                </a:lnTo>
                <a:lnTo>
                  <a:pt x="553850" y="584200"/>
                </a:lnTo>
                <a:lnTo>
                  <a:pt x="523064" y="622300"/>
                </a:lnTo>
                <a:lnTo>
                  <a:pt x="493016" y="647700"/>
                </a:lnTo>
                <a:lnTo>
                  <a:pt x="463718" y="685800"/>
                </a:lnTo>
                <a:lnTo>
                  <a:pt x="435185" y="723900"/>
                </a:lnTo>
                <a:lnTo>
                  <a:pt x="407429" y="749300"/>
                </a:lnTo>
                <a:lnTo>
                  <a:pt x="380465" y="787400"/>
                </a:lnTo>
                <a:lnTo>
                  <a:pt x="354304" y="825500"/>
                </a:lnTo>
                <a:lnTo>
                  <a:pt x="328961" y="863600"/>
                </a:lnTo>
                <a:lnTo>
                  <a:pt x="304448" y="901700"/>
                </a:lnTo>
                <a:lnTo>
                  <a:pt x="280780" y="939800"/>
                </a:lnTo>
                <a:lnTo>
                  <a:pt x="257969" y="977900"/>
                </a:lnTo>
                <a:lnTo>
                  <a:pt x="236029" y="1016000"/>
                </a:lnTo>
                <a:lnTo>
                  <a:pt x="214973" y="1054100"/>
                </a:lnTo>
                <a:lnTo>
                  <a:pt x="194814" y="1092200"/>
                </a:lnTo>
                <a:lnTo>
                  <a:pt x="175566" y="1143000"/>
                </a:lnTo>
                <a:lnTo>
                  <a:pt x="157241" y="1181100"/>
                </a:lnTo>
                <a:lnTo>
                  <a:pt x="139855" y="1219200"/>
                </a:lnTo>
                <a:lnTo>
                  <a:pt x="123418" y="1257300"/>
                </a:lnTo>
                <a:lnTo>
                  <a:pt x="107946" y="1308100"/>
                </a:lnTo>
                <a:lnTo>
                  <a:pt x="93451" y="1346200"/>
                </a:lnTo>
                <a:lnTo>
                  <a:pt x="79946" y="1397000"/>
                </a:lnTo>
                <a:lnTo>
                  <a:pt x="67445" y="1435100"/>
                </a:lnTo>
                <a:lnTo>
                  <a:pt x="55962" y="1485900"/>
                </a:lnTo>
                <a:lnTo>
                  <a:pt x="45509" y="1524000"/>
                </a:lnTo>
                <a:lnTo>
                  <a:pt x="36099" y="1574800"/>
                </a:lnTo>
                <a:lnTo>
                  <a:pt x="27747" y="1612900"/>
                </a:lnTo>
                <a:lnTo>
                  <a:pt x="20465" y="1663700"/>
                </a:lnTo>
                <a:lnTo>
                  <a:pt x="14267" y="1714500"/>
                </a:lnTo>
                <a:lnTo>
                  <a:pt x="9166" y="1752600"/>
                </a:lnTo>
                <a:lnTo>
                  <a:pt x="5176" y="1803400"/>
                </a:lnTo>
                <a:lnTo>
                  <a:pt x="2309" y="1854200"/>
                </a:lnTo>
                <a:lnTo>
                  <a:pt x="579" y="1905000"/>
                </a:lnTo>
                <a:lnTo>
                  <a:pt x="0" y="1943100"/>
                </a:lnTo>
                <a:lnTo>
                  <a:pt x="579" y="1993900"/>
                </a:lnTo>
                <a:lnTo>
                  <a:pt x="2309" y="2044700"/>
                </a:lnTo>
                <a:lnTo>
                  <a:pt x="5176" y="2095500"/>
                </a:lnTo>
                <a:lnTo>
                  <a:pt x="9166" y="2133600"/>
                </a:lnTo>
                <a:lnTo>
                  <a:pt x="14267" y="2184400"/>
                </a:lnTo>
                <a:lnTo>
                  <a:pt x="20465" y="2235200"/>
                </a:lnTo>
                <a:lnTo>
                  <a:pt x="27747" y="2273300"/>
                </a:lnTo>
                <a:lnTo>
                  <a:pt x="36099" y="2324100"/>
                </a:lnTo>
                <a:lnTo>
                  <a:pt x="45509" y="2362200"/>
                </a:lnTo>
                <a:lnTo>
                  <a:pt x="55962" y="2413000"/>
                </a:lnTo>
                <a:lnTo>
                  <a:pt x="67445" y="2451100"/>
                </a:lnTo>
                <a:lnTo>
                  <a:pt x="79946" y="2501900"/>
                </a:lnTo>
                <a:lnTo>
                  <a:pt x="93451" y="2540000"/>
                </a:lnTo>
                <a:lnTo>
                  <a:pt x="107946" y="2590800"/>
                </a:lnTo>
                <a:lnTo>
                  <a:pt x="123418" y="2628900"/>
                </a:lnTo>
                <a:lnTo>
                  <a:pt x="139855" y="2667000"/>
                </a:lnTo>
                <a:lnTo>
                  <a:pt x="157241" y="2717800"/>
                </a:lnTo>
                <a:lnTo>
                  <a:pt x="175566" y="2755900"/>
                </a:lnTo>
                <a:lnTo>
                  <a:pt x="194814" y="2794000"/>
                </a:lnTo>
                <a:lnTo>
                  <a:pt x="214973" y="2832100"/>
                </a:lnTo>
                <a:lnTo>
                  <a:pt x="236029" y="2882900"/>
                </a:lnTo>
                <a:lnTo>
                  <a:pt x="257969" y="2921000"/>
                </a:lnTo>
                <a:lnTo>
                  <a:pt x="280780" y="2959100"/>
                </a:lnTo>
                <a:lnTo>
                  <a:pt x="304448" y="2997200"/>
                </a:lnTo>
                <a:lnTo>
                  <a:pt x="328961" y="3035300"/>
                </a:lnTo>
                <a:lnTo>
                  <a:pt x="354304" y="3060700"/>
                </a:lnTo>
                <a:lnTo>
                  <a:pt x="380465" y="3098800"/>
                </a:lnTo>
                <a:lnTo>
                  <a:pt x="407429" y="3136900"/>
                </a:lnTo>
                <a:lnTo>
                  <a:pt x="435185" y="3175000"/>
                </a:lnTo>
                <a:lnTo>
                  <a:pt x="463718" y="3213100"/>
                </a:lnTo>
                <a:lnTo>
                  <a:pt x="493016" y="3238500"/>
                </a:lnTo>
                <a:lnTo>
                  <a:pt x="523064" y="3276600"/>
                </a:lnTo>
                <a:lnTo>
                  <a:pt x="553850" y="3302000"/>
                </a:lnTo>
                <a:lnTo>
                  <a:pt x="585360" y="3340100"/>
                </a:lnTo>
                <a:lnTo>
                  <a:pt x="617581" y="3365500"/>
                </a:lnTo>
                <a:lnTo>
                  <a:pt x="650500" y="3403600"/>
                </a:lnTo>
                <a:lnTo>
                  <a:pt x="684103" y="3429000"/>
                </a:lnTo>
                <a:lnTo>
                  <a:pt x="718377" y="3454400"/>
                </a:lnTo>
                <a:lnTo>
                  <a:pt x="753309" y="3479800"/>
                </a:lnTo>
                <a:lnTo>
                  <a:pt x="788885" y="3517900"/>
                </a:lnTo>
                <a:lnTo>
                  <a:pt x="825092" y="3543300"/>
                </a:lnTo>
                <a:lnTo>
                  <a:pt x="861917" y="3568700"/>
                </a:lnTo>
                <a:lnTo>
                  <a:pt x="899346" y="3594100"/>
                </a:lnTo>
                <a:lnTo>
                  <a:pt x="937367" y="3606800"/>
                </a:lnTo>
                <a:lnTo>
                  <a:pt x="975965" y="3632200"/>
                </a:lnTo>
                <a:lnTo>
                  <a:pt x="1054842" y="3683000"/>
                </a:lnTo>
                <a:lnTo>
                  <a:pt x="1095094" y="3695700"/>
                </a:lnTo>
                <a:lnTo>
                  <a:pt x="1135871" y="3721100"/>
                </a:lnTo>
                <a:lnTo>
                  <a:pt x="1218944" y="3746500"/>
                </a:lnTo>
                <a:lnTo>
                  <a:pt x="1261214" y="3771900"/>
                </a:lnTo>
                <a:lnTo>
                  <a:pt x="1303956" y="3784600"/>
                </a:lnTo>
                <a:lnTo>
                  <a:pt x="1569557" y="3860800"/>
                </a:lnTo>
                <a:lnTo>
                  <a:pt x="2319182" y="3860800"/>
                </a:lnTo>
                <a:lnTo>
                  <a:pt x="2584783" y="3784600"/>
                </a:lnTo>
                <a:lnTo>
                  <a:pt x="2627525" y="3771900"/>
                </a:lnTo>
                <a:lnTo>
                  <a:pt x="2669795" y="3746500"/>
                </a:lnTo>
                <a:lnTo>
                  <a:pt x="2752868" y="3721100"/>
                </a:lnTo>
                <a:lnTo>
                  <a:pt x="2793645" y="3695700"/>
                </a:lnTo>
                <a:lnTo>
                  <a:pt x="2833897" y="3683000"/>
                </a:lnTo>
                <a:lnTo>
                  <a:pt x="2912774" y="3632200"/>
                </a:lnTo>
                <a:lnTo>
                  <a:pt x="2951372" y="3606800"/>
                </a:lnTo>
                <a:lnTo>
                  <a:pt x="2989393" y="3594100"/>
                </a:lnTo>
                <a:lnTo>
                  <a:pt x="3026822" y="3568700"/>
                </a:lnTo>
                <a:lnTo>
                  <a:pt x="3063647" y="3543300"/>
                </a:lnTo>
                <a:lnTo>
                  <a:pt x="3099854" y="3517900"/>
                </a:lnTo>
                <a:lnTo>
                  <a:pt x="3135430" y="3479800"/>
                </a:lnTo>
                <a:lnTo>
                  <a:pt x="3170362" y="3454400"/>
                </a:lnTo>
                <a:lnTo>
                  <a:pt x="3204636" y="3429000"/>
                </a:lnTo>
                <a:lnTo>
                  <a:pt x="3238239" y="3403600"/>
                </a:lnTo>
                <a:lnTo>
                  <a:pt x="3271158" y="3365500"/>
                </a:lnTo>
                <a:lnTo>
                  <a:pt x="3303379" y="3340100"/>
                </a:lnTo>
                <a:lnTo>
                  <a:pt x="3334889" y="3302000"/>
                </a:lnTo>
                <a:lnTo>
                  <a:pt x="3365675" y="3276600"/>
                </a:lnTo>
                <a:lnTo>
                  <a:pt x="3395723" y="3238500"/>
                </a:lnTo>
                <a:lnTo>
                  <a:pt x="3425021" y="3213100"/>
                </a:lnTo>
                <a:lnTo>
                  <a:pt x="3453554" y="3175000"/>
                </a:lnTo>
                <a:lnTo>
                  <a:pt x="3481310" y="3136900"/>
                </a:lnTo>
                <a:lnTo>
                  <a:pt x="3508274" y="3098800"/>
                </a:lnTo>
                <a:lnTo>
                  <a:pt x="3534435" y="3060700"/>
                </a:lnTo>
                <a:lnTo>
                  <a:pt x="3559778" y="3035300"/>
                </a:lnTo>
                <a:lnTo>
                  <a:pt x="3584291" y="2997200"/>
                </a:lnTo>
                <a:lnTo>
                  <a:pt x="3607959" y="2959100"/>
                </a:lnTo>
                <a:lnTo>
                  <a:pt x="3630770" y="2921000"/>
                </a:lnTo>
                <a:lnTo>
                  <a:pt x="3652710" y="2882900"/>
                </a:lnTo>
                <a:lnTo>
                  <a:pt x="3673766" y="2832100"/>
                </a:lnTo>
                <a:lnTo>
                  <a:pt x="3693925" y="2794000"/>
                </a:lnTo>
                <a:lnTo>
                  <a:pt x="3713173" y="2755900"/>
                </a:lnTo>
                <a:lnTo>
                  <a:pt x="3731498" y="2717800"/>
                </a:lnTo>
                <a:lnTo>
                  <a:pt x="3748884" y="2667000"/>
                </a:lnTo>
                <a:lnTo>
                  <a:pt x="3765321" y="2628900"/>
                </a:lnTo>
                <a:lnTo>
                  <a:pt x="3780793" y="2590800"/>
                </a:lnTo>
                <a:lnTo>
                  <a:pt x="3795288" y="2540000"/>
                </a:lnTo>
                <a:lnTo>
                  <a:pt x="3808793" y="2501900"/>
                </a:lnTo>
                <a:lnTo>
                  <a:pt x="3821294" y="2451100"/>
                </a:lnTo>
                <a:lnTo>
                  <a:pt x="3832777" y="2413000"/>
                </a:lnTo>
                <a:lnTo>
                  <a:pt x="3843230" y="2362200"/>
                </a:lnTo>
                <a:lnTo>
                  <a:pt x="3852640" y="2324100"/>
                </a:lnTo>
                <a:lnTo>
                  <a:pt x="3860992" y="2273300"/>
                </a:lnTo>
                <a:lnTo>
                  <a:pt x="3868274" y="2235200"/>
                </a:lnTo>
                <a:lnTo>
                  <a:pt x="3874472" y="2184400"/>
                </a:lnTo>
                <a:lnTo>
                  <a:pt x="3879573" y="2133600"/>
                </a:lnTo>
                <a:lnTo>
                  <a:pt x="3883563" y="2095500"/>
                </a:lnTo>
                <a:lnTo>
                  <a:pt x="3886430" y="2044700"/>
                </a:lnTo>
                <a:lnTo>
                  <a:pt x="3888160" y="1993900"/>
                </a:lnTo>
                <a:lnTo>
                  <a:pt x="3888740" y="1943100"/>
                </a:lnTo>
                <a:lnTo>
                  <a:pt x="3888160" y="1905000"/>
                </a:lnTo>
                <a:lnTo>
                  <a:pt x="3886430" y="1854200"/>
                </a:lnTo>
                <a:lnTo>
                  <a:pt x="3883563" y="1803400"/>
                </a:lnTo>
                <a:lnTo>
                  <a:pt x="3879573" y="1752600"/>
                </a:lnTo>
                <a:lnTo>
                  <a:pt x="3874472" y="1714500"/>
                </a:lnTo>
                <a:lnTo>
                  <a:pt x="3868274" y="1663700"/>
                </a:lnTo>
                <a:lnTo>
                  <a:pt x="3860992" y="1612900"/>
                </a:lnTo>
                <a:lnTo>
                  <a:pt x="3852640" y="1574800"/>
                </a:lnTo>
                <a:lnTo>
                  <a:pt x="3843230" y="1524000"/>
                </a:lnTo>
                <a:lnTo>
                  <a:pt x="3832777" y="1485900"/>
                </a:lnTo>
                <a:lnTo>
                  <a:pt x="3821294" y="1435100"/>
                </a:lnTo>
                <a:lnTo>
                  <a:pt x="3808793" y="1397000"/>
                </a:lnTo>
                <a:lnTo>
                  <a:pt x="3795288" y="1346200"/>
                </a:lnTo>
                <a:lnTo>
                  <a:pt x="3780793" y="1308100"/>
                </a:lnTo>
                <a:lnTo>
                  <a:pt x="3765321" y="1257300"/>
                </a:lnTo>
                <a:lnTo>
                  <a:pt x="3748884" y="1219200"/>
                </a:lnTo>
                <a:lnTo>
                  <a:pt x="3731498" y="1181100"/>
                </a:lnTo>
                <a:lnTo>
                  <a:pt x="3713173" y="1143000"/>
                </a:lnTo>
                <a:lnTo>
                  <a:pt x="3693925" y="1092200"/>
                </a:lnTo>
                <a:lnTo>
                  <a:pt x="3673766" y="1054100"/>
                </a:lnTo>
                <a:lnTo>
                  <a:pt x="3652710" y="1016000"/>
                </a:lnTo>
                <a:lnTo>
                  <a:pt x="3630770" y="977900"/>
                </a:lnTo>
                <a:lnTo>
                  <a:pt x="3607959" y="939800"/>
                </a:lnTo>
                <a:lnTo>
                  <a:pt x="3584291" y="901700"/>
                </a:lnTo>
                <a:lnTo>
                  <a:pt x="3559778" y="863600"/>
                </a:lnTo>
                <a:lnTo>
                  <a:pt x="3534435" y="825500"/>
                </a:lnTo>
                <a:lnTo>
                  <a:pt x="3508274" y="787400"/>
                </a:lnTo>
                <a:lnTo>
                  <a:pt x="3481310" y="749300"/>
                </a:lnTo>
                <a:lnTo>
                  <a:pt x="3453554" y="723900"/>
                </a:lnTo>
                <a:lnTo>
                  <a:pt x="3425021" y="685800"/>
                </a:lnTo>
                <a:lnTo>
                  <a:pt x="3395723" y="647700"/>
                </a:lnTo>
                <a:lnTo>
                  <a:pt x="3365675" y="622300"/>
                </a:lnTo>
                <a:lnTo>
                  <a:pt x="3334889" y="584200"/>
                </a:lnTo>
                <a:lnTo>
                  <a:pt x="3303379" y="558800"/>
                </a:lnTo>
                <a:lnTo>
                  <a:pt x="3271158" y="520700"/>
                </a:lnTo>
                <a:lnTo>
                  <a:pt x="3238239" y="495300"/>
                </a:lnTo>
                <a:lnTo>
                  <a:pt x="3204636" y="469900"/>
                </a:lnTo>
                <a:lnTo>
                  <a:pt x="3170362" y="431800"/>
                </a:lnTo>
                <a:lnTo>
                  <a:pt x="3135430" y="406400"/>
                </a:lnTo>
                <a:lnTo>
                  <a:pt x="3099854" y="381000"/>
                </a:lnTo>
                <a:lnTo>
                  <a:pt x="3063647" y="355600"/>
                </a:lnTo>
                <a:lnTo>
                  <a:pt x="3026822" y="330200"/>
                </a:lnTo>
                <a:lnTo>
                  <a:pt x="2989393" y="304800"/>
                </a:lnTo>
                <a:lnTo>
                  <a:pt x="2951372" y="279400"/>
                </a:lnTo>
                <a:lnTo>
                  <a:pt x="2912774" y="254000"/>
                </a:lnTo>
                <a:lnTo>
                  <a:pt x="2873611" y="241300"/>
                </a:lnTo>
                <a:lnTo>
                  <a:pt x="2793645" y="190500"/>
                </a:lnTo>
                <a:lnTo>
                  <a:pt x="2752868" y="177800"/>
                </a:lnTo>
                <a:lnTo>
                  <a:pt x="2711581" y="152400"/>
                </a:lnTo>
                <a:lnTo>
                  <a:pt x="2584783" y="114300"/>
                </a:lnTo>
                <a:lnTo>
                  <a:pt x="2541583" y="88900"/>
                </a:lnTo>
                <a:lnTo>
                  <a:pt x="2453864" y="63500"/>
                </a:lnTo>
                <a:close/>
              </a:path>
              <a:path w="3888740" h="3886200">
                <a:moveTo>
                  <a:pt x="2273514" y="25400"/>
                </a:moveTo>
                <a:lnTo>
                  <a:pt x="1615225" y="25400"/>
                </a:lnTo>
                <a:lnTo>
                  <a:pt x="1479369" y="63500"/>
                </a:lnTo>
                <a:lnTo>
                  <a:pt x="2409370" y="63500"/>
                </a:lnTo>
                <a:lnTo>
                  <a:pt x="2273514" y="25400"/>
                </a:lnTo>
                <a:close/>
              </a:path>
              <a:path w="3888740" h="3886200">
                <a:moveTo>
                  <a:pt x="2181097" y="12700"/>
                </a:moveTo>
                <a:lnTo>
                  <a:pt x="1707642" y="12700"/>
                </a:lnTo>
                <a:lnTo>
                  <a:pt x="1661258" y="25400"/>
                </a:lnTo>
                <a:lnTo>
                  <a:pt x="2227481" y="25400"/>
                </a:lnTo>
                <a:lnTo>
                  <a:pt x="2181097" y="12700"/>
                </a:lnTo>
                <a:close/>
              </a:path>
              <a:path w="3888740" h="3886200">
                <a:moveTo>
                  <a:pt x="2039968" y="0"/>
                </a:moveTo>
                <a:lnTo>
                  <a:pt x="1848771" y="0"/>
                </a:lnTo>
                <a:lnTo>
                  <a:pt x="1801412" y="12700"/>
                </a:lnTo>
                <a:lnTo>
                  <a:pt x="2087327" y="12700"/>
                </a:lnTo>
                <a:lnTo>
                  <a:pt x="2039968" y="0"/>
                </a:lnTo>
                <a:close/>
              </a:path>
            </a:pathLst>
          </a:custGeom>
          <a:solidFill>
            <a:srgbClr val="243746"/>
          </a:solidFill>
        </p:spPr>
        <p:txBody>
          <a:bodyPr wrap="square" lIns="0" tIns="0" rIns="0" bIns="0" rtlCol="0"/>
          <a:lstStyle/>
          <a:p>
            <a:endParaRPr sz="4050" dirty="0"/>
          </a:p>
        </p:txBody>
      </p:sp>
      <p:sp>
        <p:nvSpPr>
          <p:cNvPr id="24" name="object 24"/>
          <p:cNvSpPr/>
          <p:nvPr/>
        </p:nvSpPr>
        <p:spPr>
          <a:xfrm>
            <a:off x="11706225" y="2226946"/>
            <a:ext cx="5833110" cy="5836919"/>
          </a:xfrm>
          <a:custGeom>
            <a:avLst/>
            <a:gdLst/>
            <a:ahLst/>
            <a:cxnLst/>
            <a:rect l="l" t="t" r="r" b="b"/>
            <a:pathLst>
              <a:path w="3888740" h="3891279">
                <a:moveTo>
                  <a:pt x="0" y="1945640"/>
                </a:moveTo>
                <a:lnTo>
                  <a:pt x="579" y="1897664"/>
                </a:lnTo>
                <a:lnTo>
                  <a:pt x="2309" y="1849973"/>
                </a:lnTo>
                <a:lnTo>
                  <a:pt x="5176" y="1802581"/>
                </a:lnTo>
                <a:lnTo>
                  <a:pt x="9166" y="1755501"/>
                </a:lnTo>
                <a:lnTo>
                  <a:pt x="14267" y="1708746"/>
                </a:lnTo>
                <a:lnTo>
                  <a:pt x="20465" y="1662330"/>
                </a:lnTo>
                <a:lnTo>
                  <a:pt x="27747" y="1616265"/>
                </a:lnTo>
                <a:lnTo>
                  <a:pt x="36099" y="1570566"/>
                </a:lnTo>
                <a:lnTo>
                  <a:pt x="45509" y="1525245"/>
                </a:lnTo>
                <a:lnTo>
                  <a:pt x="55962" y="1480316"/>
                </a:lnTo>
                <a:lnTo>
                  <a:pt x="67445" y="1435792"/>
                </a:lnTo>
                <a:lnTo>
                  <a:pt x="79946" y="1391686"/>
                </a:lnTo>
                <a:lnTo>
                  <a:pt x="93451" y="1348013"/>
                </a:lnTo>
                <a:lnTo>
                  <a:pt x="107946" y="1304784"/>
                </a:lnTo>
                <a:lnTo>
                  <a:pt x="123418" y="1262014"/>
                </a:lnTo>
                <a:lnTo>
                  <a:pt x="139855" y="1219715"/>
                </a:lnTo>
                <a:lnTo>
                  <a:pt x="157241" y="1177902"/>
                </a:lnTo>
                <a:lnTo>
                  <a:pt x="175566" y="1136586"/>
                </a:lnTo>
                <a:lnTo>
                  <a:pt x="194814" y="1095783"/>
                </a:lnTo>
                <a:lnTo>
                  <a:pt x="214973" y="1055504"/>
                </a:lnTo>
                <a:lnTo>
                  <a:pt x="236029" y="1015764"/>
                </a:lnTo>
                <a:lnTo>
                  <a:pt x="257969" y="976576"/>
                </a:lnTo>
                <a:lnTo>
                  <a:pt x="280780" y="937952"/>
                </a:lnTo>
                <a:lnTo>
                  <a:pt x="304448" y="899907"/>
                </a:lnTo>
                <a:lnTo>
                  <a:pt x="328961" y="862453"/>
                </a:lnTo>
                <a:lnTo>
                  <a:pt x="354304" y="825604"/>
                </a:lnTo>
                <a:lnTo>
                  <a:pt x="380465" y="789374"/>
                </a:lnTo>
                <a:lnTo>
                  <a:pt x="407429" y="753775"/>
                </a:lnTo>
                <a:lnTo>
                  <a:pt x="435185" y="718821"/>
                </a:lnTo>
                <a:lnTo>
                  <a:pt x="463718" y="684525"/>
                </a:lnTo>
                <a:lnTo>
                  <a:pt x="493016" y="650900"/>
                </a:lnTo>
                <a:lnTo>
                  <a:pt x="523064" y="617961"/>
                </a:lnTo>
                <a:lnTo>
                  <a:pt x="553850" y="585719"/>
                </a:lnTo>
                <a:lnTo>
                  <a:pt x="585360" y="554189"/>
                </a:lnTo>
                <a:lnTo>
                  <a:pt x="617581" y="523384"/>
                </a:lnTo>
                <a:lnTo>
                  <a:pt x="650500" y="493317"/>
                </a:lnTo>
                <a:lnTo>
                  <a:pt x="684103" y="464001"/>
                </a:lnTo>
                <a:lnTo>
                  <a:pt x="718377" y="435450"/>
                </a:lnTo>
                <a:lnTo>
                  <a:pt x="753309" y="407677"/>
                </a:lnTo>
                <a:lnTo>
                  <a:pt x="788885" y="380695"/>
                </a:lnTo>
                <a:lnTo>
                  <a:pt x="825092" y="354519"/>
                </a:lnTo>
                <a:lnTo>
                  <a:pt x="861917" y="329160"/>
                </a:lnTo>
                <a:lnTo>
                  <a:pt x="899346" y="304632"/>
                </a:lnTo>
                <a:lnTo>
                  <a:pt x="937367" y="280949"/>
                </a:lnTo>
                <a:lnTo>
                  <a:pt x="975965" y="258124"/>
                </a:lnTo>
                <a:lnTo>
                  <a:pt x="1015128" y="236171"/>
                </a:lnTo>
                <a:lnTo>
                  <a:pt x="1054842" y="215102"/>
                </a:lnTo>
                <a:lnTo>
                  <a:pt x="1095094" y="194931"/>
                </a:lnTo>
                <a:lnTo>
                  <a:pt x="1135871" y="175671"/>
                </a:lnTo>
                <a:lnTo>
                  <a:pt x="1177158" y="157335"/>
                </a:lnTo>
                <a:lnTo>
                  <a:pt x="1218944" y="139938"/>
                </a:lnTo>
                <a:lnTo>
                  <a:pt x="1261214" y="123492"/>
                </a:lnTo>
                <a:lnTo>
                  <a:pt x="1303956" y="108010"/>
                </a:lnTo>
                <a:lnTo>
                  <a:pt x="1347156" y="93506"/>
                </a:lnTo>
                <a:lnTo>
                  <a:pt x="1390800" y="79994"/>
                </a:lnTo>
                <a:lnTo>
                  <a:pt x="1434875" y="67485"/>
                </a:lnTo>
                <a:lnTo>
                  <a:pt x="1479369" y="55995"/>
                </a:lnTo>
                <a:lnTo>
                  <a:pt x="1524267" y="45536"/>
                </a:lnTo>
                <a:lnTo>
                  <a:pt x="1569557" y="36121"/>
                </a:lnTo>
                <a:lnTo>
                  <a:pt x="1615225" y="27764"/>
                </a:lnTo>
                <a:lnTo>
                  <a:pt x="1661258" y="20477"/>
                </a:lnTo>
                <a:lnTo>
                  <a:pt x="1707642" y="14276"/>
                </a:lnTo>
                <a:lnTo>
                  <a:pt x="1754365" y="9172"/>
                </a:lnTo>
                <a:lnTo>
                  <a:pt x="1801412" y="5179"/>
                </a:lnTo>
                <a:lnTo>
                  <a:pt x="1848771" y="2310"/>
                </a:lnTo>
                <a:lnTo>
                  <a:pt x="1896428" y="579"/>
                </a:lnTo>
                <a:lnTo>
                  <a:pt x="1944370" y="0"/>
                </a:lnTo>
                <a:lnTo>
                  <a:pt x="1992311" y="579"/>
                </a:lnTo>
                <a:lnTo>
                  <a:pt x="2039968" y="2310"/>
                </a:lnTo>
                <a:lnTo>
                  <a:pt x="2087327" y="5179"/>
                </a:lnTo>
                <a:lnTo>
                  <a:pt x="2134374" y="9172"/>
                </a:lnTo>
                <a:lnTo>
                  <a:pt x="2181097" y="14276"/>
                </a:lnTo>
                <a:lnTo>
                  <a:pt x="2227481" y="20477"/>
                </a:lnTo>
                <a:lnTo>
                  <a:pt x="2273514" y="27764"/>
                </a:lnTo>
                <a:lnTo>
                  <a:pt x="2319182" y="36121"/>
                </a:lnTo>
                <a:lnTo>
                  <a:pt x="2364472" y="45536"/>
                </a:lnTo>
                <a:lnTo>
                  <a:pt x="2409370" y="55995"/>
                </a:lnTo>
                <a:lnTo>
                  <a:pt x="2453864" y="67485"/>
                </a:lnTo>
                <a:lnTo>
                  <a:pt x="2497939" y="79994"/>
                </a:lnTo>
                <a:lnTo>
                  <a:pt x="2541583" y="93506"/>
                </a:lnTo>
                <a:lnTo>
                  <a:pt x="2584783" y="108010"/>
                </a:lnTo>
                <a:lnTo>
                  <a:pt x="2627525" y="123492"/>
                </a:lnTo>
                <a:lnTo>
                  <a:pt x="2669795" y="139938"/>
                </a:lnTo>
                <a:lnTo>
                  <a:pt x="2711581" y="157335"/>
                </a:lnTo>
                <a:lnTo>
                  <a:pt x="2752868" y="175671"/>
                </a:lnTo>
                <a:lnTo>
                  <a:pt x="2793645" y="194931"/>
                </a:lnTo>
                <a:lnTo>
                  <a:pt x="2833897" y="215102"/>
                </a:lnTo>
                <a:lnTo>
                  <a:pt x="2873611" y="236171"/>
                </a:lnTo>
                <a:lnTo>
                  <a:pt x="2912774" y="258124"/>
                </a:lnTo>
                <a:lnTo>
                  <a:pt x="2951372" y="280949"/>
                </a:lnTo>
                <a:lnTo>
                  <a:pt x="2989393" y="304632"/>
                </a:lnTo>
                <a:lnTo>
                  <a:pt x="3026822" y="329160"/>
                </a:lnTo>
                <a:lnTo>
                  <a:pt x="3063647" y="354519"/>
                </a:lnTo>
                <a:lnTo>
                  <a:pt x="3099854" y="380695"/>
                </a:lnTo>
                <a:lnTo>
                  <a:pt x="3135430" y="407677"/>
                </a:lnTo>
                <a:lnTo>
                  <a:pt x="3170362" y="435450"/>
                </a:lnTo>
                <a:lnTo>
                  <a:pt x="3204636" y="464001"/>
                </a:lnTo>
                <a:lnTo>
                  <a:pt x="3238239" y="493317"/>
                </a:lnTo>
                <a:lnTo>
                  <a:pt x="3271158" y="523384"/>
                </a:lnTo>
                <a:lnTo>
                  <a:pt x="3303379" y="554189"/>
                </a:lnTo>
                <a:lnTo>
                  <a:pt x="3334889" y="585719"/>
                </a:lnTo>
                <a:lnTo>
                  <a:pt x="3365675" y="617961"/>
                </a:lnTo>
                <a:lnTo>
                  <a:pt x="3395723" y="650900"/>
                </a:lnTo>
                <a:lnTo>
                  <a:pt x="3425021" y="684525"/>
                </a:lnTo>
                <a:lnTo>
                  <a:pt x="3453554" y="718821"/>
                </a:lnTo>
                <a:lnTo>
                  <a:pt x="3481310" y="753775"/>
                </a:lnTo>
                <a:lnTo>
                  <a:pt x="3508274" y="789374"/>
                </a:lnTo>
                <a:lnTo>
                  <a:pt x="3534435" y="825604"/>
                </a:lnTo>
                <a:lnTo>
                  <a:pt x="3559778" y="862453"/>
                </a:lnTo>
                <a:lnTo>
                  <a:pt x="3584291" y="899907"/>
                </a:lnTo>
                <a:lnTo>
                  <a:pt x="3607959" y="937952"/>
                </a:lnTo>
                <a:lnTo>
                  <a:pt x="3630770" y="976576"/>
                </a:lnTo>
                <a:lnTo>
                  <a:pt x="3652710" y="1015764"/>
                </a:lnTo>
                <a:lnTo>
                  <a:pt x="3673766" y="1055504"/>
                </a:lnTo>
                <a:lnTo>
                  <a:pt x="3693925" y="1095783"/>
                </a:lnTo>
                <a:lnTo>
                  <a:pt x="3713173" y="1136586"/>
                </a:lnTo>
                <a:lnTo>
                  <a:pt x="3731498" y="1177902"/>
                </a:lnTo>
                <a:lnTo>
                  <a:pt x="3748884" y="1219715"/>
                </a:lnTo>
                <a:lnTo>
                  <a:pt x="3765321" y="1262014"/>
                </a:lnTo>
                <a:lnTo>
                  <a:pt x="3780793" y="1304784"/>
                </a:lnTo>
                <a:lnTo>
                  <a:pt x="3795288" y="1348013"/>
                </a:lnTo>
                <a:lnTo>
                  <a:pt x="3808793" y="1391686"/>
                </a:lnTo>
                <a:lnTo>
                  <a:pt x="3821294" y="1435792"/>
                </a:lnTo>
                <a:lnTo>
                  <a:pt x="3832777" y="1480316"/>
                </a:lnTo>
                <a:lnTo>
                  <a:pt x="3843230" y="1525245"/>
                </a:lnTo>
                <a:lnTo>
                  <a:pt x="3852640" y="1570566"/>
                </a:lnTo>
                <a:lnTo>
                  <a:pt x="3860992" y="1616265"/>
                </a:lnTo>
                <a:lnTo>
                  <a:pt x="3868274" y="1662330"/>
                </a:lnTo>
                <a:lnTo>
                  <a:pt x="3874472" y="1708746"/>
                </a:lnTo>
                <a:lnTo>
                  <a:pt x="3879573" y="1755501"/>
                </a:lnTo>
                <a:lnTo>
                  <a:pt x="3883563" y="1802581"/>
                </a:lnTo>
                <a:lnTo>
                  <a:pt x="3886430" y="1849973"/>
                </a:lnTo>
                <a:lnTo>
                  <a:pt x="3888160" y="1897664"/>
                </a:lnTo>
                <a:lnTo>
                  <a:pt x="3888740" y="1945640"/>
                </a:lnTo>
                <a:lnTo>
                  <a:pt x="3888160" y="1993615"/>
                </a:lnTo>
                <a:lnTo>
                  <a:pt x="3886430" y="2041306"/>
                </a:lnTo>
                <a:lnTo>
                  <a:pt x="3883563" y="2088698"/>
                </a:lnTo>
                <a:lnTo>
                  <a:pt x="3879573" y="2135778"/>
                </a:lnTo>
                <a:lnTo>
                  <a:pt x="3874472" y="2182533"/>
                </a:lnTo>
                <a:lnTo>
                  <a:pt x="3868274" y="2228949"/>
                </a:lnTo>
                <a:lnTo>
                  <a:pt x="3860992" y="2275014"/>
                </a:lnTo>
                <a:lnTo>
                  <a:pt x="3852640" y="2320713"/>
                </a:lnTo>
                <a:lnTo>
                  <a:pt x="3843230" y="2366034"/>
                </a:lnTo>
                <a:lnTo>
                  <a:pt x="3832777" y="2410963"/>
                </a:lnTo>
                <a:lnTo>
                  <a:pt x="3821294" y="2455487"/>
                </a:lnTo>
                <a:lnTo>
                  <a:pt x="3808793" y="2499593"/>
                </a:lnTo>
                <a:lnTo>
                  <a:pt x="3795288" y="2543266"/>
                </a:lnTo>
                <a:lnTo>
                  <a:pt x="3780793" y="2586495"/>
                </a:lnTo>
                <a:lnTo>
                  <a:pt x="3765321" y="2629265"/>
                </a:lnTo>
                <a:lnTo>
                  <a:pt x="3748884" y="2671564"/>
                </a:lnTo>
                <a:lnTo>
                  <a:pt x="3731498" y="2713377"/>
                </a:lnTo>
                <a:lnTo>
                  <a:pt x="3713173" y="2754693"/>
                </a:lnTo>
                <a:lnTo>
                  <a:pt x="3693925" y="2795496"/>
                </a:lnTo>
                <a:lnTo>
                  <a:pt x="3673766" y="2835775"/>
                </a:lnTo>
                <a:lnTo>
                  <a:pt x="3652710" y="2875515"/>
                </a:lnTo>
                <a:lnTo>
                  <a:pt x="3630770" y="2914703"/>
                </a:lnTo>
                <a:lnTo>
                  <a:pt x="3607959" y="2953327"/>
                </a:lnTo>
                <a:lnTo>
                  <a:pt x="3584291" y="2991372"/>
                </a:lnTo>
                <a:lnTo>
                  <a:pt x="3559778" y="3028826"/>
                </a:lnTo>
                <a:lnTo>
                  <a:pt x="3534435" y="3065675"/>
                </a:lnTo>
                <a:lnTo>
                  <a:pt x="3508274" y="3101905"/>
                </a:lnTo>
                <a:lnTo>
                  <a:pt x="3481310" y="3137504"/>
                </a:lnTo>
                <a:lnTo>
                  <a:pt x="3453554" y="3172458"/>
                </a:lnTo>
                <a:lnTo>
                  <a:pt x="3425021" y="3206754"/>
                </a:lnTo>
                <a:lnTo>
                  <a:pt x="3395723" y="3240379"/>
                </a:lnTo>
                <a:lnTo>
                  <a:pt x="3365675" y="3273318"/>
                </a:lnTo>
                <a:lnTo>
                  <a:pt x="3334889" y="3305560"/>
                </a:lnTo>
                <a:lnTo>
                  <a:pt x="3303379" y="3337090"/>
                </a:lnTo>
                <a:lnTo>
                  <a:pt x="3271158" y="3367895"/>
                </a:lnTo>
                <a:lnTo>
                  <a:pt x="3238239" y="3397962"/>
                </a:lnTo>
                <a:lnTo>
                  <a:pt x="3204636" y="3427278"/>
                </a:lnTo>
                <a:lnTo>
                  <a:pt x="3170362" y="3455829"/>
                </a:lnTo>
                <a:lnTo>
                  <a:pt x="3135430" y="3483602"/>
                </a:lnTo>
                <a:lnTo>
                  <a:pt x="3099854" y="3510584"/>
                </a:lnTo>
                <a:lnTo>
                  <a:pt x="3063647" y="3536760"/>
                </a:lnTo>
                <a:lnTo>
                  <a:pt x="3026822" y="3562119"/>
                </a:lnTo>
                <a:lnTo>
                  <a:pt x="2989393" y="3586647"/>
                </a:lnTo>
                <a:lnTo>
                  <a:pt x="2951372" y="3610330"/>
                </a:lnTo>
                <a:lnTo>
                  <a:pt x="2912774" y="3633155"/>
                </a:lnTo>
                <a:lnTo>
                  <a:pt x="2873611" y="3655108"/>
                </a:lnTo>
                <a:lnTo>
                  <a:pt x="2833897" y="3676177"/>
                </a:lnTo>
                <a:lnTo>
                  <a:pt x="2793645" y="3696348"/>
                </a:lnTo>
                <a:lnTo>
                  <a:pt x="2752868" y="3715608"/>
                </a:lnTo>
                <a:lnTo>
                  <a:pt x="2711581" y="3733944"/>
                </a:lnTo>
                <a:lnTo>
                  <a:pt x="2669795" y="3751341"/>
                </a:lnTo>
                <a:lnTo>
                  <a:pt x="2627525" y="3767787"/>
                </a:lnTo>
                <a:lnTo>
                  <a:pt x="2584783" y="3783269"/>
                </a:lnTo>
                <a:lnTo>
                  <a:pt x="2541583" y="3797773"/>
                </a:lnTo>
                <a:lnTo>
                  <a:pt x="2497939" y="3811285"/>
                </a:lnTo>
                <a:lnTo>
                  <a:pt x="2453864" y="3823794"/>
                </a:lnTo>
                <a:lnTo>
                  <a:pt x="2409370" y="3835284"/>
                </a:lnTo>
                <a:lnTo>
                  <a:pt x="2364472" y="3845743"/>
                </a:lnTo>
                <a:lnTo>
                  <a:pt x="2319182" y="3855158"/>
                </a:lnTo>
                <a:lnTo>
                  <a:pt x="2273514" y="3863515"/>
                </a:lnTo>
                <a:lnTo>
                  <a:pt x="2227481" y="3870802"/>
                </a:lnTo>
                <a:lnTo>
                  <a:pt x="2181097" y="3877003"/>
                </a:lnTo>
                <a:lnTo>
                  <a:pt x="2134374" y="3882107"/>
                </a:lnTo>
                <a:lnTo>
                  <a:pt x="2087327" y="3886100"/>
                </a:lnTo>
                <a:lnTo>
                  <a:pt x="2039968" y="3888969"/>
                </a:lnTo>
                <a:lnTo>
                  <a:pt x="1992311" y="3890700"/>
                </a:lnTo>
                <a:lnTo>
                  <a:pt x="1944370" y="3891280"/>
                </a:lnTo>
                <a:lnTo>
                  <a:pt x="1896428" y="3890700"/>
                </a:lnTo>
                <a:lnTo>
                  <a:pt x="1848771" y="3888969"/>
                </a:lnTo>
                <a:lnTo>
                  <a:pt x="1801412" y="3886100"/>
                </a:lnTo>
                <a:lnTo>
                  <a:pt x="1754365" y="3882107"/>
                </a:lnTo>
                <a:lnTo>
                  <a:pt x="1707642" y="3877003"/>
                </a:lnTo>
                <a:lnTo>
                  <a:pt x="1661258" y="3870802"/>
                </a:lnTo>
                <a:lnTo>
                  <a:pt x="1615225" y="3863515"/>
                </a:lnTo>
                <a:lnTo>
                  <a:pt x="1569557" y="3855158"/>
                </a:lnTo>
                <a:lnTo>
                  <a:pt x="1524267" y="3845743"/>
                </a:lnTo>
                <a:lnTo>
                  <a:pt x="1479369" y="3835284"/>
                </a:lnTo>
                <a:lnTo>
                  <a:pt x="1434875" y="3823794"/>
                </a:lnTo>
                <a:lnTo>
                  <a:pt x="1390800" y="3811285"/>
                </a:lnTo>
                <a:lnTo>
                  <a:pt x="1347156" y="3797773"/>
                </a:lnTo>
                <a:lnTo>
                  <a:pt x="1303956" y="3783269"/>
                </a:lnTo>
                <a:lnTo>
                  <a:pt x="1261214" y="3767787"/>
                </a:lnTo>
                <a:lnTo>
                  <a:pt x="1218944" y="3751341"/>
                </a:lnTo>
                <a:lnTo>
                  <a:pt x="1177158" y="3733944"/>
                </a:lnTo>
                <a:lnTo>
                  <a:pt x="1135871" y="3715608"/>
                </a:lnTo>
                <a:lnTo>
                  <a:pt x="1095094" y="3696348"/>
                </a:lnTo>
                <a:lnTo>
                  <a:pt x="1054842" y="3676177"/>
                </a:lnTo>
                <a:lnTo>
                  <a:pt x="1015128" y="3655108"/>
                </a:lnTo>
                <a:lnTo>
                  <a:pt x="975965" y="3633155"/>
                </a:lnTo>
                <a:lnTo>
                  <a:pt x="937367" y="3610330"/>
                </a:lnTo>
                <a:lnTo>
                  <a:pt x="899346" y="3586647"/>
                </a:lnTo>
                <a:lnTo>
                  <a:pt x="861917" y="3562119"/>
                </a:lnTo>
                <a:lnTo>
                  <a:pt x="825092" y="3536760"/>
                </a:lnTo>
                <a:lnTo>
                  <a:pt x="788885" y="3510584"/>
                </a:lnTo>
                <a:lnTo>
                  <a:pt x="753309" y="3483602"/>
                </a:lnTo>
                <a:lnTo>
                  <a:pt x="718377" y="3455829"/>
                </a:lnTo>
                <a:lnTo>
                  <a:pt x="684103" y="3427278"/>
                </a:lnTo>
                <a:lnTo>
                  <a:pt x="650500" y="3397962"/>
                </a:lnTo>
                <a:lnTo>
                  <a:pt x="617581" y="3367895"/>
                </a:lnTo>
                <a:lnTo>
                  <a:pt x="585360" y="3337090"/>
                </a:lnTo>
                <a:lnTo>
                  <a:pt x="553850" y="3305560"/>
                </a:lnTo>
                <a:lnTo>
                  <a:pt x="523064" y="3273318"/>
                </a:lnTo>
                <a:lnTo>
                  <a:pt x="493016" y="3240379"/>
                </a:lnTo>
                <a:lnTo>
                  <a:pt x="463718" y="3206754"/>
                </a:lnTo>
                <a:lnTo>
                  <a:pt x="435185" y="3172458"/>
                </a:lnTo>
                <a:lnTo>
                  <a:pt x="407429" y="3137504"/>
                </a:lnTo>
                <a:lnTo>
                  <a:pt x="380465" y="3101905"/>
                </a:lnTo>
                <a:lnTo>
                  <a:pt x="354304" y="3065675"/>
                </a:lnTo>
                <a:lnTo>
                  <a:pt x="328961" y="3028826"/>
                </a:lnTo>
                <a:lnTo>
                  <a:pt x="304448" y="2991372"/>
                </a:lnTo>
                <a:lnTo>
                  <a:pt x="280780" y="2953327"/>
                </a:lnTo>
                <a:lnTo>
                  <a:pt x="257969" y="2914703"/>
                </a:lnTo>
                <a:lnTo>
                  <a:pt x="236029" y="2875515"/>
                </a:lnTo>
                <a:lnTo>
                  <a:pt x="214973" y="2835775"/>
                </a:lnTo>
                <a:lnTo>
                  <a:pt x="194814" y="2795496"/>
                </a:lnTo>
                <a:lnTo>
                  <a:pt x="175566" y="2754693"/>
                </a:lnTo>
                <a:lnTo>
                  <a:pt x="157241" y="2713377"/>
                </a:lnTo>
                <a:lnTo>
                  <a:pt x="139855" y="2671564"/>
                </a:lnTo>
                <a:lnTo>
                  <a:pt x="123418" y="2629265"/>
                </a:lnTo>
                <a:lnTo>
                  <a:pt x="107946" y="2586495"/>
                </a:lnTo>
                <a:lnTo>
                  <a:pt x="93451" y="2543266"/>
                </a:lnTo>
                <a:lnTo>
                  <a:pt x="79946" y="2499593"/>
                </a:lnTo>
                <a:lnTo>
                  <a:pt x="67445" y="2455487"/>
                </a:lnTo>
                <a:lnTo>
                  <a:pt x="55962" y="2410963"/>
                </a:lnTo>
                <a:lnTo>
                  <a:pt x="45509" y="2366034"/>
                </a:lnTo>
                <a:lnTo>
                  <a:pt x="36099" y="2320713"/>
                </a:lnTo>
                <a:lnTo>
                  <a:pt x="27747" y="2275014"/>
                </a:lnTo>
                <a:lnTo>
                  <a:pt x="20465" y="2228949"/>
                </a:lnTo>
                <a:lnTo>
                  <a:pt x="14267" y="2182533"/>
                </a:lnTo>
                <a:lnTo>
                  <a:pt x="9166" y="2135778"/>
                </a:lnTo>
                <a:lnTo>
                  <a:pt x="5176" y="2088698"/>
                </a:lnTo>
                <a:lnTo>
                  <a:pt x="2309" y="2041306"/>
                </a:lnTo>
                <a:lnTo>
                  <a:pt x="579" y="1993615"/>
                </a:lnTo>
                <a:lnTo>
                  <a:pt x="0" y="1945640"/>
                </a:lnTo>
                <a:close/>
              </a:path>
            </a:pathLst>
          </a:custGeom>
          <a:ln w="63500">
            <a:solidFill>
              <a:srgbClr val="F1F1F5"/>
            </a:solidFill>
          </a:ln>
        </p:spPr>
        <p:txBody>
          <a:bodyPr wrap="square" lIns="0" tIns="0" rIns="0" bIns="0" rtlCol="0"/>
          <a:lstStyle/>
          <a:p>
            <a:endParaRPr sz="4050" dirty="0"/>
          </a:p>
        </p:txBody>
      </p:sp>
      <p:sp>
        <p:nvSpPr>
          <p:cNvPr id="25" name="object 25"/>
          <p:cNvSpPr/>
          <p:nvPr/>
        </p:nvSpPr>
        <p:spPr>
          <a:xfrm>
            <a:off x="13510261" y="1493520"/>
            <a:ext cx="3615689" cy="3916680"/>
          </a:xfrm>
          <a:prstGeom prst="rect">
            <a:avLst/>
          </a:prstGeom>
          <a:blipFill>
            <a:blip r:embed="rId9" cstate="print"/>
            <a:stretch>
              <a:fillRect/>
            </a:stretch>
          </a:blipFill>
        </p:spPr>
        <p:txBody>
          <a:bodyPr wrap="square" lIns="0" tIns="0" rIns="0" bIns="0" rtlCol="0"/>
          <a:lstStyle/>
          <a:p>
            <a:endParaRPr sz="4050" dirty="0"/>
          </a:p>
        </p:txBody>
      </p:sp>
      <p:sp>
        <p:nvSpPr>
          <p:cNvPr id="26" name="object 26"/>
          <p:cNvSpPr txBox="1"/>
          <p:nvPr/>
        </p:nvSpPr>
        <p:spPr>
          <a:xfrm>
            <a:off x="12426314" y="5359622"/>
            <a:ext cx="4282440" cy="573234"/>
          </a:xfrm>
          <a:prstGeom prst="rect">
            <a:avLst/>
          </a:prstGeom>
        </p:spPr>
        <p:txBody>
          <a:bodyPr vert="horz" wrap="square" lIns="0" tIns="19050" rIns="0" bIns="0" rtlCol="0">
            <a:spAutoFit/>
          </a:bodyPr>
          <a:lstStyle/>
          <a:p>
            <a:pPr marL="19050">
              <a:spcBef>
                <a:spcPts val="150"/>
              </a:spcBef>
            </a:pPr>
            <a:r>
              <a:rPr sz="3600" dirty="0">
                <a:solidFill>
                  <a:srgbClr val="FFFFFF"/>
                </a:solidFill>
                <a:latin typeface="Arial"/>
                <a:cs typeface="Arial"/>
              </a:rPr>
              <a:t>Complete </a:t>
            </a:r>
            <a:r>
              <a:rPr sz="3600" spc="-30" dirty="0">
                <a:solidFill>
                  <a:srgbClr val="FFFFFF"/>
                </a:solidFill>
                <a:latin typeface="Arial"/>
                <a:cs typeface="Arial"/>
              </a:rPr>
              <a:t>your</a:t>
            </a:r>
            <a:r>
              <a:rPr sz="3600" spc="-53" dirty="0">
                <a:solidFill>
                  <a:srgbClr val="FFFFFF"/>
                </a:solidFill>
                <a:latin typeface="Arial"/>
                <a:cs typeface="Arial"/>
              </a:rPr>
              <a:t> </a:t>
            </a:r>
            <a:r>
              <a:rPr sz="3600" dirty="0">
                <a:solidFill>
                  <a:srgbClr val="FFFFFF"/>
                </a:solidFill>
                <a:latin typeface="Arial"/>
                <a:cs typeface="Arial"/>
              </a:rPr>
              <a:t>smart</a:t>
            </a:r>
            <a:endParaRPr sz="3600" dirty="0">
              <a:latin typeface="Arial"/>
              <a:cs typeface="Arial"/>
            </a:endParaRPr>
          </a:p>
        </p:txBody>
      </p:sp>
      <p:sp>
        <p:nvSpPr>
          <p:cNvPr id="27" name="object 27"/>
          <p:cNvSpPr txBox="1"/>
          <p:nvPr/>
        </p:nvSpPr>
        <p:spPr>
          <a:xfrm>
            <a:off x="12753975" y="5909310"/>
            <a:ext cx="3623310" cy="573234"/>
          </a:xfrm>
          <a:prstGeom prst="rect">
            <a:avLst/>
          </a:prstGeom>
        </p:spPr>
        <p:txBody>
          <a:bodyPr vert="horz" wrap="square" lIns="0" tIns="19050" rIns="0" bIns="0" rtlCol="0">
            <a:spAutoFit/>
          </a:bodyPr>
          <a:lstStyle/>
          <a:p>
            <a:pPr marL="19050">
              <a:spcBef>
                <a:spcPts val="150"/>
              </a:spcBef>
            </a:pPr>
            <a:r>
              <a:rPr sz="3600" spc="-8" dirty="0">
                <a:solidFill>
                  <a:srgbClr val="FFFFFF"/>
                </a:solidFill>
                <a:latin typeface="Arial"/>
                <a:cs typeface="Arial"/>
              </a:rPr>
              <a:t>building </a:t>
            </a:r>
            <a:r>
              <a:rPr sz="3600" spc="-15" dirty="0">
                <a:solidFill>
                  <a:srgbClr val="FFFFFF"/>
                </a:solidFill>
                <a:latin typeface="Arial"/>
                <a:cs typeface="Arial"/>
              </a:rPr>
              <a:t>with</a:t>
            </a:r>
            <a:r>
              <a:rPr sz="3600" spc="-53" dirty="0">
                <a:solidFill>
                  <a:srgbClr val="FFFFFF"/>
                </a:solidFill>
                <a:latin typeface="Arial"/>
                <a:cs typeface="Arial"/>
              </a:rPr>
              <a:t> </a:t>
            </a:r>
            <a:r>
              <a:rPr sz="3600" dirty="0">
                <a:solidFill>
                  <a:srgbClr val="FFFFFF"/>
                </a:solidFill>
                <a:latin typeface="Arial"/>
                <a:cs typeface="Arial"/>
              </a:rPr>
              <a:t>Zurn</a:t>
            </a:r>
            <a:endParaRPr sz="3600" dirty="0">
              <a:latin typeface="Arial"/>
              <a:cs typeface="Arial"/>
            </a:endParaRPr>
          </a:p>
        </p:txBody>
      </p:sp>
      <p:sp>
        <p:nvSpPr>
          <p:cNvPr id="28" name="object 28"/>
          <p:cNvSpPr txBox="1"/>
          <p:nvPr/>
        </p:nvSpPr>
        <p:spPr>
          <a:xfrm>
            <a:off x="12422504" y="6457474"/>
            <a:ext cx="4287203" cy="573234"/>
          </a:xfrm>
          <a:prstGeom prst="rect">
            <a:avLst/>
          </a:prstGeom>
        </p:spPr>
        <p:txBody>
          <a:bodyPr vert="horz" wrap="square" lIns="0" tIns="19050" rIns="0" bIns="0" rtlCol="0">
            <a:spAutoFit/>
          </a:bodyPr>
          <a:lstStyle/>
          <a:p>
            <a:pPr algn="ctr">
              <a:spcBef>
                <a:spcPts val="150"/>
              </a:spcBef>
            </a:pPr>
            <a:r>
              <a:rPr sz="3600" dirty="0">
                <a:solidFill>
                  <a:srgbClr val="FFFFFF"/>
                </a:solidFill>
                <a:latin typeface="Arial"/>
                <a:cs typeface="Arial"/>
              </a:rPr>
              <a:t>Connected</a:t>
            </a:r>
            <a:r>
              <a:rPr sz="3600" spc="-127" dirty="0">
                <a:solidFill>
                  <a:srgbClr val="FFFFFF"/>
                </a:solidFill>
                <a:latin typeface="Arial"/>
                <a:cs typeface="Arial"/>
              </a:rPr>
              <a:t> </a:t>
            </a:r>
            <a:r>
              <a:rPr sz="3600" spc="-8" dirty="0">
                <a:solidFill>
                  <a:srgbClr val="FFFFFF"/>
                </a:solidFill>
                <a:latin typeface="Arial"/>
                <a:cs typeface="Arial"/>
              </a:rPr>
              <a:t>Products</a:t>
            </a:r>
            <a:endParaRPr sz="3600" dirty="0">
              <a:latin typeface="Arial"/>
              <a:cs typeface="Arial"/>
            </a:endParaRPr>
          </a:p>
        </p:txBody>
      </p:sp>
      <p:sp>
        <p:nvSpPr>
          <p:cNvPr id="29" name="object 29"/>
          <p:cNvSpPr/>
          <p:nvPr/>
        </p:nvSpPr>
        <p:spPr>
          <a:xfrm>
            <a:off x="13186410" y="3627119"/>
            <a:ext cx="914400" cy="914400"/>
          </a:xfrm>
          <a:prstGeom prst="rect">
            <a:avLst/>
          </a:prstGeom>
          <a:blipFill>
            <a:blip r:embed="rId10" cstate="print"/>
            <a:stretch>
              <a:fillRect/>
            </a:stretch>
          </a:blipFill>
        </p:spPr>
        <p:txBody>
          <a:bodyPr wrap="square" lIns="0" tIns="0" rIns="0" bIns="0" rtlCol="0"/>
          <a:lstStyle/>
          <a:p>
            <a:endParaRPr sz="405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xmlns="" id="{3FFC8697-7497-44E2-8D7A-69CC4AD03C25}"/>
              </a:ext>
            </a:extLst>
          </p:cNvPr>
          <p:cNvPicPr>
            <a:picLocks noChangeAspect="1"/>
          </p:cNvPicPr>
          <p:nvPr/>
        </p:nvPicPr>
        <p:blipFill rotWithShape="1">
          <a:blip r:embed="rId2">
            <a:extLst>
              <a:ext uri="{28A0092B-C50C-407E-A947-70E740481C1C}">
                <a14:useLocalDpi xmlns:a14="http://schemas.microsoft.com/office/drawing/2010/main" val="0"/>
              </a:ext>
            </a:extLst>
          </a:blip>
          <a:srcRect t="3585" b="3827"/>
          <a:stretch/>
        </p:blipFill>
        <p:spPr>
          <a:xfrm>
            <a:off x="-1" y="0"/>
            <a:ext cx="18332349" cy="10287000"/>
          </a:xfrm>
          <a:prstGeom prst="rect">
            <a:avLst/>
          </a:prstGeom>
        </p:spPr>
      </p:pic>
      <p:sp>
        <p:nvSpPr>
          <p:cNvPr id="5" name="Rectangle 4">
            <a:extLst>
              <a:ext uri="{FF2B5EF4-FFF2-40B4-BE49-F238E27FC236}">
                <a16:creationId xmlns:a16="http://schemas.microsoft.com/office/drawing/2014/main" xmlns="" id="{827A25E1-89EF-46A3-977F-D43AAEDE675D}"/>
              </a:ext>
            </a:extLst>
          </p:cNvPr>
          <p:cNvSpPr/>
          <p:nvPr/>
        </p:nvSpPr>
        <p:spPr>
          <a:xfrm>
            <a:off x="0" y="0"/>
            <a:ext cx="18332348" cy="10287000"/>
          </a:xfrm>
          <a:prstGeom prst="rect">
            <a:avLst/>
          </a:prstGeom>
          <a:solidFill>
            <a:schemeClr val="accent1">
              <a:alpha val="7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2" name="Rectangle 1">
            <a:extLst>
              <a:ext uri="{FF2B5EF4-FFF2-40B4-BE49-F238E27FC236}">
                <a16:creationId xmlns:a16="http://schemas.microsoft.com/office/drawing/2014/main" xmlns="" id="{682834C0-830D-407F-A581-06B46432071F}"/>
              </a:ext>
            </a:extLst>
          </p:cNvPr>
          <p:cNvSpPr/>
          <p:nvPr/>
        </p:nvSpPr>
        <p:spPr>
          <a:xfrm>
            <a:off x="1447800" y="1028700"/>
            <a:ext cx="15621000" cy="7025769"/>
          </a:xfrm>
          <a:prstGeom prst="rect">
            <a:avLst/>
          </a:prstGeom>
        </p:spPr>
        <p:txBody>
          <a:bodyPr wrap="square">
            <a:spAutoFit/>
          </a:bodyPr>
          <a:lstStyle/>
          <a:p>
            <a:pPr algn="ctr">
              <a:lnSpc>
                <a:spcPct val="107000"/>
              </a:lnSpc>
              <a:spcBef>
                <a:spcPts val="200"/>
              </a:spcBef>
              <a:spcAft>
                <a:spcPts val="1800"/>
              </a:spcAft>
            </a:pPr>
            <a:r>
              <a:rPr lang="en-US" sz="5400" b="1"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Can you shut off the water remotely </a:t>
            </a:r>
            <a:br>
              <a:rPr lang="en-US" sz="5400" b="1"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br>
            <a:r>
              <a:rPr lang="en-US" sz="5400" b="1"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on a backflow preventer? </a:t>
            </a:r>
          </a:p>
          <a:p>
            <a:pPr>
              <a:lnSpc>
                <a:spcPct val="107000"/>
              </a:lnSpc>
              <a:spcAft>
                <a:spcPts val="800"/>
              </a:spcAft>
            </a:pPr>
            <a:r>
              <a:rPr lang="en-US" sz="32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We do NOT currently offer the ability to shut-off the water through a remote signal sent by the Portal. </a:t>
            </a:r>
          </a:p>
          <a:p>
            <a:pPr>
              <a:lnSpc>
                <a:spcPct val="107000"/>
              </a:lnSpc>
              <a:spcAft>
                <a:spcPts val="800"/>
              </a:spcAft>
            </a:pP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The Zurn Wilkins Connected Flood Control System (Model FCIS) in our suite of backflow preventers gives you the ability to set an </a:t>
            </a:r>
            <a:r>
              <a:rPr lang="en-US" sz="32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automatic shut-off of the Automatic Control Valve (ACV) based on a customized relief valve discharge flow volume. </a:t>
            </a: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3200" b="1" dirty="0">
                <a:solidFill>
                  <a:schemeClr val="bg2"/>
                </a:solidFill>
                <a:latin typeface="Calibri" panose="020F0502020204030204" pitchFamily="34" charset="0"/>
                <a:ea typeface="Calibri" panose="020F0502020204030204" pitchFamily="34" charset="0"/>
                <a:cs typeface="Times New Roman" panose="02020603050405020304" pitchFamily="18" charset="0"/>
              </a:rPr>
              <a:t>It will also send you a notification when the discharge rate reaches the severe alert threshold. </a:t>
            </a:r>
            <a:r>
              <a:rPr lang="en-US" sz="3200" dirty="0">
                <a:solidFill>
                  <a:schemeClr val="bg2"/>
                </a:solidFill>
                <a:latin typeface="Calibri" panose="020F0502020204030204" pitchFamily="34" charset="0"/>
                <a:ea typeface="Calibri" panose="020F0502020204030204" pitchFamily="34" charset="0"/>
                <a:cs typeface="Times New Roman" panose="02020603050405020304" pitchFamily="18" charset="0"/>
              </a:rPr>
              <a:t> A warning will be sent before reaching the severe alert threshold, and both settings can be adjusted to suit your specific needs at any point within the Portal by your system administrator. </a:t>
            </a:r>
            <a:endParaRPr lang="en-US" sz="3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74818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a:solidFill>
                  <a:schemeClr val="accent1"/>
                </a:solidFill>
              </a:rPr>
              <a:t>resources</a:t>
            </a:r>
            <a:br>
              <a:rPr lang="en-US" dirty="0">
                <a:solidFill>
                  <a:schemeClr val="accent1"/>
                </a:solidFill>
              </a:rPr>
            </a:br>
            <a:r>
              <a:rPr lang="en-US" dirty="0"/>
              <a:t>support</a:t>
            </a:r>
            <a:endParaRPr lang="uk-UA" dirty="0"/>
          </a:p>
        </p:txBody>
      </p:sp>
      <p:sp>
        <p:nvSpPr>
          <p:cNvPr id="3" name="Slide Number Placeholder 2"/>
          <p:cNvSpPr>
            <a:spLocks noGrp="1"/>
          </p:cNvSpPr>
          <p:nvPr>
            <p:ph type="sldNum" sz="quarter" idx="10"/>
          </p:nvPr>
        </p:nvSpPr>
        <p:spPr>
          <a:xfrm>
            <a:off x="16916400" y="91059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51</a:t>
            </a:fld>
            <a:endParaRPr b="0" dirty="0">
              <a:latin typeface="Arial Regular" charset="0"/>
            </a:endParaRPr>
          </a:p>
        </p:txBody>
      </p:sp>
      <p:sp>
        <p:nvSpPr>
          <p:cNvPr id="20" name="TextBox 19"/>
          <p:cNvSpPr txBox="1"/>
          <p:nvPr/>
        </p:nvSpPr>
        <p:spPr>
          <a:xfrm>
            <a:off x="2362200" y="3540672"/>
            <a:ext cx="3518347" cy="646331"/>
          </a:xfrm>
          <a:prstGeom prst="rect">
            <a:avLst/>
          </a:prstGeom>
          <a:noFill/>
        </p:spPr>
        <p:txBody>
          <a:bodyPr wrap="square" rtlCol="0">
            <a:spAutoFit/>
          </a:bodyPr>
          <a:lstStyle/>
          <a:p>
            <a:r>
              <a:rPr lang="en-US" sz="3600" dirty="0">
                <a:latin typeface="Arial Narrow Regular" charset="0"/>
              </a:rPr>
              <a:t>address</a:t>
            </a:r>
            <a:endParaRPr lang="uk-UA" sz="3600" dirty="0">
              <a:latin typeface="Arial Narrow Regular" charset="0"/>
            </a:endParaRPr>
          </a:p>
        </p:txBody>
      </p:sp>
      <p:sp>
        <p:nvSpPr>
          <p:cNvPr id="21" name="TextBox 20"/>
          <p:cNvSpPr txBox="1"/>
          <p:nvPr/>
        </p:nvSpPr>
        <p:spPr>
          <a:xfrm>
            <a:off x="2362200" y="4646214"/>
            <a:ext cx="3657600" cy="990015"/>
          </a:xfrm>
          <a:prstGeom prst="rect">
            <a:avLst/>
          </a:prstGeom>
          <a:noFill/>
        </p:spPr>
        <p:txBody>
          <a:bodyPr wrap="square" rtlCol="0">
            <a:spAutoFit/>
          </a:bodyPr>
          <a:lstStyle/>
          <a:p>
            <a:pPr>
              <a:lnSpc>
                <a:spcPct val="150000"/>
              </a:lnSpc>
            </a:pPr>
            <a:r>
              <a:rPr lang="en-US" sz="2000" dirty="0">
                <a:latin typeface="Arial Regular" charset="0"/>
              </a:rPr>
              <a:t>511</a:t>
            </a:r>
            <a:r>
              <a:rPr lang="en-US" sz="2000" dirty="0">
                <a:solidFill>
                  <a:schemeClr val="tx2"/>
                </a:solidFill>
                <a:latin typeface="Arial Regular" charset="0"/>
              </a:rPr>
              <a:t> Freshwater Way</a:t>
            </a:r>
          </a:p>
          <a:p>
            <a:pPr>
              <a:lnSpc>
                <a:spcPct val="150000"/>
              </a:lnSpc>
            </a:pPr>
            <a:r>
              <a:rPr lang="en-US" sz="2000" dirty="0">
                <a:solidFill>
                  <a:schemeClr val="tx2"/>
                </a:solidFill>
                <a:latin typeface="Arial Regular" charset="0"/>
              </a:rPr>
              <a:t>Milwaukee, WI </a:t>
            </a:r>
            <a:r>
              <a:rPr lang="en-US" sz="2000" dirty="0">
                <a:latin typeface="Arial Regular" charset="0"/>
              </a:rPr>
              <a:t>53204</a:t>
            </a:r>
          </a:p>
        </p:txBody>
      </p:sp>
      <p:sp>
        <p:nvSpPr>
          <p:cNvPr id="22" name="TextBox 21"/>
          <p:cNvSpPr txBox="1"/>
          <p:nvPr/>
        </p:nvSpPr>
        <p:spPr>
          <a:xfrm>
            <a:off x="6836569" y="3540672"/>
            <a:ext cx="3657600" cy="646331"/>
          </a:xfrm>
          <a:prstGeom prst="rect">
            <a:avLst/>
          </a:prstGeom>
          <a:noFill/>
        </p:spPr>
        <p:txBody>
          <a:bodyPr wrap="square" rtlCol="0">
            <a:spAutoFit/>
          </a:bodyPr>
          <a:lstStyle/>
          <a:p>
            <a:r>
              <a:rPr lang="en-US" sz="3600" dirty="0">
                <a:latin typeface="Arial Narrow Regular" charset="0"/>
              </a:rPr>
              <a:t>phone</a:t>
            </a:r>
            <a:endParaRPr lang="uk-UA" sz="3600" dirty="0">
              <a:latin typeface="Arial Narrow Regular" charset="0"/>
            </a:endParaRPr>
          </a:p>
        </p:txBody>
      </p:sp>
      <p:sp>
        <p:nvSpPr>
          <p:cNvPr id="18" name="TextBox 17"/>
          <p:cNvSpPr txBox="1"/>
          <p:nvPr/>
        </p:nvSpPr>
        <p:spPr>
          <a:xfrm>
            <a:off x="6836569" y="4643315"/>
            <a:ext cx="3339548" cy="528350"/>
          </a:xfrm>
          <a:prstGeom prst="rect">
            <a:avLst/>
          </a:prstGeom>
          <a:noFill/>
        </p:spPr>
        <p:txBody>
          <a:bodyPr wrap="square" rtlCol="0">
            <a:spAutoFit/>
          </a:bodyPr>
          <a:lstStyle/>
          <a:p>
            <a:pPr>
              <a:lnSpc>
                <a:spcPct val="150000"/>
              </a:lnSpc>
            </a:pPr>
            <a:r>
              <a:rPr lang="en-US" sz="2000" dirty="0">
                <a:solidFill>
                  <a:schemeClr val="tx2"/>
                </a:solidFill>
                <a:latin typeface="Arial Regular" charset="0"/>
              </a:rPr>
              <a:t>toll-free </a:t>
            </a:r>
            <a:r>
              <a:rPr lang="en-US" sz="2000" dirty="0">
                <a:latin typeface="Arial Regular" charset="0"/>
              </a:rPr>
              <a:t>1-855-ONE-ZURN</a:t>
            </a:r>
          </a:p>
        </p:txBody>
      </p:sp>
      <p:sp>
        <p:nvSpPr>
          <p:cNvPr id="25" name="TextBox 24"/>
          <p:cNvSpPr txBox="1"/>
          <p:nvPr/>
        </p:nvSpPr>
        <p:spPr>
          <a:xfrm>
            <a:off x="11310938" y="3540672"/>
            <a:ext cx="3657600" cy="646331"/>
          </a:xfrm>
          <a:prstGeom prst="rect">
            <a:avLst/>
          </a:prstGeom>
          <a:noFill/>
        </p:spPr>
        <p:txBody>
          <a:bodyPr wrap="square" rtlCol="0">
            <a:spAutoFit/>
          </a:bodyPr>
          <a:lstStyle/>
          <a:p>
            <a:r>
              <a:rPr lang="en-US" sz="3600" dirty="0">
                <a:latin typeface="Arial Narrow Regular" charset="0"/>
              </a:rPr>
              <a:t>online</a:t>
            </a:r>
            <a:endParaRPr lang="uk-UA" sz="3600" dirty="0">
              <a:latin typeface="Arial Narrow Regular" charset="0"/>
            </a:endParaRPr>
          </a:p>
        </p:txBody>
      </p:sp>
      <p:sp>
        <p:nvSpPr>
          <p:cNvPr id="26" name="TextBox 25"/>
          <p:cNvSpPr txBox="1"/>
          <p:nvPr/>
        </p:nvSpPr>
        <p:spPr>
          <a:xfrm>
            <a:off x="11310938" y="4643315"/>
            <a:ext cx="6443662" cy="4939814"/>
          </a:xfrm>
          <a:prstGeom prst="rect">
            <a:avLst/>
          </a:prstGeom>
          <a:noFill/>
        </p:spPr>
        <p:txBody>
          <a:bodyPr wrap="square" rtlCol="0">
            <a:spAutoFit/>
          </a:bodyPr>
          <a:lstStyle/>
          <a:p>
            <a:pPr>
              <a:lnSpc>
                <a:spcPct val="150000"/>
              </a:lnSpc>
            </a:pPr>
            <a:r>
              <a:rPr lang="en-US" sz="2000" dirty="0">
                <a:latin typeface="Arial Regular" charset="0"/>
              </a:rPr>
              <a:t>zurn</a:t>
            </a:r>
            <a:r>
              <a:rPr lang="en-US" sz="2000" dirty="0">
                <a:solidFill>
                  <a:schemeClr val="tx2"/>
                </a:solidFill>
                <a:latin typeface="Arial Regular" charset="0"/>
              </a:rPr>
              <a:t>.com</a:t>
            </a:r>
          </a:p>
          <a:p>
            <a:pPr>
              <a:lnSpc>
                <a:spcPct val="150000"/>
              </a:lnSpc>
            </a:pPr>
            <a:r>
              <a:rPr lang="en-US" sz="1400" dirty="0">
                <a:solidFill>
                  <a:schemeClr val="accent1"/>
                </a:solidFill>
                <a:latin typeface="Arial Narrow Regular"/>
              </a:rPr>
              <a:t>Product Pages | Tools, Specifications, &amp; Resources | Vertical Market Solutions</a:t>
            </a:r>
          </a:p>
          <a:p>
            <a:pPr>
              <a:lnSpc>
                <a:spcPct val="150000"/>
              </a:lnSpc>
            </a:pPr>
            <a:r>
              <a:rPr lang="en-US" sz="1400" dirty="0">
                <a:solidFill>
                  <a:schemeClr val="accent1"/>
                </a:solidFill>
                <a:latin typeface="Arial Narrow Regular"/>
              </a:rPr>
              <a:t>inSpec | Manufacturer Cross Reference | ARCAT | MasterSpec | SpecBuilder |</a:t>
            </a:r>
          </a:p>
          <a:p>
            <a:pPr>
              <a:lnSpc>
                <a:spcPct val="150000"/>
              </a:lnSpc>
            </a:pPr>
            <a:r>
              <a:rPr lang="en-US" sz="1400" dirty="0">
                <a:solidFill>
                  <a:schemeClr val="accent1"/>
                </a:solidFill>
                <a:latin typeface="Arial Narrow Regular"/>
              </a:rPr>
              <a:t>Specifiers | BIM/Revit Files</a:t>
            </a:r>
          </a:p>
          <a:p>
            <a:pPr>
              <a:lnSpc>
                <a:spcPct val="150000"/>
              </a:lnSpc>
            </a:pPr>
            <a:endParaRPr lang="en-US" sz="1000" dirty="0">
              <a:solidFill>
                <a:schemeClr val="tx2"/>
              </a:solidFill>
              <a:latin typeface="Arial Regular" charset="0"/>
            </a:endParaRPr>
          </a:p>
          <a:p>
            <a:pPr>
              <a:lnSpc>
                <a:spcPct val="150000"/>
              </a:lnSpc>
            </a:pPr>
            <a:r>
              <a:rPr lang="en-US" sz="2000" dirty="0">
                <a:latin typeface="Arial Regular" charset="0"/>
                <a:hlinkClick r:id="rId2"/>
              </a:rPr>
              <a:t>zurn</a:t>
            </a:r>
            <a:r>
              <a:rPr lang="en-US" sz="2000" dirty="0">
                <a:solidFill>
                  <a:schemeClr val="tx2"/>
                </a:solidFill>
                <a:latin typeface="Arial Regular" charset="0"/>
                <a:hlinkClick r:id="rId2"/>
              </a:rPr>
              <a:t>.com/resources/product-training</a:t>
            </a:r>
            <a:endParaRPr lang="en-US" sz="2000" dirty="0">
              <a:solidFill>
                <a:schemeClr val="tx2"/>
              </a:solidFill>
              <a:latin typeface="Arial Regular" charset="0"/>
            </a:endParaRPr>
          </a:p>
          <a:p>
            <a:pPr>
              <a:lnSpc>
                <a:spcPct val="150000"/>
              </a:lnSpc>
            </a:pPr>
            <a:r>
              <a:rPr lang="en-US" sz="1400" dirty="0">
                <a:solidFill>
                  <a:schemeClr val="accent1"/>
                </a:solidFill>
                <a:latin typeface="Arial Narrow Regular"/>
              </a:rPr>
              <a:t>Zurn Product - Overview</a:t>
            </a:r>
          </a:p>
          <a:p>
            <a:pPr>
              <a:lnSpc>
                <a:spcPct val="150000"/>
              </a:lnSpc>
            </a:pPr>
            <a:r>
              <a:rPr lang="en-US" sz="1400" dirty="0">
                <a:solidFill>
                  <a:schemeClr val="accent1"/>
                </a:solidFill>
                <a:latin typeface="Arial Narrow Regular"/>
              </a:rPr>
              <a:t>How to Install and Support</a:t>
            </a:r>
          </a:p>
          <a:p>
            <a:pPr>
              <a:lnSpc>
                <a:spcPct val="150000"/>
              </a:lnSpc>
            </a:pPr>
            <a:endParaRPr lang="en-US" sz="1000" dirty="0">
              <a:solidFill>
                <a:schemeClr val="tx2"/>
              </a:solidFill>
              <a:latin typeface="Arial Regular" charset="0"/>
            </a:endParaRPr>
          </a:p>
          <a:p>
            <a:pPr>
              <a:lnSpc>
                <a:spcPct val="150000"/>
              </a:lnSpc>
            </a:pPr>
            <a:r>
              <a:rPr lang="en-US" sz="2000" dirty="0">
                <a:solidFill>
                  <a:schemeClr val="tx2"/>
                </a:solidFill>
                <a:latin typeface="Arial Regular" charset="0"/>
              </a:rPr>
              <a:t>linkedin/</a:t>
            </a:r>
            <a:r>
              <a:rPr lang="en-US" sz="2000" dirty="0">
                <a:latin typeface="Arial Regular" charset="0"/>
              </a:rPr>
              <a:t>Zurn Industries, LLC</a:t>
            </a:r>
            <a:endParaRPr lang="en-US" sz="2000" dirty="0">
              <a:solidFill>
                <a:schemeClr val="tx2"/>
              </a:solidFill>
              <a:latin typeface="Arial Regular" charset="0"/>
            </a:endParaRPr>
          </a:p>
          <a:p>
            <a:pPr>
              <a:lnSpc>
                <a:spcPct val="150000"/>
              </a:lnSpc>
            </a:pPr>
            <a:r>
              <a:rPr lang="en-US" sz="2000" dirty="0">
                <a:solidFill>
                  <a:schemeClr val="tx2"/>
                </a:solidFill>
                <a:latin typeface="Arial Regular" charset="0"/>
              </a:rPr>
              <a:t>facebook/</a:t>
            </a:r>
            <a:r>
              <a:rPr lang="en-US" sz="2000" dirty="0">
                <a:latin typeface="Arial Regular" charset="0"/>
              </a:rPr>
              <a:t>Zurn Industries, LLC</a:t>
            </a:r>
            <a:endParaRPr lang="en-US" sz="2000" dirty="0">
              <a:solidFill>
                <a:schemeClr val="tx2"/>
              </a:solidFill>
              <a:latin typeface="Arial Regular" charset="0"/>
            </a:endParaRPr>
          </a:p>
          <a:p>
            <a:pPr>
              <a:lnSpc>
                <a:spcPct val="150000"/>
              </a:lnSpc>
            </a:pPr>
            <a:r>
              <a:rPr lang="en-US" sz="2000" dirty="0">
                <a:solidFill>
                  <a:schemeClr val="tx2"/>
                </a:solidFill>
                <a:latin typeface="Arial Regular" charset="0"/>
              </a:rPr>
              <a:t>youtube/</a:t>
            </a:r>
            <a:r>
              <a:rPr lang="en-US" sz="2000" dirty="0">
                <a:latin typeface="Arial Regular" charset="0"/>
              </a:rPr>
              <a:t>Zurn</a:t>
            </a:r>
          </a:p>
          <a:p>
            <a:pPr>
              <a:lnSpc>
                <a:spcPct val="150000"/>
              </a:lnSpc>
            </a:pPr>
            <a:r>
              <a:rPr lang="en-US" sz="2000" dirty="0">
                <a:solidFill>
                  <a:schemeClr val="tx2"/>
                </a:solidFill>
                <a:latin typeface="Arial Regular" charset="0"/>
              </a:rPr>
              <a:t>twitter/</a:t>
            </a:r>
            <a:r>
              <a:rPr lang="en-US" sz="2000" dirty="0">
                <a:latin typeface="Arial Regular" charset="0"/>
              </a:rPr>
              <a:t>ZurnInd</a:t>
            </a:r>
          </a:p>
        </p:txBody>
      </p:sp>
      <p:cxnSp>
        <p:nvCxnSpPr>
          <p:cNvPr id="5" name="Straight Connector 4"/>
          <p:cNvCxnSpPr/>
          <p:nvPr/>
        </p:nvCxnSpPr>
        <p:spPr>
          <a:xfrm>
            <a:off x="24717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675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4633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563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athroom with a tiled floor&#10;&#10;Description automatically generated">
            <a:extLst>
              <a:ext uri="{FF2B5EF4-FFF2-40B4-BE49-F238E27FC236}">
                <a16:creationId xmlns:a16="http://schemas.microsoft.com/office/drawing/2014/main" xmlns="" id="{9B5C36AA-89BF-8141-906C-7D66910F77BD}"/>
              </a:ext>
            </a:extLst>
          </p:cNvPr>
          <p:cNvPicPr>
            <a:picLocks noChangeAspect="1"/>
          </p:cNvPicPr>
          <p:nvPr/>
        </p:nvPicPr>
        <p:blipFill rotWithShape="1">
          <a:blip r:embed="rId2">
            <a:extLst>
              <a:ext uri="{28A0092B-C50C-407E-A947-70E740481C1C}">
                <a14:useLocalDpi xmlns:a14="http://schemas.microsoft.com/office/drawing/2010/main" val="0"/>
              </a:ext>
            </a:extLst>
          </a:blip>
          <a:srcRect l="2024" t="2024" r="2024" b="2024"/>
          <a:stretch/>
        </p:blipFill>
        <p:spPr>
          <a:xfrm>
            <a:off x="-3" y="0"/>
            <a:ext cx="18288000" cy="10287000"/>
          </a:xfrm>
          <a:prstGeom prst="rect">
            <a:avLst/>
          </a:prstGeom>
        </p:spPr>
      </p:pic>
      <p:sp>
        <p:nvSpPr>
          <p:cNvPr id="7" name="Rectangle 6">
            <a:extLst>
              <a:ext uri="{FF2B5EF4-FFF2-40B4-BE49-F238E27FC236}">
                <a16:creationId xmlns:a16="http://schemas.microsoft.com/office/drawing/2014/main" xmlns="" id="{814C804F-5A96-0D41-839D-1E06074ACCE3}"/>
              </a:ext>
            </a:extLst>
          </p:cNvPr>
          <p:cNvSpPr/>
          <p:nvPr/>
        </p:nvSpPr>
        <p:spPr>
          <a:xfrm>
            <a:off x="13648" y="8902034"/>
            <a:ext cx="18288000" cy="1371600"/>
          </a:xfrm>
          <a:prstGeom prst="rect">
            <a:avLst/>
          </a:prstGeom>
          <a:solidFill>
            <a:schemeClr val="accent1">
              <a:alpha val="88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4200" dirty="0">
              <a:solidFill>
                <a:schemeClr val="tx1"/>
              </a:solidFill>
            </a:endParaRPr>
          </a:p>
        </p:txBody>
      </p:sp>
      <p:sp>
        <p:nvSpPr>
          <p:cNvPr id="8" name="TextBox 7">
            <a:extLst>
              <a:ext uri="{FF2B5EF4-FFF2-40B4-BE49-F238E27FC236}">
                <a16:creationId xmlns:a16="http://schemas.microsoft.com/office/drawing/2014/main" xmlns="" id="{DDEE9B49-F4E4-0C42-BD02-5BD65AF9F520}"/>
              </a:ext>
            </a:extLst>
          </p:cNvPr>
          <p:cNvSpPr txBox="1"/>
          <p:nvPr/>
        </p:nvSpPr>
        <p:spPr>
          <a:xfrm>
            <a:off x="53454" y="9126169"/>
            <a:ext cx="18288003" cy="923330"/>
          </a:xfrm>
          <a:prstGeom prst="rect">
            <a:avLst/>
          </a:prstGeom>
          <a:noFill/>
        </p:spPr>
        <p:txBody>
          <a:bodyPr wrap="square" rtlCol="0">
            <a:spAutoFit/>
          </a:bodyPr>
          <a:lstStyle/>
          <a:p>
            <a:pPr algn="ctr"/>
            <a:r>
              <a:rPr lang="en-US" sz="5400" b="1" dirty="0">
                <a:solidFill>
                  <a:schemeClr val="bg1"/>
                </a:solidFill>
                <a:latin typeface="Arial Narrow Regular"/>
                <a:cs typeface="Arial" panose="020B0604020202020204" pitchFamily="34" charset="0"/>
              </a:rPr>
              <a:t>CATASTROPHIC FLOODING OR MESSY CLOGS</a:t>
            </a:r>
            <a:endParaRPr lang="en-US" sz="2400" dirty="0">
              <a:solidFill>
                <a:schemeClr val="accent2"/>
              </a:solidFill>
              <a:latin typeface="Arial Narrow Regular"/>
              <a:cs typeface="Arial" panose="020B0604020202020204" pitchFamily="34" charset="0"/>
            </a:endParaRPr>
          </a:p>
        </p:txBody>
      </p:sp>
    </p:spTree>
    <p:extLst>
      <p:ext uri="{BB962C8B-B14F-4D97-AF65-F5344CB8AC3E}">
        <p14:creationId xmlns:p14="http://schemas.microsoft.com/office/powerpoint/2010/main" val="49562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object, black&#10;&#10;Description automatically generated">
            <a:extLst>
              <a:ext uri="{FF2B5EF4-FFF2-40B4-BE49-F238E27FC236}">
                <a16:creationId xmlns:a16="http://schemas.microsoft.com/office/drawing/2014/main" xmlns="" id="{4776EF7F-969E-0E41-838B-79C0D52376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45378"/>
            <a:ext cx="4412499" cy="4412499"/>
          </a:xfrm>
          <a:prstGeom prst="rect">
            <a:avLst/>
          </a:prstGeom>
        </p:spPr>
      </p:pic>
      <p:sp>
        <p:nvSpPr>
          <p:cNvPr id="3" name="Slide Number Placeholder 2">
            <a:extLst>
              <a:ext uri="{FF2B5EF4-FFF2-40B4-BE49-F238E27FC236}">
                <a16:creationId xmlns:a16="http://schemas.microsoft.com/office/drawing/2014/main" xmlns="" id="{F4FA9CC8-4C44-7C44-9E05-54E9EA13C849}"/>
              </a:ext>
            </a:extLst>
          </p:cNvPr>
          <p:cNvSpPr>
            <a:spLocks noGrp="1"/>
          </p:cNvSpPr>
          <p:nvPr>
            <p:ph type="sldNum" sz="quarter" idx="10"/>
          </p:nvPr>
        </p:nvSpPr>
        <p:spPr/>
        <p:txBody>
          <a:bodyPr/>
          <a:lstStyle/>
          <a:p>
            <a:pPr>
              <a:defRPr/>
            </a:pPr>
            <a:r>
              <a:rPr lang="en-US" sz="2801" b="0" dirty="0">
                <a:solidFill>
                  <a:srgbClr val="C0C0C8"/>
                </a:solidFill>
                <a:latin typeface="Arial Regular" charset="0"/>
              </a:rPr>
              <a:t>page</a:t>
            </a:r>
          </a:p>
          <a:p>
            <a:pPr>
              <a:defRPr/>
            </a:pPr>
            <a:r>
              <a:rPr lang="en-US" sz="2801" b="0" dirty="0">
                <a:solidFill>
                  <a:srgbClr val="C0C0C8"/>
                </a:solidFill>
                <a:latin typeface="Arial Regular" charset="0"/>
              </a:rPr>
              <a:t>0</a:t>
            </a:r>
            <a:fld id="{37D409AB-2201-4E18-8A34-C31753AD9B06}" type="slidenum">
              <a:rPr lang="en-US" sz="2801" b="0">
                <a:solidFill>
                  <a:srgbClr val="C0C0C8"/>
                </a:solidFill>
                <a:latin typeface="Arial Regular" charset="0"/>
              </a:rPr>
              <a:pPr>
                <a:defRPr/>
              </a:pPr>
              <a:t>7</a:t>
            </a:fld>
            <a:endParaRPr lang="en-US" sz="2801" b="0" dirty="0">
              <a:solidFill>
                <a:srgbClr val="C0C0C8"/>
              </a:solidFill>
              <a:latin typeface="Arial Regular" charset="0"/>
            </a:endParaRPr>
          </a:p>
        </p:txBody>
      </p:sp>
      <p:sp>
        <p:nvSpPr>
          <p:cNvPr id="2" name="Title 1">
            <a:extLst>
              <a:ext uri="{FF2B5EF4-FFF2-40B4-BE49-F238E27FC236}">
                <a16:creationId xmlns:a16="http://schemas.microsoft.com/office/drawing/2014/main" xmlns="" id="{C5EB444C-5C77-1A41-93BE-9FA7C607BF45}"/>
              </a:ext>
            </a:extLst>
          </p:cNvPr>
          <p:cNvSpPr>
            <a:spLocks noGrp="1"/>
          </p:cNvSpPr>
          <p:nvPr>
            <p:ph type="title"/>
          </p:nvPr>
        </p:nvSpPr>
        <p:spPr>
          <a:xfrm>
            <a:off x="876300" y="571412"/>
            <a:ext cx="10520706" cy="1384995"/>
          </a:xfrm>
        </p:spPr>
        <p:txBody>
          <a:bodyPr/>
          <a:lstStyle/>
          <a:p>
            <a:r>
              <a:rPr lang="en-US" dirty="0"/>
              <a:t>What if your plumbing system</a:t>
            </a:r>
            <a:r>
              <a:rPr lang="en-US" dirty="0">
                <a:solidFill>
                  <a:schemeClr val="accent1"/>
                </a:solidFill>
              </a:rPr>
              <a:t/>
            </a:r>
            <a:br>
              <a:rPr lang="en-US" dirty="0">
                <a:solidFill>
                  <a:schemeClr val="accent1"/>
                </a:solidFill>
              </a:rPr>
            </a:br>
            <a:r>
              <a:rPr lang="en-US" dirty="0">
                <a:solidFill>
                  <a:schemeClr val="accent1"/>
                </a:solidFill>
              </a:rPr>
              <a:t>could talk to your maintenance crew?</a:t>
            </a:r>
            <a:endParaRPr lang="en-US" dirty="0"/>
          </a:p>
        </p:txBody>
      </p:sp>
      <p:pic>
        <p:nvPicPr>
          <p:cNvPr id="4" name="Picture 3" descr="Z6950-XL_Serio_AL34.png">
            <a:extLst>
              <a:ext uri="{FF2B5EF4-FFF2-40B4-BE49-F238E27FC236}">
                <a16:creationId xmlns:a16="http://schemas.microsoft.com/office/drawing/2014/main" xmlns="" id="{8C0246D9-071E-DA4F-ABB9-BA6C2E9E5D7F}"/>
              </a:ext>
            </a:extLst>
          </p:cNvPr>
          <p:cNvPicPr>
            <a:picLocks noChangeAspect="1"/>
          </p:cNvPicPr>
          <p:nvPr/>
        </p:nvPicPr>
        <p:blipFill>
          <a:blip r:embed="rId4" cstate="print"/>
          <a:stretch>
            <a:fillRect/>
          </a:stretch>
        </p:blipFill>
        <p:spPr>
          <a:xfrm>
            <a:off x="4893718" y="3264718"/>
            <a:ext cx="2007551" cy="2174846"/>
          </a:xfrm>
          <a:prstGeom prst="rect">
            <a:avLst/>
          </a:prstGeom>
        </p:spPr>
      </p:pic>
      <p:pic>
        <p:nvPicPr>
          <p:cNvPr id="5" name="Picture 4" descr="EZ1_CastIron_F_04.png">
            <a:extLst>
              <a:ext uri="{FF2B5EF4-FFF2-40B4-BE49-F238E27FC236}">
                <a16:creationId xmlns:a16="http://schemas.microsoft.com/office/drawing/2014/main" xmlns="" id="{BF6604B7-C107-DE4C-94F1-B2D3C7E78412}"/>
              </a:ext>
            </a:extLst>
          </p:cNvPr>
          <p:cNvPicPr>
            <a:picLocks noChangeAspect="1"/>
          </p:cNvPicPr>
          <p:nvPr/>
        </p:nvPicPr>
        <p:blipFill>
          <a:blip r:embed="rId5" cstate="print"/>
          <a:stretch>
            <a:fillRect/>
          </a:stretch>
        </p:blipFill>
        <p:spPr>
          <a:xfrm>
            <a:off x="8929083" y="2808085"/>
            <a:ext cx="3259659" cy="2743544"/>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xmlns="" id="{B311779A-8FD5-0F48-B634-C3CAA17058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3773" y="6301372"/>
            <a:ext cx="2200455" cy="1929908"/>
          </a:xfrm>
          <a:prstGeom prst="rect">
            <a:avLst/>
          </a:prstGeom>
        </p:spPr>
      </p:pic>
      <p:cxnSp>
        <p:nvCxnSpPr>
          <p:cNvPr id="9" name="Straight Connector 8">
            <a:extLst>
              <a:ext uri="{FF2B5EF4-FFF2-40B4-BE49-F238E27FC236}">
                <a16:creationId xmlns:a16="http://schemas.microsoft.com/office/drawing/2014/main" xmlns="" id="{1421D20A-BFAD-B24D-9926-CE029F69D421}"/>
              </a:ext>
            </a:extLst>
          </p:cNvPr>
          <p:cNvCxnSpPr>
            <a:cxnSpLocks/>
          </p:cNvCxnSpPr>
          <p:nvPr/>
        </p:nvCxnSpPr>
        <p:spPr>
          <a:xfrm>
            <a:off x="6162128" y="5439563"/>
            <a:ext cx="1970520" cy="1167258"/>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E77142C5-88D9-734C-B0C2-807233E1E1A4}"/>
              </a:ext>
            </a:extLst>
          </p:cNvPr>
          <p:cNvCxnSpPr>
            <a:cxnSpLocks/>
          </p:cNvCxnSpPr>
          <p:nvPr/>
        </p:nvCxnSpPr>
        <p:spPr>
          <a:xfrm flipV="1">
            <a:off x="9955994" y="5265880"/>
            <a:ext cx="602919" cy="1382285"/>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67B85433-C76E-5042-8E53-BEECE76AD216}"/>
              </a:ext>
            </a:extLst>
          </p:cNvPr>
          <p:cNvCxnSpPr>
            <a:cxnSpLocks/>
          </p:cNvCxnSpPr>
          <p:nvPr/>
        </p:nvCxnSpPr>
        <p:spPr>
          <a:xfrm flipV="1">
            <a:off x="10432647" y="6476215"/>
            <a:ext cx="3877242" cy="722099"/>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54C412DE-E6AF-D041-B261-C7549C917FFA}"/>
              </a:ext>
            </a:extLst>
          </p:cNvPr>
          <p:cNvCxnSpPr>
            <a:cxnSpLocks/>
          </p:cNvCxnSpPr>
          <p:nvPr/>
        </p:nvCxnSpPr>
        <p:spPr>
          <a:xfrm>
            <a:off x="2534178" y="6606821"/>
            <a:ext cx="5321175" cy="591492"/>
          </a:xfrm>
          <a:prstGeom prst="line">
            <a:avLst/>
          </a:prstGeom>
          <a:ln w="254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pic>
        <p:nvPicPr>
          <p:cNvPr id="16" name="Picture 15" descr="A picture containing vector graphics&#10;&#10;Description automatically generated">
            <a:extLst>
              <a:ext uri="{FF2B5EF4-FFF2-40B4-BE49-F238E27FC236}">
                <a16:creationId xmlns:a16="http://schemas.microsoft.com/office/drawing/2014/main" xmlns="" id="{4F34EE31-5473-B34E-B697-ED8566C3A6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0109" y="3123665"/>
            <a:ext cx="911585" cy="911585"/>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xmlns="" id="{B0337AF6-C9C9-BA41-85DE-1F3A2E8225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6434" y="2743945"/>
            <a:ext cx="911585" cy="911585"/>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xmlns="" id="{548ADE66-F705-7049-9D77-B975FDFEC3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4281" y="2620102"/>
            <a:ext cx="911585" cy="911585"/>
          </a:xfrm>
          <a:prstGeom prst="rect">
            <a:avLst/>
          </a:prstGeom>
        </p:spPr>
      </p:pic>
      <p:pic>
        <p:nvPicPr>
          <p:cNvPr id="20" name="Picture 19" descr="A picture containing indoor, table&#10;&#10;Description automatically generated">
            <a:extLst>
              <a:ext uri="{FF2B5EF4-FFF2-40B4-BE49-F238E27FC236}">
                <a16:creationId xmlns:a16="http://schemas.microsoft.com/office/drawing/2014/main" xmlns="" id="{2492E25B-8EFC-0041-9D6F-0BE6B57ECC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85178" y="3158012"/>
            <a:ext cx="4691642" cy="3834323"/>
          </a:xfrm>
          <a:prstGeom prst="rect">
            <a:avLst/>
          </a:prstGeom>
        </p:spPr>
      </p:pic>
      <p:pic>
        <p:nvPicPr>
          <p:cNvPr id="19" name="Picture 18" descr="A picture containing vector graphics&#10;&#10;Description automatically generated">
            <a:extLst>
              <a:ext uri="{FF2B5EF4-FFF2-40B4-BE49-F238E27FC236}">
                <a16:creationId xmlns:a16="http://schemas.microsoft.com/office/drawing/2014/main" xmlns="" id="{5DA87FA4-8EED-E440-B3B2-21D9C5C690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5585" y="3421043"/>
            <a:ext cx="911585" cy="911585"/>
          </a:xfrm>
          <a:prstGeom prst="rect">
            <a:avLst/>
          </a:prstGeom>
        </p:spPr>
      </p:pic>
      <p:sp>
        <p:nvSpPr>
          <p:cNvPr id="21" name="TextBox 20">
            <a:extLst>
              <a:ext uri="{FF2B5EF4-FFF2-40B4-BE49-F238E27FC236}">
                <a16:creationId xmlns:a16="http://schemas.microsoft.com/office/drawing/2014/main" xmlns="" id="{A3CD3DE8-FA3C-4A81-A068-D5E87D1CA8FA}"/>
              </a:ext>
            </a:extLst>
          </p:cNvPr>
          <p:cNvSpPr txBox="1"/>
          <p:nvPr/>
        </p:nvSpPr>
        <p:spPr>
          <a:xfrm>
            <a:off x="4502382" y="8362310"/>
            <a:ext cx="9144000" cy="560410"/>
          </a:xfrm>
          <a:prstGeom prst="rect">
            <a:avLst/>
          </a:prstGeom>
          <a:noFill/>
        </p:spPr>
        <p:txBody>
          <a:bodyPr wrap="square" rtlCol="0">
            <a:spAutoFit/>
          </a:bodyPr>
          <a:lstStyle/>
          <a:p>
            <a:pPr algn="ctr">
              <a:lnSpc>
                <a:spcPct val="200000"/>
              </a:lnSpc>
            </a:pPr>
            <a:r>
              <a:rPr lang="en-US" sz="1800" b="1" dirty="0">
                <a:solidFill>
                  <a:schemeClr val="tx2"/>
                </a:solidFill>
                <a:latin typeface="Arial" panose="020B0604020202020204" pitchFamily="34" charset="0"/>
                <a:cs typeface="Arial" panose="020B0604020202020204" pitchFamily="34" charset="0"/>
              </a:rPr>
              <a:t>PORTAL  |  ANALYTICS  |  ALERTS</a:t>
            </a:r>
          </a:p>
        </p:txBody>
      </p:sp>
    </p:spTree>
    <p:extLst>
      <p:ext uri="{BB962C8B-B14F-4D97-AF65-F5344CB8AC3E}">
        <p14:creationId xmlns:p14="http://schemas.microsoft.com/office/powerpoint/2010/main" val="36724929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0000">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14:presetBounceEnd="50000">
                                      <p:stCondLst>
                                        <p:cond delay="200"/>
                                      </p:stCondLst>
                                      <p:childTnLst>
                                        <p:set>
                                          <p:cBhvr>
                                            <p:cTn id="14" dur="1" fill="hold">
                                              <p:stCondLst>
                                                <p:cond delay="0"/>
                                              </p:stCondLst>
                                            </p:cTn>
                                            <p:tgtEl>
                                              <p:spTgt spid="17"/>
                                            </p:tgtEl>
                                            <p:attrNameLst>
                                              <p:attrName>style.visibility</p:attrName>
                                            </p:attrNameLst>
                                          </p:cBhvr>
                                          <p:to>
                                            <p:strVal val="visible"/>
                                          </p:to>
                                        </p:set>
                                        <p:anim calcmode="lin" valueType="num" p14:bounceEnd="50000">
                                          <p:cBhvr additive="base">
                                            <p:cTn id="15" dur="500" fill="hold"/>
                                            <p:tgtEl>
                                              <p:spTgt spid="17"/>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14:presetBounceEnd="50000">
                                      <p:stCondLst>
                                        <p:cond delay="600"/>
                                      </p:stCondLst>
                                      <p:childTnLst>
                                        <p:set>
                                          <p:cBhvr>
                                            <p:cTn id="18" dur="1" fill="hold">
                                              <p:stCondLst>
                                                <p:cond delay="0"/>
                                              </p:stCondLst>
                                            </p:cTn>
                                            <p:tgtEl>
                                              <p:spTgt spid="9"/>
                                            </p:tgtEl>
                                            <p:attrNameLst>
                                              <p:attrName>style.visibility</p:attrName>
                                            </p:attrNameLst>
                                          </p:cBhvr>
                                          <p:to>
                                            <p:strVal val="visible"/>
                                          </p:to>
                                        </p:set>
                                        <p:anim calcmode="lin" valueType="num" p14:bounceEnd="50000">
                                          <p:cBhvr additive="base">
                                            <p:cTn id="19"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14:presetBounceEnd="50000">
                                      <p:stCondLst>
                                        <p:cond delay="200"/>
                                      </p:stCondLst>
                                      <p:childTnLst>
                                        <p:set>
                                          <p:cBhvr>
                                            <p:cTn id="22" dur="1" fill="hold">
                                              <p:stCondLst>
                                                <p:cond delay="0"/>
                                              </p:stCondLst>
                                            </p:cTn>
                                            <p:tgtEl>
                                              <p:spTgt spid="18"/>
                                            </p:tgtEl>
                                            <p:attrNameLst>
                                              <p:attrName>style.visibility</p:attrName>
                                            </p:attrNameLst>
                                          </p:cBhvr>
                                          <p:to>
                                            <p:strVal val="visible"/>
                                          </p:to>
                                        </p:set>
                                        <p:anim calcmode="lin" valueType="num" p14:bounceEnd="50000">
                                          <p:cBhvr additive="base">
                                            <p:cTn id="23"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1" fill="hold" nodeType="withEffect" p14:presetBounceEnd="50000">
                                      <p:stCondLst>
                                        <p:cond delay="700"/>
                                      </p:stCondLst>
                                      <p:childTnLst>
                                        <p:set>
                                          <p:cBhvr>
                                            <p:cTn id="26" dur="1" fill="hold">
                                              <p:stCondLst>
                                                <p:cond delay="0"/>
                                              </p:stCondLst>
                                            </p:cTn>
                                            <p:tgtEl>
                                              <p:spTgt spid="10"/>
                                            </p:tgtEl>
                                            <p:attrNameLst>
                                              <p:attrName>style.visibility</p:attrName>
                                            </p:attrNameLst>
                                          </p:cBhvr>
                                          <p:to>
                                            <p:strVal val="visible"/>
                                          </p:to>
                                        </p:set>
                                        <p:anim calcmode="lin" valueType="num" p14:bounceEnd="50000">
                                          <p:cBhvr additive="base">
                                            <p:cTn id="2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50000">
                                      <p:stCondLst>
                                        <p:cond delay="800"/>
                                      </p:stCondLst>
                                      <p:childTnLst>
                                        <p:set>
                                          <p:cBhvr>
                                            <p:cTn id="30" dur="1" fill="hold">
                                              <p:stCondLst>
                                                <p:cond delay="0"/>
                                              </p:stCondLst>
                                            </p:cTn>
                                            <p:tgtEl>
                                              <p:spTgt spid="11"/>
                                            </p:tgtEl>
                                            <p:attrNameLst>
                                              <p:attrName>style.visibility</p:attrName>
                                            </p:attrNameLst>
                                          </p:cBhvr>
                                          <p:to>
                                            <p:strVal val="visible"/>
                                          </p:to>
                                        </p:set>
                                        <p:anim calcmode="lin" valueType="num" p14:bounceEnd="50000">
                                          <p:cBhvr additive="base">
                                            <p:cTn id="3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1"/>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14:presetBounceEnd="50000">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14:bounceEnd="50000">
                                          <p:cBhvr additive="base">
                                            <p:cTn id="35"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8" fill="hold" nodeType="withEffect" p14:presetBounceEnd="50000">
                                      <p:stCondLst>
                                        <p:cond delay="200"/>
                                      </p:stCondLst>
                                      <p:childTnLst>
                                        <p:set>
                                          <p:cBhvr>
                                            <p:cTn id="38" dur="1" fill="hold">
                                              <p:stCondLst>
                                                <p:cond delay="0"/>
                                              </p:stCondLst>
                                            </p:cTn>
                                            <p:tgtEl>
                                              <p:spTgt spid="19"/>
                                            </p:tgtEl>
                                            <p:attrNameLst>
                                              <p:attrName>style.visibility</p:attrName>
                                            </p:attrNameLst>
                                          </p:cBhvr>
                                          <p:to>
                                            <p:strVal val="visible"/>
                                          </p:to>
                                        </p:set>
                                        <p:anim calcmode="lin" valueType="num" p14:bounceEnd="50000">
                                          <p:cBhvr additive="base">
                                            <p:cTn id="39"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40" dur="500" fill="hold"/>
                                            <p:tgtEl>
                                              <p:spTgt spid="19"/>
                                            </p:tgtEl>
                                            <p:attrNameLst>
                                              <p:attrName>ppt_y</p:attrName>
                                            </p:attrNameLst>
                                          </p:cBhvr>
                                          <p:tavLst>
                                            <p:tav tm="0">
                                              <p:val>
                                                <p:strVal val="#ppt_y"/>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2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6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stCondLst>
                                        <p:cond delay="2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1" fill="hold" nodeType="withEffect">
                                      <p:stCondLst>
                                        <p:cond delay="7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80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8" fill="hold" nodeType="withEffect">
                                      <p:stCondLst>
                                        <p:cond delay="20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0-#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chemeClr val="bg2"/>
          </a:solidFill>
        </p:spPr>
        <p:txBody>
          <a:bodyPr wrap="square" lIns="0" tIns="0" rIns="0" bIns="0" rtlCol="0"/>
          <a:lstStyle/>
          <a:p>
            <a:endParaRPr sz="4050" dirty="0"/>
          </a:p>
        </p:txBody>
      </p:sp>
      <p:sp>
        <p:nvSpPr>
          <p:cNvPr id="3" name="object 3"/>
          <p:cNvSpPr/>
          <p:nvPr/>
        </p:nvSpPr>
        <p:spPr>
          <a:xfrm>
            <a:off x="706754" y="687704"/>
            <a:ext cx="0" cy="1028700"/>
          </a:xfrm>
          <a:custGeom>
            <a:avLst/>
            <a:gdLst/>
            <a:ahLst/>
            <a:cxnLst/>
            <a:rect l="l" t="t" r="r" b="b"/>
            <a:pathLst>
              <a:path h="685800">
                <a:moveTo>
                  <a:pt x="0" y="0"/>
                </a:moveTo>
                <a:lnTo>
                  <a:pt x="0" y="685800"/>
                </a:lnTo>
              </a:path>
            </a:pathLst>
          </a:custGeom>
          <a:ln w="63500">
            <a:solidFill>
              <a:srgbClr val="0077C7"/>
            </a:solidFill>
          </a:ln>
        </p:spPr>
        <p:txBody>
          <a:bodyPr wrap="square" lIns="0" tIns="0" rIns="0" bIns="0" rtlCol="0"/>
          <a:lstStyle/>
          <a:p>
            <a:endParaRPr sz="4050" dirty="0"/>
          </a:p>
        </p:txBody>
      </p:sp>
      <p:sp>
        <p:nvSpPr>
          <p:cNvPr id="5" name="object 5"/>
          <p:cNvSpPr/>
          <p:nvPr/>
        </p:nvSpPr>
        <p:spPr>
          <a:xfrm>
            <a:off x="8001000" y="3522722"/>
            <a:ext cx="2152650" cy="2331720"/>
          </a:xfrm>
          <a:prstGeom prst="rect">
            <a:avLst/>
          </a:prstGeom>
          <a:blipFill>
            <a:blip r:embed="rId2" cstate="print"/>
            <a:stretch>
              <a:fillRect/>
            </a:stretch>
          </a:blipFill>
        </p:spPr>
        <p:txBody>
          <a:bodyPr wrap="square" lIns="0" tIns="0" rIns="0" bIns="0" rtlCol="0"/>
          <a:lstStyle/>
          <a:p>
            <a:endParaRPr sz="4050" dirty="0"/>
          </a:p>
        </p:txBody>
      </p:sp>
      <p:sp>
        <p:nvSpPr>
          <p:cNvPr id="9" name="object 9"/>
          <p:cNvSpPr txBox="1">
            <a:spLocks noGrp="1"/>
          </p:cNvSpPr>
          <p:nvPr>
            <p:ph type="title"/>
          </p:nvPr>
        </p:nvSpPr>
        <p:spPr>
          <a:xfrm>
            <a:off x="994411" y="527685"/>
            <a:ext cx="11212826" cy="1353897"/>
          </a:xfrm>
          <a:prstGeom prst="rect">
            <a:avLst/>
          </a:prstGeom>
        </p:spPr>
        <p:txBody>
          <a:bodyPr vert="horz" wrap="square" lIns="0" tIns="96203" rIns="0" bIns="0" rtlCol="0">
            <a:spAutoFit/>
          </a:bodyPr>
          <a:lstStyle/>
          <a:p>
            <a:pPr marL="19052" marR="7620">
              <a:lnSpc>
                <a:spcPts val="4860"/>
              </a:lnSpc>
              <a:spcBef>
                <a:spcPts val="758"/>
              </a:spcBef>
            </a:pPr>
            <a:r>
              <a:rPr lang="en-US" sz="4500" spc="-8" dirty="0">
                <a:solidFill>
                  <a:srgbClr val="09091B"/>
                </a:solidFill>
              </a:rPr>
              <a:t>real-time, customizable data 24/7</a:t>
            </a:r>
            <a:br>
              <a:rPr lang="en-US" sz="4500" spc="-8" dirty="0">
                <a:solidFill>
                  <a:srgbClr val="09091B"/>
                </a:solidFill>
              </a:rPr>
            </a:br>
            <a:r>
              <a:rPr lang="en-US" sz="4500" spc="-8" dirty="0">
                <a:solidFill>
                  <a:srgbClr val="0077C7"/>
                </a:solidFill>
              </a:rPr>
              <a:t>text | email | </a:t>
            </a:r>
            <a:r>
              <a:rPr lang="en-US" sz="4500" spc="-8" dirty="0" err="1">
                <a:solidFill>
                  <a:srgbClr val="0077C7"/>
                </a:solidFill>
              </a:rPr>
              <a:t>plumbSMART</a:t>
            </a:r>
            <a:r>
              <a:rPr lang="en-US" sz="4500" spc="-8" dirty="0">
                <a:solidFill>
                  <a:srgbClr val="0077C7"/>
                </a:solidFill>
              </a:rPr>
              <a:t>™ secure portal</a:t>
            </a:r>
            <a:endParaRPr sz="4500" dirty="0"/>
          </a:p>
        </p:txBody>
      </p:sp>
      <p:pic>
        <p:nvPicPr>
          <p:cNvPr id="20" name="Picture 19">
            <a:extLst>
              <a:ext uri="{FF2B5EF4-FFF2-40B4-BE49-F238E27FC236}">
                <a16:creationId xmlns:a16="http://schemas.microsoft.com/office/drawing/2014/main" xmlns="" id="{4EDD17D9-F8B3-4C4B-AB81-D7B5923725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926" y="2643428"/>
            <a:ext cx="4708646" cy="3849468"/>
          </a:xfrm>
          <a:prstGeom prst="rect">
            <a:avLst/>
          </a:prstGeom>
        </p:spPr>
      </p:pic>
      <p:sp>
        <p:nvSpPr>
          <p:cNvPr id="14" name="object 18">
            <a:extLst>
              <a:ext uri="{FF2B5EF4-FFF2-40B4-BE49-F238E27FC236}">
                <a16:creationId xmlns:a16="http://schemas.microsoft.com/office/drawing/2014/main" xmlns="" id="{F6D97182-1F22-4290-9A3B-5E20C829E494}"/>
              </a:ext>
            </a:extLst>
          </p:cNvPr>
          <p:cNvSpPr/>
          <p:nvPr/>
        </p:nvSpPr>
        <p:spPr>
          <a:xfrm>
            <a:off x="3130718" y="3146615"/>
            <a:ext cx="910590" cy="910590"/>
          </a:xfrm>
          <a:prstGeom prst="rect">
            <a:avLst/>
          </a:prstGeom>
          <a:blipFill>
            <a:blip r:embed="rId4" cstate="print"/>
            <a:stretch>
              <a:fillRect/>
            </a:stretch>
          </a:blipFill>
        </p:spPr>
        <p:txBody>
          <a:bodyPr wrap="square" lIns="0" tIns="0" rIns="0" bIns="0" rtlCol="0"/>
          <a:lstStyle/>
          <a:p>
            <a:endParaRPr sz="4050" dirty="0"/>
          </a:p>
        </p:txBody>
      </p:sp>
      <p:sp>
        <p:nvSpPr>
          <p:cNvPr id="15" name="object 18">
            <a:extLst>
              <a:ext uri="{FF2B5EF4-FFF2-40B4-BE49-F238E27FC236}">
                <a16:creationId xmlns:a16="http://schemas.microsoft.com/office/drawing/2014/main" xmlns="" id="{A1FEC36D-FBDF-4E3A-9905-EBA5BF6CB397}"/>
              </a:ext>
            </a:extLst>
          </p:cNvPr>
          <p:cNvSpPr/>
          <p:nvPr/>
        </p:nvSpPr>
        <p:spPr>
          <a:xfrm>
            <a:off x="9809324" y="3146615"/>
            <a:ext cx="910590" cy="910590"/>
          </a:xfrm>
          <a:prstGeom prst="rect">
            <a:avLst/>
          </a:prstGeom>
          <a:blipFill>
            <a:blip r:embed="rId4" cstate="print"/>
            <a:stretch>
              <a:fillRect/>
            </a:stretch>
          </a:blipFill>
        </p:spPr>
        <p:txBody>
          <a:bodyPr wrap="square" lIns="0" tIns="0" rIns="0" bIns="0" rtlCol="0"/>
          <a:lstStyle/>
          <a:p>
            <a:endParaRPr sz="4050" dirty="0"/>
          </a:p>
        </p:txBody>
      </p:sp>
      <p:sp>
        <p:nvSpPr>
          <p:cNvPr id="16" name="object 18">
            <a:extLst>
              <a:ext uri="{FF2B5EF4-FFF2-40B4-BE49-F238E27FC236}">
                <a16:creationId xmlns:a16="http://schemas.microsoft.com/office/drawing/2014/main" xmlns="" id="{9B48BB67-90F8-4788-B9B2-68F50F04988B}"/>
              </a:ext>
            </a:extLst>
          </p:cNvPr>
          <p:cNvSpPr/>
          <p:nvPr/>
        </p:nvSpPr>
        <p:spPr>
          <a:xfrm>
            <a:off x="16262633" y="3146615"/>
            <a:ext cx="910590" cy="910590"/>
          </a:xfrm>
          <a:prstGeom prst="rect">
            <a:avLst/>
          </a:prstGeom>
          <a:blipFill>
            <a:blip r:embed="rId4" cstate="print"/>
            <a:stretch>
              <a:fillRect/>
            </a:stretch>
          </a:blipFill>
        </p:spPr>
        <p:txBody>
          <a:bodyPr wrap="square" lIns="0" tIns="0" rIns="0" bIns="0" rtlCol="0"/>
          <a:lstStyle/>
          <a:p>
            <a:endParaRPr sz="4050" dirty="0"/>
          </a:p>
        </p:txBody>
      </p:sp>
      <p:sp>
        <p:nvSpPr>
          <p:cNvPr id="17" name="object 10">
            <a:extLst>
              <a:ext uri="{FF2B5EF4-FFF2-40B4-BE49-F238E27FC236}">
                <a16:creationId xmlns:a16="http://schemas.microsoft.com/office/drawing/2014/main" xmlns="" id="{C901A7D1-7BE7-4C9F-997A-BB65BBA7F81A}"/>
              </a:ext>
            </a:extLst>
          </p:cNvPr>
          <p:cNvSpPr txBox="1"/>
          <p:nvPr/>
        </p:nvSpPr>
        <p:spPr>
          <a:xfrm>
            <a:off x="1219202" y="6002222"/>
            <a:ext cx="5410199" cy="3210815"/>
          </a:xfrm>
          <a:prstGeom prst="rect">
            <a:avLst/>
          </a:prstGeom>
        </p:spPr>
        <p:txBody>
          <a:bodyPr vert="horz" wrap="square" lIns="0" tIns="172403" rIns="0" bIns="0" rtlCol="0">
            <a:spAutoFit/>
          </a:bodyPr>
          <a:lstStyle/>
          <a:p>
            <a:pPr marL="449603" indent="-430551">
              <a:spcBef>
                <a:spcPts val="1358"/>
              </a:spcBef>
              <a:buFont typeface="Arial Unicode MS"/>
              <a:buChar char="✓"/>
              <a:tabLst>
                <a:tab pos="449603" algn="l"/>
                <a:tab pos="450555" algn="l"/>
              </a:tabLst>
            </a:pPr>
            <a:r>
              <a:rPr lang="en-US" sz="2400" b="1" spc="-15" dirty="0">
                <a:solidFill>
                  <a:srgbClr val="0077C7"/>
                </a:solidFill>
                <a:latin typeface="Arial Narrow"/>
                <a:cs typeface="Arial Narrow"/>
              </a:rPr>
              <a:t>Relief valve discharge</a:t>
            </a:r>
            <a:r>
              <a:rPr lang="en-US" sz="2400" b="1" spc="8" dirty="0">
                <a:solidFill>
                  <a:srgbClr val="0077C7"/>
                </a:solidFill>
                <a:latin typeface="Arial Narrow"/>
                <a:cs typeface="Arial Narrow"/>
              </a:rPr>
              <a:t> </a:t>
            </a:r>
            <a:r>
              <a:rPr lang="en-US" sz="2400" b="1" spc="-8" dirty="0">
                <a:solidFill>
                  <a:srgbClr val="0077C7"/>
                </a:solidFill>
                <a:latin typeface="Arial Narrow"/>
                <a:cs typeface="Arial Narrow"/>
              </a:rPr>
              <a:t>alerts</a:t>
            </a:r>
          </a:p>
          <a:p>
            <a:pPr marL="449603" indent="-430551">
              <a:spcBef>
                <a:spcPts val="1358"/>
              </a:spcBef>
              <a:buFont typeface="Arial Unicode MS"/>
              <a:buChar char="✓"/>
              <a:tabLst>
                <a:tab pos="449603" algn="l"/>
                <a:tab pos="450555" algn="l"/>
              </a:tabLst>
            </a:pPr>
            <a:r>
              <a:rPr lang="en-US" sz="2400" b="1" spc="-8" dirty="0">
                <a:solidFill>
                  <a:srgbClr val="0077C7"/>
                </a:solidFill>
                <a:latin typeface="Arial Narrow"/>
                <a:cs typeface="Arial Narrow"/>
              </a:rPr>
              <a:t>Automatic </a:t>
            </a:r>
            <a:r>
              <a:rPr lang="en-US" sz="2400" b="1" spc="-15" dirty="0">
                <a:solidFill>
                  <a:srgbClr val="0077C7"/>
                </a:solidFill>
                <a:latin typeface="Arial Narrow"/>
                <a:cs typeface="Arial Narrow"/>
              </a:rPr>
              <a:t>ACV</a:t>
            </a:r>
            <a:r>
              <a:rPr lang="en-US" sz="2400" b="1" spc="-150" dirty="0">
                <a:solidFill>
                  <a:srgbClr val="0077C7"/>
                </a:solidFill>
                <a:latin typeface="Arial Narrow"/>
                <a:cs typeface="Arial Narrow"/>
              </a:rPr>
              <a:t> </a:t>
            </a:r>
            <a:r>
              <a:rPr lang="en-US" sz="2400" b="1" spc="-8" dirty="0">
                <a:solidFill>
                  <a:srgbClr val="0077C7"/>
                </a:solidFill>
                <a:latin typeface="Arial Narrow"/>
                <a:cs typeface="Arial Narrow"/>
              </a:rPr>
              <a:t>shut-off</a:t>
            </a:r>
          </a:p>
          <a:p>
            <a:pPr marL="449603" indent="-430551">
              <a:spcBef>
                <a:spcPts val="1358"/>
              </a:spcBef>
              <a:buFont typeface="Arial Unicode MS"/>
              <a:buChar char="✓"/>
              <a:tabLst>
                <a:tab pos="449603" algn="l"/>
                <a:tab pos="450555" algn="l"/>
              </a:tabLst>
            </a:pPr>
            <a:r>
              <a:rPr lang="en-US" sz="2400" b="1" spc="-8" dirty="0">
                <a:solidFill>
                  <a:srgbClr val="0077C7"/>
                </a:solidFill>
                <a:latin typeface="Arial Narrow"/>
                <a:cs typeface="Arial Narrow"/>
              </a:rPr>
              <a:t>Optional output to building alarm system</a:t>
            </a:r>
            <a:endParaRPr lang="en-US" sz="2400" dirty="0">
              <a:latin typeface="Arial Narrow"/>
              <a:cs typeface="Arial Narrow"/>
            </a:endParaRPr>
          </a:p>
          <a:p>
            <a:pPr marL="449603" indent="-430551">
              <a:spcBef>
                <a:spcPts val="1208"/>
              </a:spcBef>
              <a:buFont typeface="Arial Unicode MS"/>
              <a:buChar char="✓"/>
              <a:tabLst>
                <a:tab pos="449603" algn="l"/>
                <a:tab pos="450555" algn="l"/>
              </a:tabLst>
            </a:pPr>
            <a:r>
              <a:rPr lang="en-US" sz="2400" b="1" spc="-8" dirty="0">
                <a:solidFill>
                  <a:srgbClr val="0077C7"/>
                </a:solidFill>
                <a:latin typeface="Arial Narrow"/>
                <a:cs typeface="Arial Narrow"/>
              </a:rPr>
              <a:t>Zone pressure alerts</a:t>
            </a:r>
            <a:endParaRPr lang="en-US" sz="2400" dirty="0">
              <a:latin typeface="Arial Narrow"/>
              <a:cs typeface="Arial Narrow"/>
            </a:endParaRPr>
          </a:p>
          <a:p>
            <a:pPr marL="449603" indent="-430551">
              <a:spcBef>
                <a:spcPts val="1200"/>
              </a:spcBef>
              <a:buFont typeface="Arial Unicode MS"/>
              <a:buChar char="✓"/>
              <a:tabLst>
                <a:tab pos="449603" algn="l"/>
                <a:tab pos="450555" algn="l"/>
              </a:tabLst>
            </a:pPr>
            <a:r>
              <a:rPr lang="en-US" sz="2400" b="1" spc="-15" dirty="0">
                <a:solidFill>
                  <a:srgbClr val="0077C7"/>
                </a:solidFill>
                <a:latin typeface="Arial Narrow"/>
                <a:cs typeface="Arial Narrow"/>
              </a:rPr>
              <a:t>Relief valve discharge volume</a:t>
            </a:r>
          </a:p>
          <a:p>
            <a:pPr marL="449603" indent="-430551">
              <a:spcBef>
                <a:spcPts val="1200"/>
              </a:spcBef>
              <a:buFont typeface="Arial Unicode MS"/>
              <a:buChar char="✓"/>
              <a:tabLst>
                <a:tab pos="449603" algn="l"/>
                <a:tab pos="450555" algn="l"/>
              </a:tabLst>
            </a:pPr>
            <a:r>
              <a:rPr lang="en-US" sz="2400" b="1" spc="-30" dirty="0">
                <a:solidFill>
                  <a:srgbClr val="0077C7"/>
                </a:solidFill>
                <a:latin typeface="Arial Narrow"/>
                <a:cs typeface="Arial Narrow"/>
              </a:rPr>
              <a:t>Frequency of discharge </a:t>
            </a:r>
            <a:r>
              <a:rPr lang="en-US" sz="2400" b="1" spc="-15" dirty="0">
                <a:solidFill>
                  <a:srgbClr val="0077C7"/>
                </a:solidFill>
                <a:latin typeface="Arial Narrow"/>
                <a:cs typeface="Arial Narrow"/>
              </a:rPr>
              <a:t>events</a:t>
            </a:r>
            <a:endParaRPr lang="en-US" sz="2400" dirty="0">
              <a:latin typeface="Arial Narrow"/>
              <a:cs typeface="Arial Narrow"/>
            </a:endParaRPr>
          </a:p>
        </p:txBody>
      </p:sp>
      <p:sp>
        <p:nvSpPr>
          <p:cNvPr id="18" name="object 6">
            <a:extLst>
              <a:ext uri="{FF2B5EF4-FFF2-40B4-BE49-F238E27FC236}">
                <a16:creationId xmlns:a16="http://schemas.microsoft.com/office/drawing/2014/main" xmlns="" id="{7F7F9835-4EC7-430B-BA23-DB4DEA5F4048}"/>
              </a:ext>
            </a:extLst>
          </p:cNvPr>
          <p:cNvSpPr txBox="1"/>
          <p:nvPr/>
        </p:nvSpPr>
        <p:spPr>
          <a:xfrm>
            <a:off x="7592953" y="6002222"/>
            <a:ext cx="5284850" cy="2112117"/>
          </a:xfrm>
          <a:prstGeom prst="rect">
            <a:avLst/>
          </a:prstGeom>
        </p:spPr>
        <p:txBody>
          <a:bodyPr vert="horz" wrap="square" lIns="0" tIns="171450" rIns="0" bIns="0" rtlCol="0">
            <a:spAutoFit/>
          </a:bodyPr>
          <a:lstStyle/>
          <a:p>
            <a:pPr marL="448650" indent="-429600">
              <a:spcBef>
                <a:spcPts val="1350"/>
              </a:spcBef>
              <a:buFont typeface="Arial Unicode MS"/>
              <a:buChar char="✓"/>
              <a:tabLst>
                <a:tab pos="448650" algn="l"/>
                <a:tab pos="449603" algn="l"/>
              </a:tabLst>
            </a:pPr>
            <a:r>
              <a:rPr lang="en-US" sz="2400" b="1" spc="-15" dirty="0">
                <a:solidFill>
                  <a:srgbClr val="0077C7"/>
                </a:solidFill>
                <a:latin typeface="Arial Narrow"/>
                <a:cs typeface="Arial Narrow"/>
              </a:rPr>
              <a:t>Fixture usage metrics</a:t>
            </a:r>
            <a:endParaRPr sz="2400" dirty="0">
              <a:latin typeface="Arial Narrow"/>
              <a:cs typeface="Arial Narrow"/>
            </a:endParaRPr>
          </a:p>
          <a:p>
            <a:pPr marL="448650" indent="-429600">
              <a:spcBef>
                <a:spcPts val="1208"/>
              </a:spcBef>
              <a:buFont typeface="Arial Unicode MS"/>
              <a:buChar char="✓"/>
              <a:tabLst>
                <a:tab pos="448650" algn="l"/>
                <a:tab pos="449603" algn="l"/>
              </a:tabLst>
            </a:pPr>
            <a:r>
              <a:rPr sz="2400" b="1" spc="-23" dirty="0">
                <a:solidFill>
                  <a:srgbClr val="0077C7"/>
                </a:solidFill>
                <a:latin typeface="Arial Narrow"/>
                <a:cs typeface="Arial Narrow"/>
              </a:rPr>
              <a:t>Water </a:t>
            </a:r>
            <a:r>
              <a:rPr sz="2400" b="1" spc="-15" dirty="0">
                <a:solidFill>
                  <a:srgbClr val="0077C7"/>
                </a:solidFill>
                <a:latin typeface="Arial Narrow"/>
                <a:cs typeface="Arial Narrow"/>
              </a:rPr>
              <a:t>usage</a:t>
            </a:r>
            <a:r>
              <a:rPr sz="2400" b="1" dirty="0">
                <a:solidFill>
                  <a:srgbClr val="0077C7"/>
                </a:solidFill>
                <a:latin typeface="Arial Narrow"/>
                <a:cs typeface="Arial Narrow"/>
              </a:rPr>
              <a:t> </a:t>
            </a:r>
            <a:r>
              <a:rPr sz="2400" b="1" spc="-8" dirty="0">
                <a:solidFill>
                  <a:srgbClr val="0077C7"/>
                </a:solidFill>
                <a:latin typeface="Arial Narrow"/>
                <a:cs typeface="Arial Narrow"/>
              </a:rPr>
              <a:t>volume</a:t>
            </a:r>
            <a:endParaRPr lang="en-US" sz="2400" b="1" spc="-8" dirty="0">
              <a:solidFill>
                <a:srgbClr val="0077C7"/>
              </a:solidFill>
              <a:latin typeface="Arial Narrow"/>
              <a:cs typeface="Arial Narrow"/>
            </a:endParaRPr>
          </a:p>
          <a:p>
            <a:pPr marL="448650" indent="-429600">
              <a:spcBef>
                <a:spcPts val="1208"/>
              </a:spcBef>
              <a:buFont typeface="Arial Unicode MS"/>
              <a:buChar char="✓"/>
              <a:tabLst>
                <a:tab pos="448650" algn="l"/>
                <a:tab pos="449603" algn="l"/>
              </a:tabLst>
            </a:pPr>
            <a:r>
              <a:rPr lang="en-US" sz="2400" b="1" spc="-8" dirty="0">
                <a:solidFill>
                  <a:srgbClr val="0077C7"/>
                </a:solidFill>
                <a:latin typeface="Arial Narrow"/>
                <a:cs typeface="Arial Narrow"/>
              </a:rPr>
              <a:t>Solenoid replacement alerts</a:t>
            </a:r>
            <a:endParaRPr sz="2400" dirty="0">
              <a:latin typeface="Arial Narrow"/>
              <a:cs typeface="Arial Narrow"/>
            </a:endParaRPr>
          </a:p>
          <a:p>
            <a:pPr marL="448650" indent="-429600">
              <a:spcBef>
                <a:spcPts val="1200"/>
              </a:spcBef>
              <a:buFont typeface="Arial Unicode MS"/>
              <a:buChar char="✓"/>
              <a:tabLst>
                <a:tab pos="448650" algn="l"/>
                <a:tab pos="449603" algn="l"/>
              </a:tabLst>
            </a:pPr>
            <a:r>
              <a:rPr sz="2400" b="1" spc="-8" dirty="0">
                <a:solidFill>
                  <a:srgbClr val="0077C7"/>
                </a:solidFill>
                <a:latin typeface="Arial Narrow"/>
                <a:cs typeface="Arial Narrow"/>
              </a:rPr>
              <a:t>Preventative</a:t>
            </a:r>
            <a:r>
              <a:rPr sz="2400" b="1" spc="-60" dirty="0">
                <a:solidFill>
                  <a:srgbClr val="0077C7"/>
                </a:solidFill>
                <a:latin typeface="Arial Narrow"/>
                <a:cs typeface="Arial Narrow"/>
              </a:rPr>
              <a:t> </a:t>
            </a:r>
            <a:r>
              <a:rPr sz="2400" b="1" spc="-15" dirty="0">
                <a:solidFill>
                  <a:srgbClr val="0077C7"/>
                </a:solidFill>
                <a:latin typeface="Arial Narrow"/>
                <a:cs typeface="Arial Narrow"/>
              </a:rPr>
              <a:t>maintenance</a:t>
            </a:r>
            <a:r>
              <a:rPr lang="en-US" sz="2400" b="1" spc="-15" dirty="0">
                <a:solidFill>
                  <a:srgbClr val="0077C7"/>
                </a:solidFill>
                <a:latin typeface="Arial Narrow"/>
                <a:cs typeface="Arial Narrow"/>
              </a:rPr>
              <a:t> </a:t>
            </a:r>
            <a:r>
              <a:rPr sz="2400" b="1" spc="-8" dirty="0">
                <a:solidFill>
                  <a:srgbClr val="0077C7"/>
                </a:solidFill>
                <a:latin typeface="Arial Narrow"/>
                <a:cs typeface="Arial Narrow"/>
              </a:rPr>
              <a:t>alerts</a:t>
            </a:r>
            <a:endParaRPr sz="2400" dirty="0">
              <a:latin typeface="Arial Narrow"/>
              <a:cs typeface="Arial Narrow"/>
            </a:endParaRPr>
          </a:p>
        </p:txBody>
      </p:sp>
      <p:sp>
        <p:nvSpPr>
          <p:cNvPr id="21" name="object 12">
            <a:extLst>
              <a:ext uri="{FF2B5EF4-FFF2-40B4-BE49-F238E27FC236}">
                <a16:creationId xmlns:a16="http://schemas.microsoft.com/office/drawing/2014/main" xmlns="" id="{663E0A92-6E5A-4BD1-A1D0-E91114952752}"/>
              </a:ext>
            </a:extLst>
          </p:cNvPr>
          <p:cNvSpPr txBox="1"/>
          <p:nvPr/>
        </p:nvSpPr>
        <p:spPr>
          <a:xfrm>
            <a:off x="13786133" y="6002222"/>
            <a:ext cx="4953000" cy="2113079"/>
          </a:xfrm>
          <a:prstGeom prst="rect">
            <a:avLst/>
          </a:prstGeom>
        </p:spPr>
        <p:txBody>
          <a:bodyPr vert="horz" wrap="square" lIns="0" tIns="172403" rIns="0" bIns="0" rtlCol="0">
            <a:spAutoFit/>
          </a:bodyPr>
          <a:lstStyle/>
          <a:p>
            <a:pPr marL="449603" indent="-430551">
              <a:spcBef>
                <a:spcPts val="1358"/>
              </a:spcBef>
              <a:buFont typeface="Arial Unicode MS"/>
              <a:buChar char="✓"/>
              <a:tabLst>
                <a:tab pos="448650" algn="l"/>
                <a:tab pos="449603" algn="l"/>
              </a:tabLst>
            </a:pPr>
            <a:r>
              <a:rPr lang="en-US" sz="2400" b="1" spc="-15" dirty="0">
                <a:solidFill>
                  <a:srgbClr val="0077C7"/>
                </a:solidFill>
                <a:latin typeface="Arial Narrow"/>
                <a:cs typeface="Arial Narrow"/>
              </a:rPr>
              <a:t>Fixture usage metrics</a:t>
            </a:r>
            <a:endParaRPr sz="2400" dirty="0">
              <a:latin typeface="Arial Narrow"/>
              <a:cs typeface="Arial Narrow"/>
            </a:endParaRPr>
          </a:p>
          <a:p>
            <a:pPr marL="449603" indent="-430551">
              <a:spcBef>
                <a:spcPts val="1208"/>
              </a:spcBef>
              <a:buFont typeface="Arial Unicode MS"/>
              <a:buChar char="✓"/>
              <a:tabLst>
                <a:tab pos="448650" algn="l"/>
                <a:tab pos="449603" algn="l"/>
              </a:tabLst>
            </a:pPr>
            <a:r>
              <a:rPr sz="2400" b="1" spc="-23" dirty="0">
                <a:solidFill>
                  <a:srgbClr val="0077C7"/>
                </a:solidFill>
                <a:latin typeface="Arial Narrow"/>
                <a:cs typeface="Arial Narrow"/>
              </a:rPr>
              <a:t>Water </a:t>
            </a:r>
            <a:r>
              <a:rPr sz="2400" b="1" spc="-15" dirty="0">
                <a:solidFill>
                  <a:srgbClr val="0077C7"/>
                </a:solidFill>
                <a:latin typeface="Arial Narrow"/>
                <a:cs typeface="Arial Narrow"/>
              </a:rPr>
              <a:t>usage</a:t>
            </a:r>
            <a:r>
              <a:rPr sz="2400" b="1" spc="8" dirty="0">
                <a:solidFill>
                  <a:srgbClr val="0077C7"/>
                </a:solidFill>
                <a:latin typeface="Arial Narrow"/>
                <a:cs typeface="Arial Narrow"/>
              </a:rPr>
              <a:t> </a:t>
            </a:r>
            <a:r>
              <a:rPr sz="2400" b="1" spc="-8" dirty="0">
                <a:solidFill>
                  <a:srgbClr val="0077C7"/>
                </a:solidFill>
                <a:latin typeface="Arial Narrow"/>
                <a:cs typeface="Arial Narrow"/>
              </a:rPr>
              <a:t>volume</a:t>
            </a:r>
            <a:endParaRPr sz="2400" dirty="0">
              <a:latin typeface="Arial Narrow"/>
              <a:cs typeface="Arial Narrow"/>
            </a:endParaRPr>
          </a:p>
          <a:p>
            <a:pPr marL="449603" indent="-430551">
              <a:spcBef>
                <a:spcPts val="1200"/>
              </a:spcBef>
              <a:buFont typeface="Arial Unicode MS"/>
              <a:buChar char="✓"/>
              <a:tabLst>
                <a:tab pos="448650" algn="l"/>
                <a:tab pos="449603" algn="l"/>
              </a:tabLst>
            </a:pPr>
            <a:r>
              <a:rPr sz="2400" b="1" spc="-8" dirty="0">
                <a:solidFill>
                  <a:srgbClr val="0077C7"/>
                </a:solidFill>
                <a:latin typeface="Arial Narrow"/>
                <a:cs typeface="Arial Narrow"/>
              </a:rPr>
              <a:t>Diaphragm </a:t>
            </a:r>
            <a:r>
              <a:rPr sz="2400" b="1" spc="-15" dirty="0">
                <a:solidFill>
                  <a:srgbClr val="0077C7"/>
                </a:solidFill>
                <a:latin typeface="Arial Narrow"/>
                <a:cs typeface="Arial Narrow"/>
              </a:rPr>
              <a:t>replacement</a:t>
            </a:r>
            <a:r>
              <a:rPr sz="2400" b="1" spc="-38" dirty="0">
                <a:solidFill>
                  <a:srgbClr val="0077C7"/>
                </a:solidFill>
                <a:latin typeface="Arial Narrow"/>
                <a:cs typeface="Arial Narrow"/>
              </a:rPr>
              <a:t> </a:t>
            </a:r>
            <a:r>
              <a:rPr sz="2400" b="1" spc="-8" dirty="0">
                <a:solidFill>
                  <a:srgbClr val="0077C7"/>
                </a:solidFill>
                <a:latin typeface="Arial Narrow"/>
                <a:cs typeface="Arial Narrow"/>
              </a:rPr>
              <a:t>alerts</a:t>
            </a:r>
            <a:endParaRPr lang="en-US" sz="2400" b="1" spc="-8" dirty="0">
              <a:solidFill>
                <a:srgbClr val="0077C7"/>
              </a:solidFill>
              <a:latin typeface="Arial Narrow"/>
              <a:cs typeface="Arial Narrow"/>
            </a:endParaRPr>
          </a:p>
          <a:p>
            <a:pPr marL="449603" indent="-430551">
              <a:spcBef>
                <a:spcPts val="1200"/>
              </a:spcBef>
              <a:buFont typeface="Arial Unicode MS"/>
              <a:buChar char="✓"/>
              <a:tabLst>
                <a:tab pos="448650" algn="l"/>
                <a:tab pos="449603" algn="l"/>
              </a:tabLst>
            </a:pPr>
            <a:r>
              <a:rPr lang="en-US" sz="2400" b="1" spc="-8" dirty="0">
                <a:solidFill>
                  <a:srgbClr val="0077C7"/>
                </a:solidFill>
                <a:latin typeface="Arial Narrow"/>
                <a:cs typeface="Arial Narrow"/>
              </a:rPr>
              <a:t>Preventative maintenance alerts</a:t>
            </a:r>
            <a:endParaRPr sz="2400" dirty="0">
              <a:latin typeface="Arial Narrow"/>
              <a:cs typeface="Arial Narrow"/>
            </a:endParaRPr>
          </a:p>
        </p:txBody>
      </p:sp>
      <p:pic>
        <p:nvPicPr>
          <p:cNvPr id="22" name="Picture 21" descr="A picture containing object, black&#10;&#10;Description automatically generated">
            <a:extLst>
              <a:ext uri="{FF2B5EF4-FFF2-40B4-BE49-F238E27FC236}">
                <a16:creationId xmlns:a16="http://schemas.microsoft.com/office/drawing/2014/main" xmlns="" id="{B1032C5B-C8A2-4184-BD55-64B1ADABE8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82600" y="2657788"/>
            <a:ext cx="3704912" cy="370491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8467B61F-CC26-49F1-A8CA-C61B16C4CEA1}"/>
              </a:ext>
            </a:extLst>
          </p:cNvPr>
          <p:cNvSpPr>
            <a:spLocks noGrp="1"/>
          </p:cNvSpPr>
          <p:nvPr>
            <p:ph type="sldNum" sz="quarter" idx="10"/>
          </p:nvPr>
        </p:nvSpPr>
        <p:spPr/>
        <p:txBody>
          <a:body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9</a:t>
            </a:fld>
            <a:endParaRPr lang="en-US" b="0" dirty="0">
              <a:latin typeface="Arial Regular" charset="0"/>
            </a:endParaRPr>
          </a:p>
        </p:txBody>
      </p:sp>
      <p:sp>
        <p:nvSpPr>
          <p:cNvPr id="4" name="TextBox 3">
            <a:extLst>
              <a:ext uri="{FF2B5EF4-FFF2-40B4-BE49-F238E27FC236}">
                <a16:creationId xmlns:a16="http://schemas.microsoft.com/office/drawing/2014/main" xmlns="" id="{9948978A-C5B0-4F17-97F8-00DDEA732375}"/>
              </a:ext>
            </a:extLst>
          </p:cNvPr>
          <p:cNvSpPr txBox="1"/>
          <p:nvPr/>
        </p:nvSpPr>
        <p:spPr>
          <a:xfrm>
            <a:off x="1402221" y="2026447"/>
            <a:ext cx="15239999" cy="1028423"/>
          </a:xfrm>
          <a:prstGeom prst="rect">
            <a:avLst/>
          </a:prstGeom>
          <a:noFill/>
        </p:spPr>
        <p:txBody>
          <a:bodyPr wrap="square" rtlCol="0" anchor="ctr">
            <a:spAutoFit/>
          </a:bodyPr>
          <a:lstStyle/>
          <a:p>
            <a:pPr>
              <a:lnSpc>
                <a:spcPct val="200000"/>
              </a:lnSpc>
              <a:spcAft>
                <a:spcPts val="600"/>
              </a:spcAft>
            </a:pPr>
            <a:r>
              <a:rPr lang="en-US" sz="3600" dirty="0">
                <a:solidFill>
                  <a:srgbClr val="0070C0"/>
                </a:solidFill>
                <a:latin typeface="Arial Narrow Regular"/>
                <a:cs typeface="Arial" panose="020B0604020202020204" pitchFamily="34" charset="0"/>
              </a:rPr>
              <a:t>1.  </a:t>
            </a:r>
            <a:r>
              <a:rPr lang="en-US" sz="3600" dirty="0">
                <a:solidFill>
                  <a:schemeClr val="tx2"/>
                </a:solidFill>
                <a:latin typeface="Arial Narrow Regular"/>
                <a:cs typeface="Arial" panose="020B0604020202020204" pitchFamily="34" charset="0"/>
              </a:rPr>
              <a:t>preventative maintenance</a:t>
            </a:r>
          </a:p>
        </p:txBody>
      </p:sp>
      <p:sp>
        <p:nvSpPr>
          <p:cNvPr id="8" name="Title 7">
            <a:extLst>
              <a:ext uri="{FF2B5EF4-FFF2-40B4-BE49-F238E27FC236}">
                <a16:creationId xmlns:a16="http://schemas.microsoft.com/office/drawing/2014/main" xmlns="" id="{F4854F22-1CCD-4545-98B2-EB5871BFD5E4}"/>
              </a:ext>
            </a:extLst>
          </p:cNvPr>
          <p:cNvSpPr>
            <a:spLocks noGrp="1"/>
          </p:cNvSpPr>
          <p:nvPr>
            <p:ph type="title"/>
          </p:nvPr>
        </p:nvSpPr>
        <p:spPr>
          <a:xfrm>
            <a:off x="876300" y="571500"/>
            <a:ext cx="10325100" cy="1338828"/>
          </a:xfrm>
        </p:spPr>
        <p:txBody>
          <a:bodyPr/>
          <a:lstStyle/>
          <a:p>
            <a:r>
              <a:rPr lang="en-US" dirty="0">
                <a:solidFill>
                  <a:schemeClr val="accent1"/>
                </a:solidFill>
              </a:rPr>
              <a:t>benefits</a:t>
            </a:r>
            <a:r>
              <a:rPr lang="en-US" dirty="0">
                <a:solidFill>
                  <a:srgbClr val="0070C0"/>
                </a:solidFill>
              </a:rPr>
              <a:t/>
            </a:r>
            <a:br>
              <a:rPr lang="en-US" dirty="0">
                <a:solidFill>
                  <a:srgbClr val="0070C0"/>
                </a:solidFill>
              </a:rPr>
            </a:br>
            <a:r>
              <a:rPr lang="en-US" dirty="0"/>
              <a:t>Zurn Connected Products</a:t>
            </a:r>
          </a:p>
        </p:txBody>
      </p:sp>
      <p:sp>
        <p:nvSpPr>
          <p:cNvPr id="5" name="TextBox 4">
            <a:extLst>
              <a:ext uri="{FF2B5EF4-FFF2-40B4-BE49-F238E27FC236}">
                <a16:creationId xmlns:a16="http://schemas.microsoft.com/office/drawing/2014/main" xmlns="" id="{648D75FD-DEA3-40BB-AC5E-85ACB86AA783}"/>
              </a:ext>
            </a:extLst>
          </p:cNvPr>
          <p:cNvSpPr txBox="1"/>
          <p:nvPr/>
        </p:nvSpPr>
        <p:spPr>
          <a:xfrm>
            <a:off x="1402221" y="3272504"/>
            <a:ext cx="15239999" cy="1028423"/>
          </a:xfrm>
          <a:prstGeom prst="rect">
            <a:avLst/>
          </a:prstGeom>
          <a:noFill/>
        </p:spPr>
        <p:txBody>
          <a:bodyPr wrap="square" rtlCol="0" anchor="ctr">
            <a:spAutoFit/>
          </a:bodyPr>
          <a:lstStyle/>
          <a:p>
            <a:pPr>
              <a:lnSpc>
                <a:spcPct val="200000"/>
              </a:lnSpc>
              <a:spcAft>
                <a:spcPts val="600"/>
              </a:spcAft>
            </a:pPr>
            <a:r>
              <a:rPr lang="en-US" sz="3600" dirty="0">
                <a:solidFill>
                  <a:srgbClr val="0070C0"/>
                </a:solidFill>
                <a:latin typeface="Arial Narrow Regular"/>
                <a:cs typeface="Arial" panose="020B0604020202020204" pitchFamily="34" charset="0"/>
              </a:rPr>
              <a:t>2.  </a:t>
            </a:r>
            <a:r>
              <a:rPr lang="en-US" sz="3600" dirty="0">
                <a:solidFill>
                  <a:schemeClr val="tx2"/>
                </a:solidFill>
                <a:latin typeface="Arial Narrow Regular"/>
                <a:cs typeface="Arial" panose="020B0604020202020204" pitchFamily="34" charset="0"/>
              </a:rPr>
              <a:t>reduced downtime</a:t>
            </a:r>
          </a:p>
        </p:txBody>
      </p:sp>
      <p:sp>
        <p:nvSpPr>
          <p:cNvPr id="6" name="TextBox 5">
            <a:extLst>
              <a:ext uri="{FF2B5EF4-FFF2-40B4-BE49-F238E27FC236}">
                <a16:creationId xmlns:a16="http://schemas.microsoft.com/office/drawing/2014/main" xmlns="" id="{17589355-400A-4B1C-B08E-ADBB68D67DA4}"/>
              </a:ext>
            </a:extLst>
          </p:cNvPr>
          <p:cNvSpPr txBox="1"/>
          <p:nvPr/>
        </p:nvSpPr>
        <p:spPr>
          <a:xfrm>
            <a:off x="1403646" y="4518562"/>
            <a:ext cx="15239999" cy="1028423"/>
          </a:xfrm>
          <a:prstGeom prst="rect">
            <a:avLst/>
          </a:prstGeom>
          <a:noFill/>
        </p:spPr>
        <p:txBody>
          <a:bodyPr wrap="square" rtlCol="0" anchor="ctr">
            <a:spAutoFit/>
          </a:bodyPr>
          <a:lstStyle/>
          <a:p>
            <a:pPr>
              <a:lnSpc>
                <a:spcPct val="200000"/>
              </a:lnSpc>
              <a:spcAft>
                <a:spcPts val="600"/>
              </a:spcAft>
            </a:pPr>
            <a:r>
              <a:rPr lang="en-US" sz="3600" dirty="0">
                <a:solidFill>
                  <a:srgbClr val="0070C0"/>
                </a:solidFill>
                <a:latin typeface="Arial Narrow Regular"/>
                <a:cs typeface="Arial" panose="020B0604020202020204" pitchFamily="34" charset="0"/>
              </a:rPr>
              <a:t>3.  </a:t>
            </a:r>
            <a:r>
              <a:rPr lang="en-US" sz="3600" dirty="0">
                <a:solidFill>
                  <a:schemeClr val="tx2"/>
                </a:solidFill>
                <a:latin typeface="Arial Narrow Regular"/>
                <a:cs typeface="Arial" panose="020B0604020202020204" pitchFamily="34" charset="0"/>
              </a:rPr>
              <a:t>safety and compliance</a:t>
            </a:r>
          </a:p>
        </p:txBody>
      </p:sp>
      <p:sp>
        <p:nvSpPr>
          <p:cNvPr id="7" name="TextBox 6">
            <a:extLst>
              <a:ext uri="{FF2B5EF4-FFF2-40B4-BE49-F238E27FC236}">
                <a16:creationId xmlns:a16="http://schemas.microsoft.com/office/drawing/2014/main" xmlns="" id="{CBB0DD78-B797-41AA-AFBB-D4CD167307A7}"/>
              </a:ext>
            </a:extLst>
          </p:cNvPr>
          <p:cNvSpPr txBox="1"/>
          <p:nvPr/>
        </p:nvSpPr>
        <p:spPr>
          <a:xfrm>
            <a:off x="1413615" y="5764621"/>
            <a:ext cx="15239999" cy="1028423"/>
          </a:xfrm>
          <a:prstGeom prst="rect">
            <a:avLst/>
          </a:prstGeom>
          <a:noFill/>
        </p:spPr>
        <p:txBody>
          <a:bodyPr wrap="square" rtlCol="0" anchor="ctr">
            <a:spAutoFit/>
          </a:bodyPr>
          <a:lstStyle/>
          <a:p>
            <a:pPr>
              <a:lnSpc>
                <a:spcPct val="200000"/>
              </a:lnSpc>
              <a:spcAft>
                <a:spcPts val="600"/>
              </a:spcAft>
            </a:pPr>
            <a:r>
              <a:rPr lang="en-US" sz="3600" dirty="0">
                <a:solidFill>
                  <a:srgbClr val="0070C0"/>
                </a:solidFill>
                <a:latin typeface="Arial Narrow Regular"/>
                <a:cs typeface="Arial" panose="020B0604020202020204" pitchFamily="34" charset="0"/>
              </a:rPr>
              <a:t>4.  </a:t>
            </a:r>
            <a:r>
              <a:rPr lang="en-US" sz="3600" dirty="0">
                <a:solidFill>
                  <a:schemeClr val="tx2"/>
                </a:solidFill>
                <a:latin typeface="Arial Narrow Regular"/>
                <a:cs typeface="Arial" panose="020B0604020202020204" pitchFamily="34" charset="0"/>
              </a:rPr>
              <a:t>lowered risks and costs </a:t>
            </a:r>
          </a:p>
        </p:txBody>
      </p:sp>
      <p:sp>
        <p:nvSpPr>
          <p:cNvPr id="9" name="TextBox 8">
            <a:extLst>
              <a:ext uri="{FF2B5EF4-FFF2-40B4-BE49-F238E27FC236}">
                <a16:creationId xmlns:a16="http://schemas.microsoft.com/office/drawing/2014/main" xmlns="" id="{8377F2EA-7073-4453-8CB4-FB3C1DE0A8CF}"/>
              </a:ext>
            </a:extLst>
          </p:cNvPr>
          <p:cNvSpPr txBox="1"/>
          <p:nvPr/>
        </p:nvSpPr>
        <p:spPr>
          <a:xfrm>
            <a:off x="1371600" y="7010677"/>
            <a:ext cx="15239999" cy="1028423"/>
          </a:xfrm>
          <a:prstGeom prst="rect">
            <a:avLst/>
          </a:prstGeom>
          <a:noFill/>
        </p:spPr>
        <p:txBody>
          <a:bodyPr wrap="square" rtlCol="0" anchor="ctr">
            <a:spAutoFit/>
          </a:bodyPr>
          <a:lstStyle/>
          <a:p>
            <a:pPr>
              <a:lnSpc>
                <a:spcPct val="200000"/>
              </a:lnSpc>
              <a:spcAft>
                <a:spcPts val="600"/>
              </a:spcAft>
            </a:pPr>
            <a:r>
              <a:rPr lang="en-US" sz="3600" dirty="0">
                <a:solidFill>
                  <a:srgbClr val="0070C0"/>
                </a:solidFill>
                <a:latin typeface="Arial Narrow Regular"/>
                <a:cs typeface="Arial" panose="020B0604020202020204" pitchFamily="34" charset="0"/>
              </a:rPr>
              <a:t>5.  </a:t>
            </a:r>
            <a:r>
              <a:rPr lang="en-US" sz="3600" dirty="0">
                <a:solidFill>
                  <a:schemeClr val="tx2"/>
                </a:solidFill>
                <a:latin typeface="Arial Narrow Regular"/>
                <a:cs typeface="Arial" panose="020B0604020202020204" pitchFamily="34" charset="0"/>
              </a:rPr>
              <a:t>best-in-class guest experience</a:t>
            </a:r>
          </a:p>
        </p:txBody>
      </p:sp>
      <p:pic>
        <p:nvPicPr>
          <p:cNvPr id="13" name="Picture 12" descr="Z6950-XL_Serio_AL34.png">
            <a:extLst>
              <a:ext uri="{FF2B5EF4-FFF2-40B4-BE49-F238E27FC236}">
                <a16:creationId xmlns:a16="http://schemas.microsoft.com/office/drawing/2014/main" xmlns="" id="{B61217F7-9093-43CF-BB9B-D6986DBD8362}"/>
              </a:ext>
            </a:extLst>
          </p:cNvPr>
          <p:cNvPicPr>
            <a:picLocks noChangeAspect="1"/>
          </p:cNvPicPr>
          <p:nvPr/>
        </p:nvPicPr>
        <p:blipFill>
          <a:blip r:embed="rId3" cstate="print"/>
          <a:stretch>
            <a:fillRect/>
          </a:stretch>
        </p:blipFill>
        <p:spPr>
          <a:xfrm>
            <a:off x="10259506" y="6994918"/>
            <a:ext cx="1697834" cy="1839320"/>
          </a:xfrm>
          <a:prstGeom prst="rect">
            <a:avLst/>
          </a:prstGeom>
        </p:spPr>
      </p:pic>
      <p:grpSp>
        <p:nvGrpSpPr>
          <p:cNvPr id="16" name="Group 15">
            <a:extLst>
              <a:ext uri="{FF2B5EF4-FFF2-40B4-BE49-F238E27FC236}">
                <a16:creationId xmlns:a16="http://schemas.microsoft.com/office/drawing/2014/main" xmlns="" id="{E65CCF31-FC4A-494D-BBEE-B307EE9EE45F}"/>
              </a:ext>
            </a:extLst>
          </p:cNvPr>
          <p:cNvGrpSpPr>
            <a:grpSpLocks noChangeAspect="1"/>
          </p:cNvGrpSpPr>
          <p:nvPr/>
        </p:nvGrpSpPr>
        <p:grpSpPr>
          <a:xfrm>
            <a:off x="14085242" y="1173959"/>
            <a:ext cx="3590942" cy="2655590"/>
            <a:chOff x="6584829" y="142675"/>
            <a:chExt cx="8088577" cy="5981700"/>
          </a:xfrm>
        </p:grpSpPr>
        <p:pic>
          <p:nvPicPr>
            <p:cNvPr id="17" name="Picture 16">
              <a:extLst>
                <a:ext uri="{FF2B5EF4-FFF2-40B4-BE49-F238E27FC236}">
                  <a16:creationId xmlns:a16="http://schemas.microsoft.com/office/drawing/2014/main" xmlns="" id="{90F2464E-9CDE-4CC8-90A1-ED288640EC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829" y="142675"/>
              <a:ext cx="8088577" cy="5981700"/>
            </a:xfrm>
            <a:prstGeom prst="rect">
              <a:avLst/>
            </a:prstGeom>
          </p:spPr>
        </p:pic>
        <p:grpSp>
          <p:nvGrpSpPr>
            <p:cNvPr id="18" name="Group 17">
              <a:extLst>
                <a:ext uri="{FF2B5EF4-FFF2-40B4-BE49-F238E27FC236}">
                  <a16:creationId xmlns:a16="http://schemas.microsoft.com/office/drawing/2014/main" xmlns="" id="{41C4A15E-8C2A-43DC-A143-D1AF417AD51A}"/>
                </a:ext>
              </a:extLst>
            </p:cNvPr>
            <p:cNvGrpSpPr/>
            <p:nvPr/>
          </p:nvGrpSpPr>
          <p:grpSpPr>
            <a:xfrm>
              <a:off x="6894393" y="445758"/>
              <a:ext cx="7467600" cy="4180572"/>
              <a:chOff x="6934200" y="667246"/>
              <a:chExt cx="7467600" cy="4180572"/>
            </a:xfrm>
          </p:grpSpPr>
          <p:pic>
            <p:nvPicPr>
              <p:cNvPr id="19" name="Picture 18">
                <a:extLst>
                  <a:ext uri="{FF2B5EF4-FFF2-40B4-BE49-F238E27FC236}">
                    <a16:creationId xmlns:a16="http://schemas.microsoft.com/office/drawing/2014/main" xmlns="" id="{D7AAE5B0-64F5-4B83-8875-3DE5DC4CF473}"/>
                  </a:ext>
                </a:extLst>
              </p:cNvPr>
              <p:cNvPicPr>
                <a:picLocks noChangeAspect="1"/>
              </p:cNvPicPr>
              <p:nvPr/>
            </p:nvPicPr>
            <p:blipFill rotWithShape="1">
              <a:blip r:embed="rId5" cstate="print"/>
              <a:srcRect b="50000"/>
              <a:stretch/>
            </p:blipFill>
            <p:spPr>
              <a:xfrm>
                <a:off x="6958059" y="667246"/>
                <a:ext cx="7443741" cy="4180572"/>
              </a:xfrm>
              <a:prstGeom prst="rect">
                <a:avLst/>
              </a:prstGeom>
            </p:spPr>
          </p:pic>
          <p:pic>
            <p:nvPicPr>
              <p:cNvPr id="20" name="Picture 19">
                <a:extLst>
                  <a:ext uri="{FF2B5EF4-FFF2-40B4-BE49-F238E27FC236}">
                    <a16:creationId xmlns:a16="http://schemas.microsoft.com/office/drawing/2014/main" xmlns="" id="{16908D76-EDCE-4787-824F-C98E62F6D8F9}"/>
                  </a:ext>
                </a:extLst>
              </p:cNvPr>
              <p:cNvPicPr>
                <a:picLocks noChangeAspect="1"/>
              </p:cNvPicPr>
              <p:nvPr/>
            </p:nvPicPr>
            <p:blipFill>
              <a:blip r:embed="rId6" cstate="print"/>
              <a:stretch>
                <a:fillRect/>
              </a:stretch>
            </p:blipFill>
            <p:spPr>
              <a:xfrm>
                <a:off x="6934200" y="962541"/>
                <a:ext cx="7467600" cy="3762986"/>
              </a:xfrm>
              <a:prstGeom prst="rect">
                <a:avLst/>
              </a:prstGeom>
            </p:spPr>
          </p:pic>
        </p:grpSp>
      </p:grpSp>
      <p:grpSp>
        <p:nvGrpSpPr>
          <p:cNvPr id="21" name="Group 20">
            <a:extLst>
              <a:ext uri="{FF2B5EF4-FFF2-40B4-BE49-F238E27FC236}">
                <a16:creationId xmlns:a16="http://schemas.microsoft.com/office/drawing/2014/main" xmlns="" id="{51A1BBAF-46AF-40EB-9215-EAE44EC22751}"/>
              </a:ext>
            </a:extLst>
          </p:cNvPr>
          <p:cNvGrpSpPr>
            <a:grpSpLocks noChangeAspect="1"/>
          </p:cNvGrpSpPr>
          <p:nvPr/>
        </p:nvGrpSpPr>
        <p:grpSpPr>
          <a:xfrm rot="348967">
            <a:off x="14076369" y="4257988"/>
            <a:ext cx="3133749" cy="4263713"/>
            <a:chOff x="12420599" y="2400300"/>
            <a:chExt cx="5777909" cy="7861300"/>
          </a:xfrm>
        </p:grpSpPr>
        <p:pic>
          <p:nvPicPr>
            <p:cNvPr id="22" name="Picture 21">
              <a:extLst>
                <a:ext uri="{FF2B5EF4-FFF2-40B4-BE49-F238E27FC236}">
                  <a16:creationId xmlns:a16="http://schemas.microsoft.com/office/drawing/2014/main" xmlns="" id="{F273CC90-E0F2-4B4C-AF8D-9868983DBF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079" t="6313" r="2598"/>
            <a:stretch/>
          </p:blipFill>
          <p:spPr>
            <a:xfrm>
              <a:off x="12420599" y="2400300"/>
              <a:ext cx="5777909" cy="7861300"/>
            </a:xfrm>
            <a:prstGeom prst="rect">
              <a:avLst/>
            </a:prstGeom>
          </p:spPr>
        </p:pic>
        <p:pic>
          <p:nvPicPr>
            <p:cNvPr id="23" name="Picture 2">
              <a:extLst>
                <a:ext uri="{FF2B5EF4-FFF2-40B4-BE49-F238E27FC236}">
                  <a16:creationId xmlns:a16="http://schemas.microsoft.com/office/drawing/2014/main" xmlns="" id="{7B2526FC-BBF3-49AC-AF83-F5A46EAB0971}"/>
                </a:ext>
              </a:extLst>
            </p:cNvPr>
            <p:cNvPicPr>
              <a:picLocks noChangeAspect="1" noChangeArrowheads="1"/>
            </p:cNvPicPr>
            <p:nvPr/>
          </p:nvPicPr>
          <p:blipFill>
            <a:blip r:embed="rId8" cstate="print"/>
            <a:srcRect b="25238"/>
            <a:stretch>
              <a:fillRect/>
            </a:stretch>
          </p:blipFill>
          <p:spPr bwMode="auto">
            <a:xfrm>
              <a:off x="12979171" y="3702907"/>
              <a:ext cx="4576052" cy="5174393"/>
            </a:xfrm>
            <a:prstGeom prst="rect">
              <a:avLst/>
            </a:prstGeom>
            <a:noFill/>
            <a:ln w="9525">
              <a:noFill/>
              <a:miter lim="800000"/>
              <a:headEnd/>
              <a:tailEnd/>
            </a:ln>
          </p:spPr>
        </p:pic>
        <p:pic>
          <p:nvPicPr>
            <p:cNvPr id="24" name="Picture 23">
              <a:extLst>
                <a:ext uri="{FF2B5EF4-FFF2-40B4-BE49-F238E27FC236}">
                  <a16:creationId xmlns:a16="http://schemas.microsoft.com/office/drawing/2014/main" xmlns="" id="{B7A5939A-B30C-4484-8F5B-2A42287EEBF6}"/>
                </a:ext>
              </a:extLst>
            </p:cNvPr>
            <p:cNvPicPr>
              <a:picLocks noChangeAspect="1"/>
            </p:cNvPicPr>
            <p:nvPr/>
          </p:nvPicPr>
          <p:blipFill rotWithShape="1">
            <a:blip r:embed="rId9" cstate="print"/>
            <a:srcRect r="5176" b="83402"/>
            <a:stretch/>
          </p:blipFill>
          <p:spPr>
            <a:xfrm>
              <a:off x="13026148" y="8828292"/>
              <a:ext cx="4499852" cy="277608"/>
            </a:xfrm>
            <a:prstGeom prst="rect">
              <a:avLst/>
            </a:prstGeom>
          </p:spPr>
        </p:pic>
        <p:sp>
          <p:nvSpPr>
            <p:cNvPr id="25" name="TextBox 24">
              <a:extLst>
                <a:ext uri="{FF2B5EF4-FFF2-40B4-BE49-F238E27FC236}">
                  <a16:creationId xmlns:a16="http://schemas.microsoft.com/office/drawing/2014/main" xmlns="" id="{58B6F338-EC2B-4E6E-8CA1-266A571A257D}"/>
                </a:ext>
              </a:extLst>
            </p:cNvPr>
            <p:cNvSpPr txBox="1"/>
            <p:nvPr/>
          </p:nvSpPr>
          <p:spPr>
            <a:xfrm>
              <a:off x="14397808" y="3160996"/>
              <a:ext cx="1908992" cy="313763"/>
            </a:xfrm>
            <a:prstGeom prst="rect">
              <a:avLst/>
            </a:prstGeom>
            <a:solidFill>
              <a:srgbClr val="FFFFFF"/>
            </a:solidFill>
          </p:spPr>
          <p:txBody>
            <a:bodyPr wrap="square" lIns="30480" tIns="0" rIns="0" bIns="6096" rtlCol="0">
              <a:spAutoFit/>
            </a:bodyPr>
            <a:lstStyle/>
            <a:p>
              <a:pPr defTabSz="914492"/>
              <a:r>
                <a:rPr lang="en-US" sz="533" dirty="0">
                  <a:solidFill>
                    <a:srgbClr val="858591"/>
                  </a:solidFill>
                  <a:latin typeface="Roboto"/>
                </a:rPr>
                <a:t>https://zurnportal.azurewebsites.net/app/</a:t>
              </a:r>
            </a:p>
          </p:txBody>
        </p:sp>
        <p:sp>
          <p:nvSpPr>
            <p:cNvPr id="26" name="TextBox 25">
              <a:extLst>
                <a:ext uri="{FF2B5EF4-FFF2-40B4-BE49-F238E27FC236}">
                  <a16:creationId xmlns:a16="http://schemas.microsoft.com/office/drawing/2014/main" xmlns="" id="{05E43C6B-62AE-434F-986C-0D2E9F84DACB}"/>
                </a:ext>
              </a:extLst>
            </p:cNvPr>
            <p:cNvSpPr txBox="1"/>
            <p:nvPr/>
          </p:nvSpPr>
          <p:spPr>
            <a:xfrm>
              <a:off x="13660018" y="3327566"/>
              <a:ext cx="3279539" cy="408577"/>
            </a:xfrm>
            <a:prstGeom prst="rect">
              <a:avLst/>
            </a:prstGeom>
            <a:solidFill>
              <a:srgbClr val="C6C9D2"/>
            </a:solidFill>
          </p:spPr>
          <p:txBody>
            <a:bodyPr wrap="square" lIns="30480" tIns="30480" rIns="0" bIns="6096" rtlCol="0">
              <a:spAutoFit/>
            </a:bodyPr>
            <a:lstStyle/>
            <a:p>
              <a:pPr defTabSz="914492"/>
              <a:r>
                <a:rPr lang="en-US" sz="600" b="1" dirty="0">
                  <a:solidFill>
                    <a:srgbClr val="858591"/>
                  </a:solidFill>
                  <a:latin typeface="Roboto"/>
                </a:rPr>
                <a:t>Zurn Connected Products – Headquarters – Backflow 3</a:t>
              </a:r>
            </a:p>
          </p:txBody>
        </p:sp>
      </p:grpSp>
      <p:pic>
        <p:nvPicPr>
          <p:cNvPr id="29" name="Picture 28" descr="A picture containing indoor, table&#10;&#10;Description automatically generated">
            <a:extLst>
              <a:ext uri="{FF2B5EF4-FFF2-40B4-BE49-F238E27FC236}">
                <a16:creationId xmlns:a16="http://schemas.microsoft.com/office/drawing/2014/main" xmlns="" id="{EF464286-0553-D045-9047-A3676F649E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62453" y="684631"/>
            <a:ext cx="4044081" cy="3305093"/>
          </a:xfrm>
          <a:prstGeom prst="rect">
            <a:avLst/>
          </a:prstGeom>
        </p:spPr>
      </p:pic>
      <p:pic>
        <p:nvPicPr>
          <p:cNvPr id="28" name="Picture 27" descr="A picture containing object, black&#10;&#10;Description automatically generated">
            <a:extLst>
              <a:ext uri="{FF2B5EF4-FFF2-40B4-BE49-F238E27FC236}">
                <a16:creationId xmlns:a16="http://schemas.microsoft.com/office/drawing/2014/main" xmlns="" id="{245234A6-FF62-BC48-9EC8-179BFC56A1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74063" y="3566242"/>
            <a:ext cx="3155661" cy="3155661"/>
          </a:xfrm>
          <a:prstGeom prst="rect">
            <a:avLst/>
          </a:prstGeom>
        </p:spPr>
      </p:pic>
      <p:sp>
        <p:nvSpPr>
          <p:cNvPr id="27" name="object 18">
            <a:extLst>
              <a:ext uri="{FF2B5EF4-FFF2-40B4-BE49-F238E27FC236}">
                <a16:creationId xmlns:a16="http://schemas.microsoft.com/office/drawing/2014/main" xmlns="" id="{3486B7DA-138B-4793-B8F9-F145D09E8419}"/>
              </a:ext>
            </a:extLst>
          </p:cNvPr>
          <p:cNvSpPr/>
          <p:nvPr/>
        </p:nvSpPr>
        <p:spPr>
          <a:xfrm>
            <a:off x="9769595" y="752457"/>
            <a:ext cx="603082" cy="603082"/>
          </a:xfrm>
          <a:prstGeom prst="rect">
            <a:avLst/>
          </a:prstGeom>
          <a:blipFill>
            <a:blip r:embed="rId12" cstate="print"/>
            <a:stretch>
              <a:fillRect/>
            </a:stretch>
          </a:blipFill>
        </p:spPr>
        <p:txBody>
          <a:bodyPr wrap="square" lIns="0" tIns="0" rIns="0" bIns="0" rtlCol="0"/>
          <a:lstStyle/>
          <a:p>
            <a:endParaRPr sz="4050" dirty="0"/>
          </a:p>
        </p:txBody>
      </p:sp>
      <p:sp>
        <p:nvSpPr>
          <p:cNvPr id="31" name="object 18">
            <a:extLst>
              <a:ext uri="{FF2B5EF4-FFF2-40B4-BE49-F238E27FC236}">
                <a16:creationId xmlns:a16="http://schemas.microsoft.com/office/drawing/2014/main" xmlns="" id="{9760F561-4394-4BA2-99F2-8A1E6E7AE3C1}"/>
              </a:ext>
            </a:extLst>
          </p:cNvPr>
          <p:cNvSpPr/>
          <p:nvPr/>
        </p:nvSpPr>
        <p:spPr>
          <a:xfrm>
            <a:off x="9460912" y="4876970"/>
            <a:ext cx="603082" cy="603082"/>
          </a:xfrm>
          <a:prstGeom prst="rect">
            <a:avLst/>
          </a:prstGeom>
          <a:blipFill>
            <a:blip r:embed="rId12" cstate="print"/>
            <a:stretch>
              <a:fillRect/>
            </a:stretch>
          </a:blipFill>
        </p:spPr>
        <p:txBody>
          <a:bodyPr wrap="square" lIns="0" tIns="0" rIns="0" bIns="0" rtlCol="0"/>
          <a:lstStyle/>
          <a:p>
            <a:endParaRPr sz="4050" dirty="0"/>
          </a:p>
        </p:txBody>
      </p:sp>
      <p:sp>
        <p:nvSpPr>
          <p:cNvPr id="32" name="object 18">
            <a:extLst>
              <a:ext uri="{FF2B5EF4-FFF2-40B4-BE49-F238E27FC236}">
                <a16:creationId xmlns:a16="http://schemas.microsoft.com/office/drawing/2014/main" xmlns="" id="{57043CBE-3F09-4F4C-B4B0-53E53551E1C2}"/>
              </a:ext>
            </a:extLst>
          </p:cNvPr>
          <p:cNvSpPr/>
          <p:nvPr/>
        </p:nvSpPr>
        <p:spPr>
          <a:xfrm>
            <a:off x="9762453" y="7050419"/>
            <a:ext cx="603082" cy="603082"/>
          </a:xfrm>
          <a:prstGeom prst="rect">
            <a:avLst/>
          </a:prstGeom>
          <a:blipFill>
            <a:blip r:embed="rId12" cstate="print"/>
            <a:stretch>
              <a:fillRect/>
            </a:stretch>
          </a:blipFill>
        </p:spPr>
        <p:txBody>
          <a:bodyPr wrap="square" lIns="0" tIns="0" rIns="0" bIns="0" rtlCol="0"/>
          <a:lstStyle/>
          <a:p>
            <a:endParaRPr sz="4050" dirty="0"/>
          </a:p>
        </p:txBody>
      </p:sp>
    </p:spTree>
    <p:extLst>
      <p:ext uri="{BB962C8B-B14F-4D97-AF65-F5344CB8AC3E}">
        <p14:creationId xmlns:p14="http://schemas.microsoft.com/office/powerpoint/2010/main" val="2867887096"/>
      </p:ext>
    </p:extLst>
  </p:cSld>
  <p:clrMapOvr>
    <a:masterClrMapping/>
  </p:clrMapOvr>
</p:sld>
</file>

<file path=ppt/theme/theme1.xml><?xml version="1.0" encoding="utf-8"?>
<a:theme xmlns:a="http://schemas.openxmlformats.org/drawingml/2006/main" name="GENARAL LAYOUT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GENARAL LAYOUT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AM SLID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DES WITH IMAG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ORTFOLIO">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28353</TotalTime>
  <Words>3850</Words>
  <Application>Microsoft Office PowerPoint</Application>
  <PresentationFormat>Custom</PresentationFormat>
  <Paragraphs>623</Paragraphs>
  <Slides>51</Slides>
  <Notes>27</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51</vt:i4>
      </vt:variant>
    </vt:vector>
  </HeadingPairs>
  <TitlesOfParts>
    <vt:vector size="67" baseType="lpstr">
      <vt:lpstr>Arial Unicode MS</vt:lpstr>
      <vt:lpstr>Arial</vt:lpstr>
      <vt:lpstr>Arial Narrow</vt:lpstr>
      <vt:lpstr>Arial Narrow Regular</vt:lpstr>
      <vt:lpstr>Arial Regular</vt:lpstr>
      <vt:lpstr>Calibri</vt:lpstr>
      <vt:lpstr>Lato Semibold</vt:lpstr>
      <vt:lpstr>Roboto</vt:lpstr>
      <vt:lpstr>Roboto Condensed</vt:lpstr>
      <vt:lpstr>Times New Roman</vt:lpstr>
      <vt:lpstr>Wingdings</vt:lpstr>
      <vt:lpstr>GENARAL LAYOUTS</vt:lpstr>
      <vt:lpstr>1_GENARAL LAYOUTS</vt:lpstr>
      <vt:lpstr>TEAM SLIDES</vt:lpstr>
      <vt:lpstr>SLIDES WITH IMAGES</vt:lpstr>
      <vt:lpstr>PORTFOLIO</vt:lpstr>
      <vt:lpstr>PowerPoint Presentation</vt:lpstr>
      <vt:lpstr>agenda what you’ll learn </vt:lpstr>
      <vt:lpstr>PowerPoint Presentation</vt:lpstr>
      <vt:lpstr>PowerPoint Presentation</vt:lpstr>
      <vt:lpstr>smart buildings complete with plumbing</vt:lpstr>
      <vt:lpstr>PowerPoint Presentation</vt:lpstr>
      <vt:lpstr>What if your plumbing system could talk to your maintenance crew?</vt:lpstr>
      <vt:lpstr>real-time, customizable data 24/7 text | email | plumbSMART™ secure portal</vt:lpstr>
      <vt:lpstr>benefits Zurn Connected Products</vt:lpstr>
      <vt:lpstr>Zurn connected products how it works</vt:lpstr>
      <vt:lpstr>PowerPoint Presentation</vt:lpstr>
      <vt:lpstr>PowerPoint Presentation</vt:lpstr>
      <vt:lpstr>voice of customer industries </vt:lpstr>
      <vt:lpstr>PowerPoint Presentation</vt:lpstr>
      <vt:lpstr>PowerPoint Presentation</vt:lpstr>
      <vt:lpstr>connected products why flood control? </vt:lpstr>
      <vt:lpstr>PowerPoint Presentation</vt:lpstr>
      <vt:lpstr>features &amp; benefits Connected Flood Control System (FCIS) </vt:lpstr>
      <vt:lpstr>design &amp; specify components Connected Flood Control System </vt:lpstr>
      <vt:lpstr>features &amp; benefits Connected Flood Control System</vt:lpstr>
      <vt:lpstr>how it works Connected Flood Control System</vt:lpstr>
      <vt:lpstr>connectivity and power supply Flood Control System (Backflow Preventer)</vt:lpstr>
      <vt:lpstr>voice of customer industries </vt:lpstr>
      <vt:lpstr>PowerPoint Presentation</vt:lpstr>
      <vt:lpstr>PowerPoint Presentation</vt:lpstr>
      <vt:lpstr>present launches connected products</vt:lpstr>
      <vt:lpstr>how it works connected flush valves</vt:lpstr>
      <vt:lpstr>PowerPoint Presentation</vt:lpstr>
      <vt:lpstr>voice of customer industries </vt:lpstr>
      <vt:lpstr>PowerPoint Presentation</vt:lpstr>
      <vt:lpstr>features &amp; benefits connected faucets</vt:lpstr>
      <vt:lpstr>how it works connected faucets</vt:lpstr>
      <vt:lpstr>PowerPoint Presentation</vt:lpstr>
      <vt:lpstr>PowerPoint Presentation</vt:lpstr>
      <vt:lpstr>setting up your  Zurn Connected Products</vt:lpstr>
      <vt:lpstr>setting up your  Zurn Connected Products Network</vt:lpstr>
      <vt:lpstr>setting up your  Zurn Connected Products Network</vt:lpstr>
      <vt:lpstr>install your  Zurn Connected Products</vt:lpstr>
      <vt:lpstr>connect and register your  Zurn Connected Products</vt:lpstr>
      <vt:lpstr>invite your team to  plumbSMART – the Zurn Connected Products Portal</vt:lpstr>
      <vt:lpstr>how it works plumbSMART™ portal</vt:lpstr>
      <vt:lpstr>resources Zurn Connected Products </vt:lpstr>
      <vt:lpstr>Zurn connected plumbing products expanded portfolio coming soon</vt:lpstr>
      <vt:lpstr>design &amp; specify Zurn Connected  Products </vt:lpstr>
      <vt:lpstr>PowerPoint Presentation</vt:lpstr>
      <vt:lpstr>PowerPoint Presentation</vt:lpstr>
      <vt:lpstr>PowerPoint Presentation</vt:lpstr>
      <vt:lpstr>PowerPoint Presentation</vt:lpstr>
      <vt:lpstr>PowerPoint Presentation</vt:lpstr>
      <vt:lpstr>PowerPoint Presentation</vt:lpstr>
      <vt:lpstr>resources support</vt:lpstr>
    </vt:vector>
  </TitlesOfParts>
  <Company>diakov.net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Kimberly Fairley</cp:lastModifiedBy>
  <cp:revision>1481</cp:revision>
  <cp:lastPrinted>2018-08-27T16:09:47Z</cp:lastPrinted>
  <dcterms:created xsi:type="dcterms:W3CDTF">2015-01-20T11:47:48Z</dcterms:created>
  <dcterms:modified xsi:type="dcterms:W3CDTF">2019-05-01T18:11:27Z</dcterms:modified>
</cp:coreProperties>
</file>