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34"/>
  </p:notesMasterIdLst>
  <p:handoutMasterIdLst>
    <p:handoutMasterId r:id="rId35"/>
  </p:handoutMasterIdLst>
  <p:sldIdLst>
    <p:sldId id="269" r:id="rId5"/>
    <p:sldId id="266" r:id="rId6"/>
    <p:sldId id="511" r:id="rId7"/>
    <p:sldId id="270" r:id="rId8"/>
    <p:sldId id="702" r:id="rId9"/>
    <p:sldId id="704" r:id="rId10"/>
    <p:sldId id="706" r:id="rId11"/>
    <p:sldId id="705" r:id="rId12"/>
    <p:sldId id="387" r:id="rId13"/>
    <p:sldId id="625" r:id="rId14"/>
    <p:sldId id="696" r:id="rId15"/>
    <p:sldId id="891" r:id="rId16"/>
    <p:sldId id="1875" r:id="rId17"/>
    <p:sldId id="1997" r:id="rId18"/>
    <p:sldId id="1965" r:id="rId19"/>
    <p:sldId id="701" r:id="rId20"/>
    <p:sldId id="707" r:id="rId21"/>
    <p:sldId id="697" r:id="rId22"/>
    <p:sldId id="646" r:id="rId23"/>
    <p:sldId id="378" r:id="rId24"/>
    <p:sldId id="647" r:id="rId25"/>
    <p:sldId id="624" r:id="rId26"/>
    <p:sldId id="622" r:id="rId27"/>
    <p:sldId id="708" r:id="rId28"/>
    <p:sldId id="709" r:id="rId29"/>
    <p:sldId id="710" r:id="rId30"/>
    <p:sldId id="712" r:id="rId31"/>
    <p:sldId id="506" r:id="rId32"/>
    <p:sldId id="336" r:id="rId33"/>
  </p:sldIdLst>
  <p:sldSz cx="18288000" cy="10287000"/>
  <p:notesSz cx="7023100" cy="93091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0" autoAdjust="0"/>
    <p:restoredTop sz="93651" autoAdjust="0"/>
  </p:normalViewPr>
  <p:slideViewPr>
    <p:cSldViewPr>
      <p:cViewPr varScale="1">
        <p:scale>
          <a:sx n="58" d="100"/>
          <a:sy n="58" d="100"/>
        </p:scale>
        <p:origin x="312" y="62"/>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comito\Desktop\Book1.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a:solidFill>
                  <a:schemeClr val="accent4"/>
                </a:solidFill>
              </a:rPr>
              <a:t>ASTM-D6284 </a:t>
            </a:r>
          </a:p>
          <a:p>
            <a:pPr>
              <a:defRPr/>
            </a:pPr>
            <a:r>
              <a:rPr lang="en-US" sz="1600" dirty="0">
                <a:solidFill>
                  <a:schemeClr val="accent4"/>
                </a:solidFill>
              </a:rPr>
              <a:t>Accelerated 14 Day Deterioration </a:t>
            </a:r>
          </a:p>
          <a:p>
            <a:pPr>
              <a:defRPr/>
            </a:pPr>
            <a:r>
              <a:rPr lang="en-US" sz="1600" dirty="0">
                <a:solidFill>
                  <a:schemeClr val="accent4"/>
                </a:solidFill>
              </a:rPr>
              <a:t>Test</a:t>
            </a:r>
          </a:p>
        </c:rich>
      </c:tx>
      <c:layout>
        <c:manualLayout>
          <c:xMode val="edge"/>
          <c:yMode val="edge"/>
          <c:x val="0.28861953440273747"/>
          <c:y val="5.725958093200563E-2"/>
        </c:manualLayout>
      </c:layout>
      <c:overlay val="0"/>
    </c:title>
    <c:autoTitleDeleted val="0"/>
    <c:plotArea>
      <c:layout>
        <c:manualLayout>
          <c:layoutTarget val="inner"/>
          <c:xMode val="edge"/>
          <c:yMode val="edge"/>
          <c:x val="0.18768331356368609"/>
          <c:y val="0.21370895686671648"/>
          <c:w val="0.5272963085809963"/>
          <c:h val="0.6776645710624436"/>
        </c:manualLayout>
      </c:layout>
      <c:lineChart>
        <c:grouping val="standard"/>
        <c:varyColors val="0"/>
        <c:ser>
          <c:idx val="0"/>
          <c:order val="0"/>
          <c:tx>
            <c:strRef>
              <c:f>Sheet2!$A$10</c:f>
              <c:strCache>
                <c:ptCount val="1"/>
                <c:pt idx="0">
                  <c:v>Natural Rubber</c:v>
                </c:pt>
              </c:strCache>
            </c:strRef>
          </c:tx>
          <c:spPr>
            <a:ln>
              <a:solidFill>
                <a:prstClr val="black">
                  <a:lumMod val="50000"/>
                  <a:lumOff val="50000"/>
                </a:prstClr>
              </a:solidFill>
            </a:ln>
          </c:spPr>
          <c:marker>
            <c:spPr>
              <a:solidFill>
                <a:prstClr val="black">
                  <a:lumMod val="50000"/>
                  <a:lumOff val="50000"/>
                </a:prstClr>
              </a:solidFill>
              <a:ln>
                <a:solidFill>
                  <a:prstClr val="black">
                    <a:lumMod val="50000"/>
                    <a:lumOff val="50000"/>
                  </a:prstClr>
                </a:solidFill>
              </a:ln>
            </c:spPr>
          </c:marker>
          <c:cat>
            <c:strRef>
              <c:f>Sheet2!$B$9:$E$9</c:f>
              <c:strCache>
                <c:ptCount val="4"/>
                <c:pt idx="0">
                  <c:v>22 Hours</c:v>
                </c:pt>
                <c:pt idx="1">
                  <c:v>72 Hours</c:v>
                </c:pt>
                <c:pt idx="2">
                  <c:v>1 Week</c:v>
                </c:pt>
                <c:pt idx="3">
                  <c:v>2 Weeks</c:v>
                </c:pt>
              </c:strCache>
            </c:strRef>
          </c:cat>
          <c:val>
            <c:numRef>
              <c:f>Sheet2!$B$10:$E$10</c:f>
              <c:numCache>
                <c:formatCode>0.0%</c:formatCode>
                <c:ptCount val="4"/>
                <c:pt idx="0">
                  <c:v>0.15100000000000041</c:v>
                </c:pt>
                <c:pt idx="1">
                  <c:v>0.37800000000000311</c:v>
                </c:pt>
                <c:pt idx="2">
                  <c:v>1.073</c:v>
                </c:pt>
              </c:numCache>
            </c:numRef>
          </c:val>
          <c:smooth val="0"/>
          <c:extLst>
            <c:ext xmlns:c16="http://schemas.microsoft.com/office/drawing/2014/chart" uri="{C3380CC4-5D6E-409C-BE32-E72D297353CC}">
              <c16:uniqueId val="{00000000-893E-46F3-9DC3-F46436CA1654}"/>
            </c:ext>
          </c:extLst>
        </c:ser>
        <c:ser>
          <c:idx val="1"/>
          <c:order val="1"/>
          <c:tx>
            <c:strRef>
              <c:f>Sheet2!$A$11</c:f>
              <c:strCache>
                <c:ptCount val="1"/>
                <c:pt idx="0">
                  <c:v>Permex</c:v>
                </c:pt>
              </c:strCache>
            </c:strRef>
          </c:tx>
          <c:spPr>
            <a:ln>
              <a:solidFill>
                <a:schemeClr val="tx1"/>
              </a:solidFill>
            </a:ln>
          </c:spPr>
          <c:marker>
            <c:spPr>
              <a:solidFill>
                <a:schemeClr val="tx1"/>
              </a:solidFill>
              <a:ln>
                <a:solidFill>
                  <a:prstClr val="black"/>
                </a:solidFill>
              </a:ln>
            </c:spPr>
          </c:marker>
          <c:cat>
            <c:strRef>
              <c:f>Sheet2!$B$9:$E$9</c:f>
              <c:strCache>
                <c:ptCount val="4"/>
                <c:pt idx="0">
                  <c:v>22 Hours</c:v>
                </c:pt>
                <c:pt idx="1">
                  <c:v>72 Hours</c:v>
                </c:pt>
                <c:pt idx="2">
                  <c:v>1 Week</c:v>
                </c:pt>
                <c:pt idx="3">
                  <c:v>2 Weeks</c:v>
                </c:pt>
              </c:strCache>
            </c:strRef>
          </c:cat>
          <c:val>
            <c:numRef>
              <c:f>Sheet2!$B$11:$E$11</c:f>
              <c:numCache>
                <c:formatCode>0.0%</c:formatCode>
                <c:ptCount val="4"/>
                <c:pt idx="0">
                  <c:v>1.6000000000000208E-2</c:v>
                </c:pt>
                <c:pt idx="1">
                  <c:v>4.4000000000000476E-2</c:v>
                </c:pt>
                <c:pt idx="2">
                  <c:v>0.22600000000000101</c:v>
                </c:pt>
                <c:pt idx="3">
                  <c:v>1.4049999999999816</c:v>
                </c:pt>
              </c:numCache>
            </c:numRef>
          </c:val>
          <c:smooth val="0"/>
          <c:extLst>
            <c:ext xmlns:c16="http://schemas.microsoft.com/office/drawing/2014/chart" uri="{C3380CC4-5D6E-409C-BE32-E72D297353CC}">
              <c16:uniqueId val="{00000001-893E-46F3-9DC3-F46436CA1654}"/>
            </c:ext>
          </c:extLst>
        </c:ser>
        <c:ser>
          <c:idx val="2"/>
          <c:order val="2"/>
          <c:tx>
            <c:strRef>
              <c:f>Sheet2!$A$12</c:f>
              <c:strCache>
                <c:ptCount val="1"/>
                <c:pt idx="0">
                  <c:v>TPE</c:v>
                </c:pt>
              </c:strCache>
            </c:strRef>
          </c:tx>
          <c:spPr>
            <a:ln>
              <a:solidFill>
                <a:schemeClr val="accent3"/>
              </a:solidFill>
            </a:ln>
          </c:spPr>
          <c:marker>
            <c:spPr>
              <a:solidFill>
                <a:schemeClr val="accent3"/>
              </a:solidFill>
              <a:ln>
                <a:solidFill>
                  <a:srgbClr val="46A9D4"/>
                </a:solidFill>
              </a:ln>
            </c:spPr>
          </c:marker>
          <c:cat>
            <c:strRef>
              <c:f>Sheet2!$B$9:$E$9</c:f>
              <c:strCache>
                <c:ptCount val="4"/>
                <c:pt idx="0">
                  <c:v>22 Hours</c:v>
                </c:pt>
                <c:pt idx="1">
                  <c:v>72 Hours</c:v>
                </c:pt>
                <c:pt idx="2">
                  <c:v>1 Week</c:v>
                </c:pt>
                <c:pt idx="3">
                  <c:v>2 Weeks</c:v>
                </c:pt>
              </c:strCache>
            </c:strRef>
          </c:cat>
          <c:val>
            <c:numRef>
              <c:f>Sheet2!$B$12:$E$12</c:f>
              <c:numCache>
                <c:formatCode>0.0%</c:formatCode>
                <c:ptCount val="4"/>
                <c:pt idx="0">
                  <c:v>1.7000000000000202E-2</c:v>
                </c:pt>
                <c:pt idx="1">
                  <c:v>3.3000000000000002E-2</c:v>
                </c:pt>
                <c:pt idx="2">
                  <c:v>0.10299999999999998</c:v>
                </c:pt>
                <c:pt idx="3">
                  <c:v>0.162000000000001</c:v>
                </c:pt>
              </c:numCache>
            </c:numRef>
          </c:val>
          <c:smooth val="0"/>
          <c:extLst>
            <c:ext xmlns:c16="http://schemas.microsoft.com/office/drawing/2014/chart" uri="{C3380CC4-5D6E-409C-BE32-E72D297353CC}">
              <c16:uniqueId val="{00000002-893E-46F3-9DC3-F46436CA1654}"/>
            </c:ext>
          </c:extLst>
        </c:ser>
        <c:dLbls>
          <c:showLegendKey val="0"/>
          <c:showVal val="0"/>
          <c:showCatName val="0"/>
          <c:showSerName val="0"/>
          <c:showPercent val="0"/>
          <c:showBubbleSize val="0"/>
        </c:dLbls>
        <c:marker val="1"/>
        <c:smooth val="0"/>
        <c:axId val="567590936"/>
        <c:axId val="567590544"/>
      </c:lineChart>
      <c:catAx>
        <c:axId val="567590936"/>
        <c:scaling>
          <c:orientation val="minMax"/>
        </c:scaling>
        <c:delete val="0"/>
        <c:axPos val="b"/>
        <c:numFmt formatCode="General" sourceLinked="0"/>
        <c:majorTickMark val="out"/>
        <c:minorTickMark val="none"/>
        <c:tickLblPos val="nextTo"/>
        <c:txPr>
          <a:bodyPr/>
          <a:lstStyle/>
          <a:p>
            <a:pPr>
              <a:defRPr sz="1400" baseline="0">
                <a:solidFill>
                  <a:schemeClr val="tx1">
                    <a:lumMod val="50000"/>
                    <a:lumOff val="50000"/>
                  </a:schemeClr>
                </a:solidFill>
              </a:defRPr>
            </a:pPr>
            <a:endParaRPr lang="en-US"/>
          </a:p>
        </c:txPr>
        <c:crossAx val="567590544"/>
        <c:crosses val="autoZero"/>
        <c:auto val="1"/>
        <c:lblAlgn val="ctr"/>
        <c:lblOffset val="100"/>
        <c:noMultiLvlLbl val="0"/>
      </c:catAx>
      <c:valAx>
        <c:axId val="567590544"/>
        <c:scaling>
          <c:orientation val="minMax"/>
        </c:scaling>
        <c:delete val="0"/>
        <c:axPos val="l"/>
        <c:majorGridlines/>
        <c:numFmt formatCode="0.0%" sourceLinked="1"/>
        <c:majorTickMark val="out"/>
        <c:minorTickMark val="none"/>
        <c:tickLblPos val="nextTo"/>
        <c:txPr>
          <a:bodyPr/>
          <a:lstStyle/>
          <a:p>
            <a:pPr>
              <a:defRPr sz="1400" baseline="0">
                <a:solidFill>
                  <a:schemeClr val="tx1">
                    <a:lumMod val="50000"/>
                    <a:lumOff val="50000"/>
                  </a:schemeClr>
                </a:solidFill>
              </a:defRPr>
            </a:pPr>
            <a:endParaRPr lang="en-US"/>
          </a:p>
        </c:txPr>
        <c:crossAx val="567590936"/>
        <c:crosses val="autoZero"/>
        <c:crossBetween val="between"/>
      </c:valAx>
    </c:plotArea>
    <c:legend>
      <c:legendPos val="r"/>
      <c:layout>
        <c:manualLayout>
          <c:xMode val="edge"/>
          <c:yMode val="edge"/>
          <c:x val="0.74097523538707288"/>
          <c:y val="0.45014461058757804"/>
          <c:w val="0.2549432329651492"/>
          <c:h val="0.22078893005600345"/>
        </c:manualLayout>
      </c:layout>
      <c:overlay val="0"/>
      <c:txPr>
        <a:bodyPr/>
        <a:lstStyle/>
        <a:p>
          <a:pPr>
            <a:defRPr sz="1400" baseline="0">
              <a:solidFill>
                <a:schemeClr val="tx1">
                  <a:lumMod val="50000"/>
                  <a:lumOff val="50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4134D7B6-3E3B-4158-916C-948A0F0B8185}" type="datetimeFigureOut">
              <a:rPr lang="en-US" smtClean="0"/>
              <a:t>7/24/2019</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C899471F-FBC1-428A-9774-2F681E5F88A7}" type="slidenum">
              <a:rPr lang="en-US" smtClean="0"/>
              <a:t>‹#›</a:t>
            </a:fld>
            <a:endParaRPr lang="en-US" dirty="0"/>
          </a:p>
        </p:txBody>
      </p:sp>
    </p:spTree>
    <p:extLst>
      <p:ext uri="{BB962C8B-B14F-4D97-AF65-F5344CB8AC3E}">
        <p14:creationId xmlns:p14="http://schemas.microsoft.com/office/powerpoint/2010/main" val="159961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uk-UA"/>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B027185-10FB-4A57-B3F0-45136A811A24}" type="datetimeFigureOut">
              <a:rPr lang="uk-UA" smtClean="0"/>
              <a:t>24.07.2019</a:t>
            </a:fld>
            <a:endParaRPr lang="uk-U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uk-UA"/>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uk-UA"/>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1574405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latin typeface="Arial" panose="020B0604020202020204" pitchFamily="34" charset="0"/>
                <a:cs typeface="Arial" panose="020B0604020202020204" pitchFamily="34" charset="0"/>
              </a:rPr>
              <a:t>Each valve / faucet sends its own wireless signal to a single gateway</a:t>
            </a:r>
          </a:p>
          <a:p>
            <a:pPr marL="171450" indent="-171450" fontAlgn="ctr">
              <a:buFont typeface="Arial" panose="020B0604020202020204" pitchFamily="34" charset="0"/>
              <a:buChar char="•"/>
            </a:pPr>
            <a:r>
              <a:rPr lang="en-US" sz="1200" b="0" i="0" u="none" strike="noStrike" kern="1200" dirty="0">
                <a:solidFill>
                  <a:schemeClr val="tx1"/>
                </a:solidFill>
                <a:effectLst/>
                <a:latin typeface="+mn-lt"/>
                <a:ea typeface="+mn-ea"/>
                <a:cs typeface="+mn-cs"/>
              </a:rPr>
              <a:t>Do you have battery or power faucets today</a:t>
            </a:r>
          </a:p>
          <a:p>
            <a:pPr marL="171450" indent="-171450" fontAlgn="ctr">
              <a:buFont typeface="Arial" panose="020B0604020202020204" pitchFamily="34" charset="0"/>
              <a:buChar char="•"/>
            </a:pPr>
            <a:r>
              <a:rPr lang="en-US" sz="1200" b="0" i="0" u="none" strike="noStrike" kern="1200" dirty="0">
                <a:solidFill>
                  <a:schemeClr val="tx1"/>
                </a:solidFill>
                <a:effectLst/>
                <a:latin typeface="+mn-lt"/>
                <a:ea typeface="+mn-ea"/>
                <a:cs typeface="+mn-cs"/>
              </a:rPr>
              <a:t>Add benefits of hardwire vs. battery</a:t>
            </a:r>
          </a:p>
          <a:p>
            <a:pPr marL="171450" indent="-171450" fontAlgn="ctr">
              <a:buFont typeface="Arial" panose="020B0604020202020204" pitchFamily="34" charset="0"/>
              <a:buChar char="•"/>
            </a:pPr>
            <a:r>
              <a:rPr lang="en-US" sz="1200" b="0" i="0" u="none" strike="noStrike" kern="1200" dirty="0">
                <a:solidFill>
                  <a:schemeClr val="tx1"/>
                </a:solidFill>
                <a:effectLst/>
                <a:latin typeface="+mn-lt"/>
                <a:ea typeface="+mn-ea"/>
                <a:cs typeface="+mn-cs"/>
              </a:rPr>
              <a:t>Clarify the power vs. connectivity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6B56-34D7-4C64-9270-165C6A4609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748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Complimentary access to the </a:t>
            </a:r>
            <a:r>
              <a:rPr lang="en-US" sz="1200" kern="1200" dirty="0" err="1">
                <a:solidFill>
                  <a:schemeClr val="tx1"/>
                </a:solidFill>
                <a:effectLst/>
                <a:latin typeface="+mn-lt"/>
                <a:ea typeface="+mn-ea"/>
                <a:cs typeface="+mn-cs"/>
              </a:rPr>
              <a:t>PlumbSMART</a:t>
            </a:r>
            <a:r>
              <a:rPr lang="en-US" sz="1200" dirty="0">
                <a:solidFill>
                  <a:schemeClr val="tx2"/>
                </a:solidFill>
                <a:latin typeface="Arial Narrow Regular"/>
              </a:rPr>
              <a:t>™</a:t>
            </a:r>
            <a:r>
              <a:rPr lang="en-US" sz="1200" kern="1200" dirty="0">
                <a:solidFill>
                  <a:schemeClr val="tx1"/>
                </a:solidFill>
                <a:effectLst/>
                <a:latin typeface="+mn-lt"/>
                <a:ea typeface="+mn-ea"/>
                <a:cs typeface="+mn-cs"/>
              </a:rPr>
              <a:t> and alerts for 1 year from the time of the first purchase of a Zurn Connected Product. Thereafter, subscription renewal rates are in a tiered format, based on the total number of Zurn Connected Products installed across your enterprise. </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15</a:t>
            </a:fld>
            <a:endParaRPr lang="uk-UA"/>
          </a:p>
        </p:txBody>
      </p:sp>
    </p:spTree>
    <p:extLst>
      <p:ext uri="{BB962C8B-B14F-4D97-AF65-F5344CB8AC3E}">
        <p14:creationId xmlns:p14="http://schemas.microsoft.com/office/powerpoint/2010/main" val="1542059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16</a:t>
            </a:fld>
            <a:endParaRPr lang="uk-UA"/>
          </a:p>
        </p:txBody>
      </p:sp>
    </p:spTree>
    <p:extLst>
      <p:ext uri="{BB962C8B-B14F-4D97-AF65-F5344CB8AC3E}">
        <p14:creationId xmlns:p14="http://schemas.microsoft.com/office/powerpoint/2010/main" val="4230163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19</a:t>
            </a:fld>
            <a:endParaRPr lang="uk-UA"/>
          </a:p>
        </p:txBody>
      </p:sp>
    </p:spTree>
    <p:extLst>
      <p:ext uri="{BB962C8B-B14F-4D97-AF65-F5344CB8AC3E}">
        <p14:creationId xmlns:p14="http://schemas.microsoft.com/office/powerpoint/2010/main" val="3624293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20</a:t>
            </a:fld>
            <a:endParaRPr lang="uk-UA"/>
          </a:p>
        </p:txBody>
      </p:sp>
    </p:spTree>
    <p:extLst>
      <p:ext uri="{BB962C8B-B14F-4D97-AF65-F5344CB8AC3E}">
        <p14:creationId xmlns:p14="http://schemas.microsoft.com/office/powerpoint/2010/main" val="3912658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23</a:t>
            </a:fld>
            <a:endParaRPr lang="uk-UA"/>
          </a:p>
        </p:txBody>
      </p:sp>
    </p:spTree>
    <p:extLst>
      <p:ext uri="{BB962C8B-B14F-4D97-AF65-F5344CB8AC3E}">
        <p14:creationId xmlns:p14="http://schemas.microsoft.com/office/powerpoint/2010/main" val="3244246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24</a:t>
            </a:fld>
            <a:endParaRPr lang="uk-UA"/>
          </a:p>
        </p:txBody>
      </p:sp>
    </p:spTree>
    <p:extLst>
      <p:ext uri="{BB962C8B-B14F-4D97-AF65-F5344CB8AC3E}">
        <p14:creationId xmlns:p14="http://schemas.microsoft.com/office/powerpoint/2010/main" val="1384560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1760282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6857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7</a:t>
            </a:fld>
            <a:endParaRPr lang="uk-UA"/>
          </a:p>
        </p:txBody>
      </p:sp>
    </p:spTree>
    <p:extLst>
      <p:ext uri="{BB962C8B-B14F-4D97-AF65-F5344CB8AC3E}">
        <p14:creationId xmlns:p14="http://schemas.microsoft.com/office/powerpoint/2010/main" val="2893961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450278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1970304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147138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842">
              <a:defRPr/>
            </a:pPr>
            <a:r>
              <a:rPr lang="en-US" dirty="0"/>
              <a:t>Thushan Hemachandra</a:t>
            </a:r>
          </a:p>
          <a:p>
            <a:pPr defTabSz="927842">
              <a:defRPr/>
            </a:pPr>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12</a:t>
            </a:fld>
            <a:endParaRPr lang="uk-UA"/>
          </a:p>
        </p:txBody>
      </p:sp>
    </p:spTree>
    <p:extLst>
      <p:ext uri="{BB962C8B-B14F-4D97-AF65-F5344CB8AC3E}">
        <p14:creationId xmlns:p14="http://schemas.microsoft.com/office/powerpoint/2010/main" val="2649205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13</a:t>
            </a:fld>
            <a:endParaRPr lang="uk-UA"/>
          </a:p>
        </p:txBody>
      </p:sp>
    </p:spTree>
    <p:extLst>
      <p:ext uri="{BB962C8B-B14F-4D97-AF65-F5344CB8AC3E}">
        <p14:creationId xmlns:p14="http://schemas.microsoft.com/office/powerpoint/2010/main" val="1560523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029272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0022214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75923317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5280969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4635797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733436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413604017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351645375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133033183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2653937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9629812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411797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3268737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7913603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9197058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8934818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3495092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6950" y="9258300"/>
            <a:ext cx="1599811" cy="677021"/>
          </a:xfrm>
          <a:prstGeom prst="rect">
            <a:avLst/>
          </a:prstGeom>
        </p:spPr>
      </p:pic>
    </p:spTree>
    <p:extLst>
      <p:ext uri="{BB962C8B-B14F-4D97-AF65-F5344CB8AC3E}">
        <p14:creationId xmlns:p14="http://schemas.microsoft.com/office/powerpoint/2010/main" val="109969304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0571165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lvl1pPr>
              <a:defRPr b="0" i="0">
                <a:latin typeface="Arial Regular" charset="0"/>
              </a:defRPr>
            </a:lvl1pPr>
          </a:lstStyle>
          <a:p>
            <a:endParaRPr lang="uk-UA" dirty="0"/>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81317247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18822960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2094298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6477975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4707744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6257686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26213430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b="0" i="0">
                <a:latin typeface="Arial Regular" charset="0"/>
              </a:defRPr>
            </a:lvl1pPr>
          </a:lstStyle>
          <a:p>
            <a:endParaRPr lang="uk-UA" dirty="0"/>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b="0" i="0">
                <a:latin typeface="Arial Regular" charset="0"/>
              </a:defRPr>
            </a:lvl1pPr>
          </a:lstStyle>
          <a:p>
            <a:endParaRPr lang="uk-UA" dirty="0"/>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0917993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799537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71615018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lvl1pPr>
              <a:defRPr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72568595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155746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8286810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51392422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73097952"/>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3085764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37340191"/>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7234858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16747259"/>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00998396"/>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4850933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9846816"/>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767355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lvl1pPr>
              <a:defRPr b="0" i="0">
                <a:latin typeface="Arial Regular" charset="0"/>
              </a:defRPr>
            </a:lvl1pPr>
          </a:lstStyle>
          <a:p>
            <a:endParaRPr lang="uk-UA" dirty="0"/>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lvl1pPr>
              <a:defRPr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4677069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2084899166"/>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71967628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9298113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1394355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6734" y="9258300"/>
            <a:ext cx="1599811" cy="677021"/>
          </a:xfrm>
          <a:prstGeom prst="rect">
            <a:avLst/>
          </a:prstGeom>
        </p:spPr>
      </p:pic>
    </p:spTree>
    <p:extLst>
      <p:ext uri="{BB962C8B-B14F-4D97-AF65-F5344CB8AC3E}">
        <p14:creationId xmlns:p14="http://schemas.microsoft.com/office/powerpoint/2010/main" val="429279097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93953996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734" r:id="rId4"/>
    <p:sldLayoutId id="2147483738" r:id="rId5"/>
    <p:sldLayoutId id="2147483756" r:id="rId6"/>
    <p:sldLayoutId id="2147483761" r:id="rId7"/>
    <p:sldLayoutId id="2147483762" r:id="rId8"/>
    <p:sldLayoutId id="2147483763" r:id="rId9"/>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Cx1oHp56zqY"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jpeg"/><Relationship Id="rId18" Type="http://schemas.openxmlformats.org/officeDocument/2006/relationships/image" Target="../media/image85.jpeg"/><Relationship Id="rId26" Type="http://schemas.openxmlformats.org/officeDocument/2006/relationships/image" Target="../media/image90.jpeg"/><Relationship Id="rId3" Type="http://schemas.openxmlformats.org/officeDocument/2006/relationships/image" Target="../media/image74.jpeg"/><Relationship Id="rId21" Type="http://schemas.openxmlformats.org/officeDocument/2006/relationships/hyperlink" Target="http://www.zurn.com/Pages/ProductDetails.aspx?NodeKey=375700" TargetMode="External"/><Relationship Id="rId7" Type="http://schemas.openxmlformats.org/officeDocument/2006/relationships/image" Target="../media/image77.jpeg"/><Relationship Id="rId12" Type="http://schemas.openxmlformats.org/officeDocument/2006/relationships/image" Target="../media/image81.jpeg"/><Relationship Id="rId17" Type="http://schemas.openxmlformats.org/officeDocument/2006/relationships/hyperlink" Target="http://www.zurn.com/Pages/ProductDetails.aspx?NodeKey=375755" TargetMode="External"/><Relationship Id="rId25" Type="http://schemas.openxmlformats.org/officeDocument/2006/relationships/hyperlink" Target="http://www.zurn.com/Pages/ProductDetails.aspx?NodeKey=416210" TargetMode="External"/><Relationship Id="rId2" Type="http://schemas.openxmlformats.org/officeDocument/2006/relationships/hyperlink" Target="http://www.zurn.com/Pages/ProductDetails.aspx?NodeKey=381911" TargetMode="External"/><Relationship Id="rId16" Type="http://schemas.openxmlformats.org/officeDocument/2006/relationships/image" Target="../media/image84.jpeg"/><Relationship Id="rId20"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hyperlink" Target="http://www.zurn.com/Pages/ProductDetails.aspx?NodeKey=375703" TargetMode="External"/><Relationship Id="rId24" Type="http://schemas.openxmlformats.org/officeDocument/2006/relationships/image" Target="../media/image89.jpeg"/><Relationship Id="rId5" Type="http://schemas.openxmlformats.org/officeDocument/2006/relationships/hyperlink" Target="http://www.zurn.com/Pages/ProductDetails.aspx?NodeKey=375598" TargetMode="External"/><Relationship Id="rId15" Type="http://schemas.openxmlformats.org/officeDocument/2006/relationships/hyperlink" Target="http://www.zurn.com/Pages/ProductDetails.aspx?NodeKey=375673" TargetMode="External"/><Relationship Id="rId23" Type="http://schemas.openxmlformats.org/officeDocument/2006/relationships/hyperlink" Target="http://www.zurn.com/Pages/ProductDetails.aspx?NodeKey=375756" TargetMode="External"/><Relationship Id="rId10" Type="http://schemas.openxmlformats.org/officeDocument/2006/relationships/image" Target="../media/image80.jpeg"/><Relationship Id="rId19" Type="http://schemas.openxmlformats.org/officeDocument/2006/relationships/image" Target="../media/image86.jpeg"/><Relationship Id="rId4" Type="http://schemas.openxmlformats.org/officeDocument/2006/relationships/image" Target="../media/image75.jpeg"/><Relationship Id="rId9" Type="http://schemas.openxmlformats.org/officeDocument/2006/relationships/image" Target="../media/image79.jpeg"/><Relationship Id="rId14" Type="http://schemas.openxmlformats.org/officeDocument/2006/relationships/image" Target="../media/image83.jpeg"/><Relationship Id="rId22" Type="http://schemas.openxmlformats.org/officeDocument/2006/relationships/image" Target="../media/image88.jpeg"/></Relationships>
</file>

<file path=ppt/slides/_rels/slide2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zurn.com/resources/product-traini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s://youtu.be/hysSdC9y-5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7886700"/>
            <a:ext cx="12954000" cy="861774"/>
          </a:xfrm>
          <a:prstGeom prst="rect">
            <a:avLst/>
          </a:prstGeom>
          <a:noFill/>
        </p:spPr>
        <p:txBody>
          <a:bodyPr wrap="square" rtlCol="0">
            <a:spAutoFit/>
          </a:bodyPr>
          <a:lstStyle/>
          <a:p>
            <a:r>
              <a:rPr lang="en-US" sz="5000" dirty="0">
                <a:solidFill>
                  <a:schemeClr val="accent1"/>
                </a:solidFill>
                <a:latin typeface="Arial Regular" charset="0"/>
                <a:ea typeface="Arial Narrow Regular" charset="0"/>
                <a:cs typeface="Lato Semibold" panose="020F0502020204030203" pitchFamily="34" charset="0"/>
              </a:rPr>
              <a:t>Zurn Flush Valves - Overview</a:t>
            </a:r>
            <a:endParaRPr lang="ru-RU" sz="5000" dirty="0">
              <a:solidFill>
                <a:schemeClr val="accent1"/>
              </a:solidFill>
              <a:latin typeface="Arial Regular" charset="0"/>
              <a:ea typeface="Lato Semibold" panose="020F0502020204030203" pitchFamily="34" charset="0"/>
              <a:cs typeface="Lato Semibold" panose="020F0502020204030203" pitchFamily="34" charset="0"/>
            </a:endParaRPr>
          </a:p>
        </p:txBody>
      </p:sp>
      <p:sp>
        <p:nvSpPr>
          <p:cNvPr id="4" name="TextBox 3"/>
          <p:cNvSpPr txBox="1"/>
          <p:nvPr/>
        </p:nvSpPr>
        <p:spPr>
          <a:xfrm>
            <a:off x="1447800" y="8738294"/>
            <a:ext cx="10744200" cy="477054"/>
          </a:xfrm>
          <a:prstGeom prst="rect">
            <a:avLst/>
          </a:prstGeom>
          <a:noFill/>
        </p:spPr>
        <p:txBody>
          <a:bodyPr wrap="square" rtlCol="0">
            <a:spAutoFit/>
          </a:bodyPr>
          <a:lstStyle/>
          <a:p>
            <a:r>
              <a:rPr lang="en-US" sz="2500" dirty="0">
                <a:solidFill>
                  <a:schemeClr val="tx2"/>
                </a:solidFill>
                <a:latin typeface="Arial Regular" charset="0"/>
              </a:rPr>
              <a:t>July 16, 2019</a:t>
            </a:r>
            <a:endParaRPr lang="uk-UA" sz="2500" dirty="0">
              <a:solidFill>
                <a:schemeClr val="tx2"/>
              </a:solidFill>
              <a:latin typeface="Arial Regular" charset="0"/>
            </a:endParaRPr>
          </a:p>
        </p:txBody>
      </p:sp>
    </p:spTree>
    <p:extLst>
      <p:ext uri="{BB962C8B-B14F-4D97-AF65-F5344CB8AC3E}">
        <p14:creationId xmlns:p14="http://schemas.microsoft.com/office/powerpoint/2010/main" val="51885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manual flush valves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10</a:t>
            </a:fld>
            <a:endParaRPr b="0" dirty="0">
              <a:latin typeface="Arial Regular" charset="0"/>
            </a:endParaRPr>
          </a:p>
        </p:txBody>
      </p:sp>
      <p:grpSp>
        <p:nvGrpSpPr>
          <p:cNvPr id="27" name="Group 26"/>
          <p:cNvGrpSpPr/>
          <p:nvPr/>
        </p:nvGrpSpPr>
        <p:grpSpPr>
          <a:xfrm>
            <a:off x="990600" y="2487194"/>
            <a:ext cx="7672859" cy="2265126"/>
            <a:chOff x="7848600" y="5084128"/>
            <a:chExt cx="7672859" cy="2265126"/>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manual flush valves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1600438"/>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Regular" charset="0"/>
                </a:rPr>
                <a:t>Lowest price point</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Proven technology, 3-year warranty</a:t>
              </a:r>
            </a:p>
            <a:p>
              <a:pPr marL="285750" indent="-285750">
                <a:buClr>
                  <a:schemeClr val="tx2"/>
                </a:buClr>
                <a:buFont typeface="Arial" panose="020B0604020202020204" pitchFamily="34" charset="0"/>
                <a:buChar char="•"/>
              </a:pPr>
              <a:r>
                <a:rPr lang="en-US" sz="2000" dirty="0">
                  <a:solidFill>
                    <a:schemeClr val="tx2"/>
                  </a:solidFill>
                  <a:latin typeface="Arial Regular" charset="0"/>
                </a:rPr>
                <a:t>Extended service life with lower maintenance costs</a:t>
              </a:r>
            </a:p>
            <a:p>
              <a:pPr marL="285750" indent="-285750">
                <a:buClr>
                  <a:schemeClr val="tx2"/>
                </a:buClr>
                <a:buFont typeface="Arial" panose="020B0604020202020204" pitchFamily="34" charset="0"/>
                <a:buChar char="•"/>
              </a:pPr>
              <a:r>
                <a:rPr lang="en-US" sz="2000" dirty="0">
                  <a:solidFill>
                    <a:schemeClr val="tx2"/>
                  </a:solidFill>
                  <a:latin typeface="Arial Regular" charset="0"/>
                </a:rPr>
                <a:t>Diaphragm and piston options</a:t>
              </a:r>
            </a:p>
            <a:p>
              <a:pPr marL="285750" indent="-285750">
                <a:buFont typeface="Arial" panose="020B0604020202020204" pitchFamily="34" charset="0"/>
                <a:buChar char="•"/>
              </a:pPr>
              <a:endParaRPr lang="en-US" sz="1800" dirty="0">
                <a:solidFill>
                  <a:schemeClr val="tx2"/>
                </a:solidFill>
                <a:latin typeface="Arial Regular" charset="0"/>
              </a:endParaRPr>
            </a:p>
          </p:txBody>
        </p:sp>
      </p:grpSp>
      <p:sp>
        <p:nvSpPr>
          <p:cNvPr id="31" name="Rectangle 30"/>
          <p:cNvSpPr/>
          <p:nvPr/>
        </p:nvSpPr>
        <p:spPr>
          <a:xfrm>
            <a:off x="9131300" y="-25400"/>
            <a:ext cx="9144000" cy="10287000"/>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5435981"/>
            <a:ext cx="7672858" cy="1999161"/>
            <a:chOff x="7848600" y="5084128"/>
            <a:chExt cx="7672858" cy="1999161"/>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Chemical resistant gaskets and seals</a:t>
              </a:r>
            </a:p>
            <a:p>
              <a:pPr marL="285750" indent="-285750">
                <a:buFont typeface="Arial" panose="020B0604020202020204" pitchFamily="34" charset="0"/>
                <a:buChar char="•"/>
              </a:pPr>
              <a:r>
                <a:rPr lang="en-US" sz="2000" dirty="0">
                  <a:solidFill>
                    <a:schemeClr val="tx2"/>
                  </a:solidFill>
                  <a:latin typeface="Arial Regular" charset="0"/>
                </a:rPr>
                <a:t>Dezincification resistant castings - Zurn proprietary alloy</a:t>
              </a:r>
            </a:p>
            <a:p>
              <a:pPr marL="285750" indent="-285750">
                <a:buFont typeface="Arial" panose="020B0604020202020204" pitchFamily="34" charset="0"/>
                <a:buChar char="•"/>
              </a:pPr>
              <a:r>
                <a:rPr lang="en-US" sz="2000" dirty="0">
                  <a:solidFill>
                    <a:schemeClr val="tx2"/>
                  </a:solidFill>
                  <a:latin typeface="Arial Regular" charset="0"/>
                </a:rPr>
                <a:t>High pressure vacuum breaker</a:t>
              </a:r>
            </a:p>
            <a:p>
              <a:pPr marL="285750" indent="-285750">
                <a:buFont typeface="Arial" panose="020B0604020202020204" pitchFamily="34" charset="0"/>
                <a:buChar char="•"/>
              </a:pPr>
              <a:r>
                <a:rPr lang="en-US" sz="2000" dirty="0">
                  <a:solidFill>
                    <a:schemeClr val="tx2"/>
                  </a:solidFill>
                  <a:latin typeface="Arial Regular" charset="0"/>
                </a:rPr>
                <a:t>Manual ADA compliant handle with no-leak seal technology</a:t>
              </a:r>
            </a:p>
          </p:txBody>
        </p:sp>
      </p:grpSp>
      <p:pic>
        <p:nvPicPr>
          <p:cNvPr id="26" name="Picture 25"/>
          <p:cNvPicPr>
            <a:picLocks noChangeAspect="1" noChangeArrowheads="1"/>
          </p:cNvPicPr>
          <p:nvPr/>
        </p:nvPicPr>
        <p:blipFill rotWithShape="1">
          <a:blip r:embed="rId2" cstate="print"/>
          <a:srcRect r="3711"/>
          <a:stretch/>
        </p:blipFill>
        <p:spPr bwMode="auto">
          <a:xfrm>
            <a:off x="9556296" y="279542"/>
            <a:ext cx="8320091" cy="3411700"/>
          </a:xfrm>
          <a:prstGeom prst="rect">
            <a:avLst/>
          </a:prstGeom>
          <a:noFill/>
          <a:ln w="9525">
            <a:noFill/>
            <a:miter lim="800000"/>
            <a:headEnd/>
            <a:tailEnd/>
          </a:ln>
        </p:spPr>
      </p:pic>
      <p:pic>
        <p:nvPicPr>
          <p:cNvPr id="28" name="Picture 2"/>
          <p:cNvPicPr>
            <a:picLocks noChangeAspect="1" noChangeArrowheads="1"/>
          </p:cNvPicPr>
          <p:nvPr/>
        </p:nvPicPr>
        <p:blipFill rotWithShape="1">
          <a:blip r:embed="rId3" cstate="print"/>
          <a:srcRect r="15002" b="4507"/>
          <a:stretch/>
        </p:blipFill>
        <p:spPr bwMode="auto">
          <a:xfrm>
            <a:off x="9144685" y="3691242"/>
            <a:ext cx="9143315" cy="6633858"/>
          </a:xfrm>
          <a:prstGeom prst="rect">
            <a:avLst/>
          </a:prstGeom>
          <a:noFill/>
          <a:ln w="9525">
            <a:noFill/>
            <a:miter lim="800000"/>
            <a:headEnd/>
            <a:tailEnd/>
          </a:ln>
        </p:spPr>
      </p:pic>
    </p:spTree>
    <p:extLst>
      <p:ext uri="{BB962C8B-B14F-4D97-AF65-F5344CB8AC3E}">
        <p14:creationId xmlns:p14="http://schemas.microsoft.com/office/powerpoint/2010/main" val="2545871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184398" cy="1962076"/>
          </a:xfrm>
        </p:spPr>
        <p:txBody>
          <a:bodyPr/>
          <a:lstStyle/>
          <a:p>
            <a:r>
              <a:rPr lang="en-US" dirty="0">
                <a:solidFill>
                  <a:schemeClr val="accent1"/>
                </a:solidFill>
              </a:rPr>
              <a:t>features &amp; benefits</a:t>
            </a:r>
            <a:br>
              <a:rPr lang="en-US" dirty="0"/>
            </a:br>
            <a:r>
              <a:rPr lang="en-US" dirty="0"/>
              <a:t>sensor (automatic) flush valves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11</a:t>
            </a:fld>
            <a:endParaRPr b="0" dirty="0">
              <a:latin typeface="Arial Regular" charset="0"/>
            </a:endParaRPr>
          </a:p>
        </p:txBody>
      </p:sp>
      <p:grpSp>
        <p:nvGrpSpPr>
          <p:cNvPr id="27" name="Group 26"/>
          <p:cNvGrpSpPr/>
          <p:nvPr/>
        </p:nvGrpSpPr>
        <p:grpSpPr>
          <a:xfrm>
            <a:off x="969405" y="2170317"/>
            <a:ext cx="8155546" cy="2603680"/>
            <a:chOff x="7848600" y="5084128"/>
            <a:chExt cx="8155546" cy="2603680"/>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sensor flush valves </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72415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More convenient for users with automatic hands-free operation</a:t>
              </a:r>
            </a:p>
            <a:p>
              <a:pPr marL="285750" indent="-285750">
                <a:buFont typeface="Arial" panose="020B0604020202020204" pitchFamily="34" charset="0"/>
                <a:buChar char="•"/>
              </a:pPr>
              <a:r>
                <a:rPr lang="en-US" sz="2000" dirty="0">
                  <a:solidFill>
                    <a:schemeClr val="tx2"/>
                  </a:solidFill>
                  <a:latin typeface="Arial Regular" charset="0"/>
                </a:rPr>
                <a:t>More </a:t>
              </a:r>
              <a:r>
                <a:rPr lang="en-US" sz="2000" dirty="0">
                  <a:solidFill>
                    <a:schemeClr val="accent1"/>
                  </a:solidFill>
                  <a:latin typeface="Arial Regular" charset="0"/>
                </a:rPr>
                <a:t>hygienic, lower bacterial transfer</a:t>
              </a:r>
            </a:p>
            <a:p>
              <a:pPr marL="285750" indent="-285750">
                <a:buFont typeface="Arial" panose="020B0604020202020204" pitchFamily="34" charset="0"/>
                <a:buChar char="•"/>
              </a:pPr>
              <a:r>
                <a:rPr lang="en-US" sz="2000" dirty="0">
                  <a:solidFill>
                    <a:schemeClr val="tx2"/>
                  </a:solidFill>
                  <a:latin typeface="Arial Regular" charset="0"/>
                </a:rPr>
                <a:t>Lower risk of excessive manual flushing, resulting in flooding</a:t>
              </a:r>
            </a:p>
            <a:p>
              <a:pPr marL="285750" indent="-285750">
                <a:buFont typeface="Arial" panose="020B0604020202020204" pitchFamily="34" charset="0"/>
                <a:buChar char="•"/>
              </a:pPr>
              <a:r>
                <a:rPr lang="en-US" sz="2000" dirty="0">
                  <a:solidFill>
                    <a:schemeClr val="tx2"/>
                  </a:solidFill>
                  <a:latin typeface="Arial Regular" charset="0"/>
                </a:rPr>
                <a:t>Easy maintenance with common wear parts</a:t>
              </a:r>
            </a:p>
            <a:p>
              <a:pPr marL="285750" indent="-285750">
                <a:buFont typeface="Arial" panose="020B0604020202020204" pitchFamily="34" charset="0"/>
                <a:buChar char="•"/>
              </a:pPr>
              <a:r>
                <a:rPr lang="en-US" sz="2000" dirty="0">
                  <a:solidFill>
                    <a:schemeClr val="tx2"/>
                  </a:solidFill>
                  <a:latin typeface="Arial Regular" charset="0"/>
                </a:rPr>
                <a:t>Diaphragm and piston options</a:t>
              </a:r>
            </a:p>
            <a:p>
              <a:pPr marL="285750" indent="-285750">
                <a:buFont typeface="Arial" panose="020B0604020202020204" pitchFamily="34" charset="0"/>
                <a:buChar char="•"/>
              </a:pPr>
              <a:r>
                <a:rPr lang="en-US" sz="2000" dirty="0">
                  <a:solidFill>
                    <a:schemeClr val="tx2"/>
                  </a:solidFill>
                  <a:latin typeface="Arial Regular" charset="0"/>
                </a:rPr>
                <a:t>3-year warranty</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69405" y="5143500"/>
            <a:ext cx="8155546" cy="2614714"/>
            <a:chOff x="7848600" y="5084128"/>
            <a:chExt cx="8155546" cy="2614714"/>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724150" cy="1938992"/>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Regular" charset="0"/>
                </a:rPr>
                <a:t>Factory </a:t>
              </a:r>
              <a:r>
                <a:rPr lang="en-US" sz="2000" dirty="0">
                  <a:solidFill>
                    <a:schemeClr val="accent1"/>
                  </a:solidFill>
                  <a:latin typeface="Arial Regular" charset="0"/>
                </a:rPr>
                <a:t>preset ranges and full customization from 2” - 60”</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Replaceable lens </a:t>
              </a:r>
              <a:r>
                <a:rPr lang="en-US" sz="2000" dirty="0">
                  <a:solidFill>
                    <a:schemeClr val="tx2"/>
                  </a:solidFill>
                  <a:latin typeface="Arial Regular" charset="0"/>
                </a:rPr>
                <a:t>with adjustable sensor and installation wrench</a:t>
              </a:r>
            </a:p>
            <a:p>
              <a:pPr marL="285750" indent="-285750">
                <a:buClr>
                  <a:schemeClr val="tx2"/>
                </a:buClr>
                <a:buFont typeface="Arial" panose="020B0604020202020204" pitchFamily="34" charset="0"/>
                <a:buChar char="•"/>
              </a:pPr>
              <a:r>
                <a:rPr lang="en-US" sz="2000" dirty="0">
                  <a:solidFill>
                    <a:schemeClr val="tx2"/>
                  </a:solidFill>
                  <a:latin typeface="Arial Regular" charset="0"/>
                </a:rPr>
                <a:t>Optional 24, 48, 72-hour trap seal courtesy flush</a:t>
              </a:r>
            </a:p>
            <a:p>
              <a:pPr marL="285750" indent="-285750">
                <a:buClr>
                  <a:schemeClr val="tx2"/>
                </a:buClr>
                <a:buFont typeface="Arial" panose="020B0604020202020204" pitchFamily="34" charset="0"/>
                <a:buChar char="•"/>
              </a:pPr>
              <a:r>
                <a:rPr lang="en-US" sz="2000" dirty="0">
                  <a:solidFill>
                    <a:schemeClr val="tx2"/>
                  </a:solidFill>
                  <a:latin typeface="Arial Regular" charset="0"/>
                </a:rPr>
                <a:t>Single electrical box and modular design for </a:t>
              </a:r>
              <a:r>
                <a:rPr lang="en-US" sz="2000" dirty="0">
                  <a:solidFill>
                    <a:schemeClr val="accent1"/>
                  </a:solidFill>
                  <a:latin typeface="Arial Regular" charset="0"/>
                </a:rPr>
                <a:t>easy installation and maintenance</a:t>
              </a:r>
            </a:p>
            <a:p>
              <a:pPr marL="285750" indent="-285750">
                <a:buClr>
                  <a:schemeClr val="tx2"/>
                </a:buClr>
                <a:buFont typeface="Arial" panose="020B0604020202020204" pitchFamily="34" charset="0"/>
                <a:buChar char="•"/>
              </a:pPr>
              <a:r>
                <a:rPr lang="en-US" sz="2000" dirty="0">
                  <a:solidFill>
                    <a:schemeClr val="tx2"/>
                  </a:solidFill>
                  <a:latin typeface="Arial Regular" charset="0"/>
                </a:rPr>
                <a:t>Mechanical override button option</a:t>
              </a:r>
            </a:p>
          </p:txBody>
        </p:sp>
      </p:grpSp>
      <p:sp>
        <p:nvSpPr>
          <p:cNvPr id="16" name="Rectangle 15"/>
          <p:cNvSpPr/>
          <p:nvPr/>
        </p:nvSpPr>
        <p:spPr>
          <a:xfrm>
            <a:off x="9124951" y="0"/>
            <a:ext cx="9163049" cy="10287000"/>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21" name="Picture 2"/>
          <p:cNvPicPr>
            <a:picLocks noChangeAspect="1" noChangeArrowheads="1"/>
          </p:cNvPicPr>
          <p:nvPr/>
        </p:nvPicPr>
        <p:blipFill rotWithShape="1">
          <a:blip r:embed="rId3" cstate="print"/>
          <a:srcRect r="49862" b="2724"/>
          <a:stretch/>
        </p:blipFill>
        <p:spPr bwMode="auto">
          <a:xfrm>
            <a:off x="9124951" y="3759518"/>
            <a:ext cx="8401048" cy="6527483"/>
          </a:xfrm>
          <a:prstGeom prst="rect">
            <a:avLst/>
          </a:prstGeom>
          <a:noFill/>
          <a:ln w="9525">
            <a:noFill/>
            <a:miter lim="800000"/>
            <a:headEnd/>
            <a:tailEnd/>
          </a:ln>
        </p:spPr>
      </p:pic>
      <p:pic>
        <p:nvPicPr>
          <p:cNvPr id="26" name="Picture 2"/>
          <p:cNvPicPr>
            <a:picLocks noChangeAspect="1" noChangeArrowheads="1"/>
          </p:cNvPicPr>
          <p:nvPr/>
        </p:nvPicPr>
        <p:blipFill rotWithShape="1">
          <a:blip r:embed="rId4" cstate="print"/>
          <a:srcRect l="76529"/>
          <a:stretch/>
        </p:blipFill>
        <p:spPr bwMode="auto">
          <a:xfrm>
            <a:off x="14844631" y="-12566"/>
            <a:ext cx="2155929" cy="3758626"/>
          </a:xfrm>
          <a:prstGeom prst="rect">
            <a:avLst/>
          </a:prstGeom>
          <a:noFill/>
          <a:ln w="9525">
            <a:noFill/>
            <a:miter lim="800000"/>
            <a:headEnd/>
            <a:tailEnd/>
          </a:ln>
        </p:spPr>
      </p:pic>
      <p:pic>
        <p:nvPicPr>
          <p:cNvPr id="20" name="Picture 2"/>
          <p:cNvPicPr>
            <a:picLocks noChangeAspect="1" noChangeArrowheads="1"/>
          </p:cNvPicPr>
          <p:nvPr/>
        </p:nvPicPr>
        <p:blipFill rotWithShape="1">
          <a:blip r:embed="rId4" cstate="print"/>
          <a:srcRect r="52507"/>
          <a:stretch/>
        </p:blipFill>
        <p:spPr bwMode="auto">
          <a:xfrm>
            <a:off x="9647797" y="-24508"/>
            <a:ext cx="4362449" cy="3758626"/>
          </a:xfrm>
          <a:prstGeom prst="rect">
            <a:avLst/>
          </a:prstGeom>
          <a:noFill/>
          <a:ln w="9525">
            <a:noFill/>
            <a:miter lim="800000"/>
            <a:headEnd/>
            <a:tailEnd/>
          </a:ln>
        </p:spPr>
      </p:pic>
      <p:sp>
        <p:nvSpPr>
          <p:cNvPr id="7" name="Rectangle 6"/>
          <p:cNvSpPr/>
          <p:nvPr/>
        </p:nvSpPr>
        <p:spPr>
          <a:xfrm>
            <a:off x="17525999" y="3759518"/>
            <a:ext cx="762001" cy="6527482"/>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8" name="Rectangle 27"/>
          <p:cNvSpPr/>
          <p:nvPr/>
        </p:nvSpPr>
        <p:spPr>
          <a:xfrm>
            <a:off x="13582075" y="8996485"/>
            <a:ext cx="2343726" cy="338015"/>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dirty="0">
                <a:solidFill>
                  <a:schemeClr val="tx1"/>
                </a:solidFill>
                <a:latin typeface="Arial Narrow" panose="020B0606020202030204" pitchFamily="34" charset="0"/>
              </a:rPr>
              <a:t>(mechanical override button)</a:t>
            </a:r>
            <a:endParaRPr lang="en-US" sz="1000" dirty="0">
              <a:solidFill>
                <a:schemeClr val="tx1"/>
              </a:solidFill>
              <a:latin typeface="Arial Narrow" panose="020B0606020202030204" pitchFamily="34" charset="0"/>
            </a:endParaRPr>
          </a:p>
        </p:txBody>
      </p:sp>
      <p:sp>
        <p:nvSpPr>
          <p:cNvPr id="29" name="Rectangle 28"/>
          <p:cNvSpPr/>
          <p:nvPr/>
        </p:nvSpPr>
        <p:spPr>
          <a:xfrm>
            <a:off x="11658600" y="2666682"/>
            <a:ext cx="1600200" cy="190818"/>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SzPct val="142000"/>
              <a:buFont typeface="Arial" panose="020B0604020202020204" pitchFamily="34" charset="0"/>
              <a:buChar char="•"/>
            </a:pPr>
            <a:r>
              <a:rPr lang="en-US" sz="1000" dirty="0">
                <a:solidFill>
                  <a:schemeClr val="tx1"/>
                </a:solidFill>
                <a:latin typeface="Arial Narrow" panose="020B0606020202030204" pitchFamily="34" charset="0"/>
              </a:rPr>
              <a:t>Electronic override button</a:t>
            </a:r>
          </a:p>
        </p:txBody>
      </p:sp>
      <p:sp>
        <p:nvSpPr>
          <p:cNvPr id="32" name="Rectangle 31"/>
          <p:cNvSpPr/>
          <p:nvPr/>
        </p:nvSpPr>
        <p:spPr>
          <a:xfrm>
            <a:off x="15011400" y="2819082"/>
            <a:ext cx="1600200" cy="190818"/>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buSzPct val="142000"/>
            </a:pPr>
            <a:r>
              <a:rPr lang="en-US" sz="1000" dirty="0">
                <a:solidFill>
                  <a:schemeClr val="tx1"/>
                </a:solidFill>
                <a:latin typeface="Arial Narrow" panose="020B0606020202030204" pitchFamily="34" charset="0"/>
              </a:rPr>
              <a:t>Electronic override button</a:t>
            </a:r>
          </a:p>
        </p:txBody>
      </p:sp>
    </p:spTree>
    <p:extLst>
      <p:ext uri="{BB962C8B-B14F-4D97-AF65-F5344CB8AC3E}">
        <p14:creationId xmlns:p14="http://schemas.microsoft.com/office/powerpoint/2010/main" val="3136303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9182100"/>
            <a:ext cx="1752600" cy="844692"/>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8343901" cy="1338828"/>
          </a:xfrm>
        </p:spPr>
        <p:txBody>
          <a:bodyPr/>
          <a:lstStyle/>
          <a:p>
            <a:r>
              <a:rPr lang="en-US" dirty="0">
                <a:solidFill>
                  <a:schemeClr val="accent1"/>
                </a:solidFill>
              </a:rPr>
              <a:t>features &amp; benefits</a:t>
            </a:r>
            <a:br>
              <a:rPr lang="en-US" dirty="0"/>
            </a:br>
            <a:r>
              <a:rPr lang="en-US" dirty="0"/>
              <a:t>connected products</a:t>
            </a:r>
            <a:endParaRPr lang="uk-UA" dirty="0"/>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56752" y="-2540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2" name="Picture 1"/>
          <p:cNvPicPr>
            <a:picLocks noChangeAspect="1"/>
          </p:cNvPicPr>
          <p:nvPr/>
        </p:nvPicPr>
        <p:blipFill>
          <a:blip r:embed="rId3" cstate="print"/>
          <a:stretch>
            <a:fillRect/>
          </a:stretch>
        </p:blipFill>
        <p:spPr>
          <a:xfrm>
            <a:off x="14696039" y="6207443"/>
            <a:ext cx="3247742" cy="3812567"/>
          </a:xfrm>
          <a:prstGeom prst="rect">
            <a:avLst/>
          </a:prstGeom>
        </p:spPr>
      </p:pic>
      <p:sp>
        <p:nvSpPr>
          <p:cNvPr id="14" name="object 19">
            <a:extLst>
              <a:ext uri="{FF2B5EF4-FFF2-40B4-BE49-F238E27FC236}">
                <a16:creationId xmlns:a16="http://schemas.microsoft.com/office/drawing/2014/main" id="{A88E0E4E-6375-40DF-ABB7-1E2F2D0CAD5C}"/>
              </a:ext>
            </a:extLst>
          </p:cNvPr>
          <p:cNvSpPr/>
          <p:nvPr/>
        </p:nvSpPr>
        <p:spPr>
          <a:xfrm>
            <a:off x="14478000" y="7635356"/>
            <a:ext cx="809175" cy="892351"/>
          </a:xfrm>
          <a:prstGeom prst="rect">
            <a:avLst/>
          </a:prstGeom>
          <a:blipFill>
            <a:blip r:embed="rId4" cstate="print"/>
            <a:stretch>
              <a:fillRect/>
            </a:stretch>
          </a:blipFill>
        </p:spPr>
        <p:txBody>
          <a:bodyPr wrap="square" lIns="0" tIns="0" rIns="0" bIns="0" rtlCol="0"/>
          <a:lstStyle/>
          <a:p>
            <a:endParaRPr sz="405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8624" y="2962179"/>
            <a:ext cx="3468209" cy="4896161"/>
          </a:xfrm>
          <a:prstGeom prst="rect">
            <a:avLst/>
          </a:prstGeom>
        </p:spPr>
      </p:pic>
      <p:sp>
        <p:nvSpPr>
          <p:cNvPr id="34" name="object 19">
            <a:extLst>
              <a:ext uri="{FF2B5EF4-FFF2-40B4-BE49-F238E27FC236}">
                <a16:creationId xmlns:a16="http://schemas.microsoft.com/office/drawing/2014/main" id="{FAF6DD68-1FEF-47CB-9CF0-4C486315655C}"/>
              </a:ext>
            </a:extLst>
          </p:cNvPr>
          <p:cNvSpPr/>
          <p:nvPr/>
        </p:nvSpPr>
        <p:spPr>
          <a:xfrm>
            <a:off x="10170272" y="3265366"/>
            <a:ext cx="733233" cy="750557"/>
          </a:xfrm>
          <a:prstGeom prst="rect">
            <a:avLst/>
          </a:prstGeom>
          <a:blipFill>
            <a:blip r:embed="rId4" cstate="print"/>
            <a:stretch>
              <a:fillRect/>
            </a:stretch>
          </a:blipFill>
        </p:spPr>
        <p:txBody>
          <a:bodyPr wrap="square" lIns="0" tIns="0" rIns="0" bIns="0" rtlCol="0"/>
          <a:lstStyle/>
          <a:p>
            <a:endParaRPr sz="4050" dirty="0"/>
          </a:p>
        </p:txBody>
      </p:sp>
      <p:sp>
        <p:nvSpPr>
          <p:cNvPr id="33" name="TextBox 32">
            <a:extLst>
              <a:ext uri="{FF2B5EF4-FFF2-40B4-BE49-F238E27FC236}">
                <a16:creationId xmlns:a16="http://schemas.microsoft.com/office/drawing/2014/main" id="{D879A685-877A-4C0F-9FB3-FB6E20907331}"/>
              </a:ext>
            </a:extLst>
          </p:cNvPr>
          <p:cNvSpPr txBox="1"/>
          <p:nvPr/>
        </p:nvSpPr>
        <p:spPr>
          <a:xfrm>
            <a:off x="12760756" y="3496216"/>
            <a:ext cx="5357385" cy="1323439"/>
          </a:xfrm>
          <a:prstGeom prst="rect">
            <a:avLst/>
          </a:prstGeom>
          <a:noFill/>
        </p:spPr>
        <p:txBody>
          <a:bodyPr wrap="square" rtlCol="0">
            <a:spAutoFit/>
          </a:bodyPr>
          <a:lstStyle/>
          <a:p>
            <a:r>
              <a:rPr lang="en-US" sz="2000" b="1" dirty="0">
                <a:latin typeface="Arial Narrow Regular"/>
              </a:rPr>
              <a:t>Connected</a:t>
            </a:r>
          </a:p>
          <a:p>
            <a:r>
              <a:rPr lang="en-US" sz="2000" dirty="0">
                <a:latin typeface="Arial Narrow Regular"/>
              </a:rPr>
              <a:t>ZEMS Hardwired Sensor Flush Valve </a:t>
            </a:r>
          </a:p>
          <a:p>
            <a:r>
              <a:rPr lang="en-US" sz="2000" dirty="0">
                <a:latin typeface="Arial Narrow Regular"/>
              </a:rPr>
              <a:t>for 3.5 </a:t>
            </a:r>
            <a:r>
              <a:rPr lang="en-US" sz="2000" dirty="0" err="1">
                <a:latin typeface="Arial Narrow Regular"/>
              </a:rPr>
              <a:t>gpf</a:t>
            </a:r>
            <a:r>
              <a:rPr lang="en-US" sz="2000" dirty="0">
                <a:latin typeface="Arial Narrow Regular"/>
              </a:rPr>
              <a:t> – 1.1 </a:t>
            </a:r>
            <a:r>
              <a:rPr lang="en-US" sz="2000" dirty="0" err="1">
                <a:latin typeface="Arial Narrow Regular"/>
              </a:rPr>
              <a:t>gpf</a:t>
            </a:r>
            <a:r>
              <a:rPr lang="en-US" sz="2000" dirty="0">
                <a:latin typeface="Arial Narrow Regular"/>
              </a:rPr>
              <a:t> Water Closets </a:t>
            </a:r>
          </a:p>
          <a:p>
            <a:r>
              <a:rPr lang="en-US" sz="2000" dirty="0">
                <a:latin typeface="Arial Narrow Regular"/>
              </a:rPr>
              <a:t>ZEMS6000AV-MOB-W1</a:t>
            </a:r>
          </a:p>
        </p:txBody>
      </p:sp>
      <p:sp>
        <p:nvSpPr>
          <p:cNvPr id="15" name="TextBox 14">
            <a:extLst>
              <a:ext uri="{FF2B5EF4-FFF2-40B4-BE49-F238E27FC236}">
                <a16:creationId xmlns:a16="http://schemas.microsoft.com/office/drawing/2014/main" id="{446814A5-220E-462F-AD63-B851370D0189}"/>
              </a:ext>
            </a:extLst>
          </p:cNvPr>
          <p:cNvSpPr txBox="1"/>
          <p:nvPr/>
        </p:nvSpPr>
        <p:spPr>
          <a:xfrm>
            <a:off x="10755386" y="8355958"/>
            <a:ext cx="5057777" cy="1631216"/>
          </a:xfrm>
          <a:prstGeom prst="rect">
            <a:avLst/>
          </a:prstGeom>
          <a:noFill/>
        </p:spPr>
        <p:txBody>
          <a:bodyPr wrap="square" rtlCol="0">
            <a:spAutoFit/>
          </a:bodyPr>
          <a:lstStyle/>
          <a:p>
            <a:r>
              <a:rPr lang="en-US" sz="2000" b="1" dirty="0">
                <a:latin typeface="Arial Narrow Regular"/>
              </a:rPr>
              <a:t>Connected</a:t>
            </a:r>
          </a:p>
          <a:p>
            <a:r>
              <a:rPr lang="en-US" sz="2000" dirty="0">
                <a:latin typeface="Arial Narrow Regular"/>
              </a:rPr>
              <a:t>ZEMS Hardwired Sensor Flush Valve </a:t>
            </a:r>
          </a:p>
          <a:p>
            <a:r>
              <a:rPr lang="en-US" sz="2000" dirty="0">
                <a:latin typeface="Arial Narrow Regular"/>
              </a:rPr>
              <a:t>for 0.125 </a:t>
            </a:r>
            <a:r>
              <a:rPr lang="en-US" sz="2000" dirty="0" err="1">
                <a:latin typeface="Arial Narrow Regular"/>
              </a:rPr>
              <a:t>gpf</a:t>
            </a:r>
            <a:r>
              <a:rPr lang="en-US" sz="2000" dirty="0">
                <a:latin typeface="Arial Narrow Regular"/>
              </a:rPr>
              <a:t> -1.5 </a:t>
            </a:r>
            <a:r>
              <a:rPr lang="en-US" sz="2000" dirty="0" err="1">
                <a:latin typeface="Arial Narrow Regular"/>
              </a:rPr>
              <a:t>gpf</a:t>
            </a:r>
            <a:r>
              <a:rPr lang="en-US" sz="2000" dirty="0">
                <a:latin typeface="Arial Narrow Regular"/>
              </a:rPr>
              <a:t> Urinals</a:t>
            </a:r>
          </a:p>
          <a:p>
            <a:r>
              <a:rPr lang="en-US" sz="2000" dirty="0">
                <a:latin typeface="Arial Narrow Regular"/>
              </a:rPr>
              <a:t>ZEMS6003AV-MOB-W1</a:t>
            </a:r>
          </a:p>
          <a:p>
            <a:endParaRPr lang="en-US" sz="2000" dirty="0">
              <a:solidFill>
                <a:schemeClr val="tx2"/>
              </a:solidFill>
              <a:latin typeface="Arial Narrow Regular"/>
            </a:endParaRPr>
          </a:p>
        </p:txBody>
      </p:sp>
      <p:grpSp>
        <p:nvGrpSpPr>
          <p:cNvPr id="25" name="Group 24"/>
          <p:cNvGrpSpPr/>
          <p:nvPr/>
        </p:nvGrpSpPr>
        <p:grpSpPr>
          <a:xfrm>
            <a:off x="737730" y="1943878"/>
            <a:ext cx="9219860" cy="646331"/>
            <a:chOff x="7467600" y="5557807"/>
            <a:chExt cx="7380759" cy="580918"/>
          </a:xfrm>
        </p:grpSpPr>
        <p:sp>
          <p:nvSpPr>
            <p:cNvPr id="27" name="TextBox 26"/>
            <p:cNvSpPr txBox="1"/>
            <p:nvPr/>
          </p:nvSpPr>
          <p:spPr>
            <a:xfrm>
              <a:off x="7587625" y="5557807"/>
              <a:ext cx="7260734" cy="580918"/>
            </a:xfrm>
            <a:prstGeom prst="rect">
              <a:avLst/>
            </a:prstGeom>
            <a:noFill/>
          </p:spPr>
          <p:txBody>
            <a:bodyPr wrap="square" rtlCol="0">
              <a:spAutoFit/>
            </a:bodyPr>
            <a:lstStyle/>
            <a:p>
              <a:r>
                <a:rPr lang="en-US" sz="3600" dirty="0">
                  <a:solidFill>
                    <a:schemeClr val="accent1"/>
                  </a:solidFill>
                  <a:latin typeface="Arial Narrow Regular" charset="0"/>
                </a:rPr>
                <a:t>connected flush valves  </a:t>
              </a:r>
            </a:p>
          </p:txBody>
        </p:sp>
        <p:cxnSp>
          <p:nvCxnSpPr>
            <p:cNvPr id="35" name="Straight Connector 34"/>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450" y="3036240"/>
            <a:ext cx="1477844" cy="147784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498" y="7006812"/>
            <a:ext cx="1349146" cy="1349146"/>
          </a:xfrm>
          <a:prstGeom prst="rect">
            <a:avLst/>
          </a:prstGeom>
        </p:spPr>
      </p:pic>
      <p:pic>
        <p:nvPicPr>
          <p:cNvPr id="10" name="Picture 9"/>
          <p:cNvPicPr>
            <a:picLocks noChangeAspect="1"/>
          </p:cNvPicPr>
          <p:nvPr/>
        </p:nvPicPr>
        <p:blipFill>
          <a:blip r:embed="rId8" cstate="print"/>
          <a:stretch>
            <a:fillRect/>
          </a:stretch>
        </p:blipFill>
        <p:spPr>
          <a:xfrm>
            <a:off x="9131248" y="-12725"/>
            <a:ext cx="9156751" cy="305551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525" y="5037007"/>
            <a:ext cx="1424251" cy="1424251"/>
          </a:xfrm>
          <a:prstGeom prst="rect">
            <a:avLst/>
          </a:prstGeom>
        </p:spPr>
      </p:pic>
      <p:sp>
        <p:nvSpPr>
          <p:cNvPr id="36" name="Rectangle 35"/>
          <p:cNvSpPr/>
          <p:nvPr/>
        </p:nvSpPr>
        <p:spPr>
          <a:xfrm>
            <a:off x="2336686" y="7080804"/>
            <a:ext cx="5788970" cy="1384995"/>
          </a:xfrm>
          <a:prstGeom prst="rect">
            <a:avLst/>
          </a:prstGeom>
        </p:spPr>
        <p:txBody>
          <a:bodyPr wrap="square">
            <a:spAutoFit/>
          </a:bodyPr>
          <a:lstStyle/>
          <a:p>
            <a:r>
              <a:rPr lang="en-US" sz="2400" b="1" dirty="0">
                <a:solidFill>
                  <a:srgbClr val="0070C0"/>
                </a:solidFill>
                <a:latin typeface="Arial Narrow Regular"/>
              </a:rPr>
              <a:t>INSTANT ANALYTICS</a:t>
            </a:r>
          </a:p>
          <a:p>
            <a:r>
              <a:rPr lang="en-US" sz="2000" dirty="0">
                <a:solidFill>
                  <a:schemeClr val="tx2"/>
                </a:solidFill>
                <a:latin typeface="Arial Narrow Regular"/>
              </a:rPr>
              <a:t>Wireless monitoring technology tracks data around set parameters for usage, water consumption, and preventative maintenance</a:t>
            </a:r>
          </a:p>
        </p:txBody>
      </p:sp>
      <p:sp>
        <p:nvSpPr>
          <p:cNvPr id="37" name="Rectangle 36"/>
          <p:cNvSpPr/>
          <p:nvPr/>
        </p:nvSpPr>
        <p:spPr>
          <a:xfrm>
            <a:off x="2264676" y="5146735"/>
            <a:ext cx="5788970" cy="1384995"/>
          </a:xfrm>
          <a:prstGeom prst="rect">
            <a:avLst/>
          </a:prstGeom>
        </p:spPr>
        <p:txBody>
          <a:bodyPr wrap="square">
            <a:spAutoFit/>
          </a:bodyPr>
          <a:lstStyle/>
          <a:p>
            <a:r>
              <a:rPr lang="en-US" sz="2400" b="1" dirty="0">
                <a:solidFill>
                  <a:srgbClr val="0070C0"/>
                </a:solidFill>
                <a:latin typeface="Arial Narrow Regular"/>
              </a:rPr>
              <a:t>DEPENDABLE</a:t>
            </a:r>
          </a:p>
          <a:p>
            <a:r>
              <a:rPr lang="en-US" sz="2000" dirty="0">
                <a:solidFill>
                  <a:schemeClr val="tx2"/>
                </a:solidFill>
                <a:latin typeface="Arial Narrow Regular"/>
              </a:rPr>
              <a:t>Clog-resistant triple filter diaphragm, chemical-resistant gaskets, and seals extend service life and reduce maintenance costs</a:t>
            </a:r>
          </a:p>
        </p:txBody>
      </p:sp>
      <p:sp>
        <p:nvSpPr>
          <p:cNvPr id="38" name="Rectangle 37"/>
          <p:cNvSpPr/>
          <p:nvPr/>
        </p:nvSpPr>
        <p:spPr>
          <a:xfrm>
            <a:off x="2213194" y="3167319"/>
            <a:ext cx="5788970" cy="1384995"/>
          </a:xfrm>
          <a:prstGeom prst="rect">
            <a:avLst/>
          </a:prstGeom>
        </p:spPr>
        <p:txBody>
          <a:bodyPr wrap="square">
            <a:spAutoFit/>
          </a:bodyPr>
          <a:lstStyle/>
          <a:p>
            <a:r>
              <a:rPr lang="en-US" sz="2400" b="1" dirty="0">
                <a:solidFill>
                  <a:srgbClr val="0070C0"/>
                </a:solidFill>
                <a:latin typeface="Arial Narrow Regular"/>
              </a:rPr>
              <a:t>PRECISION</a:t>
            </a:r>
          </a:p>
          <a:p>
            <a:r>
              <a:rPr lang="en-US" sz="2000" dirty="0">
                <a:solidFill>
                  <a:schemeClr val="tx2"/>
                </a:solidFill>
                <a:latin typeface="Arial Narrow Regular"/>
              </a:rPr>
              <a:t>Sensor flush valve accurately delivers hands-free operation to reduce germ transfer and enhance the user experience</a:t>
            </a:r>
          </a:p>
        </p:txBody>
      </p:sp>
      <p:grpSp>
        <p:nvGrpSpPr>
          <p:cNvPr id="39" name="Group 38"/>
          <p:cNvGrpSpPr/>
          <p:nvPr/>
        </p:nvGrpSpPr>
        <p:grpSpPr>
          <a:xfrm>
            <a:off x="895609" y="8511147"/>
            <a:ext cx="8019791" cy="1568024"/>
            <a:chOff x="7848600" y="5084128"/>
            <a:chExt cx="7912557" cy="1568024"/>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additional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183020" y="5636489"/>
              <a:ext cx="7578137" cy="1015663"/>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Narrow Regular"/>
                </a:rPr>
                <a:t>Water conserving options with </a:t>
              </a:r>
              <a:r>
                <a:rPr lang="en-US" sz="2000" dirty="0">
                  <a:solidFill>
                    <a:schemeClr val="accent1"/>
                  </a:solidFill>
                  <a:latin typeface="Arial Narrow Regular"/>
                </a:rPr>
                <a:t>LEED flow rates</a:t>
              </a:r>
            </a:p>
            <a:p>
              <a:pPr marL="285750" indent="-285750">
                <a:buClr>
                  <a:schemeClr val="tx2"/>
                </a:buClr>
                <a:buFont typeface="Arial" panose="020B0604020202020204" pitchFamily="34" charset="0"/>
                <a:buChar char="•"/>
              </a:pPr>
              <a:r>
                <a:rPr lang="en-US" sz="2000" dirty="0">
                  <a:solidFill>
                    <a:schemeClr val="tx2"/>
                  </a:solidFill>
                  <a:latin typeface="Arial Narrow Regular"/>
                </a:rPr>
                <a:t>Heavy-duty cast brass body with chrome finish </a:t>
              </a:r>
            </a:p>
            <a:p>
              <a:pPr marL="285750" indent="-285750">
                <a:buClr>
                  <a:schemeClr val="tx2"/>
                </a:buClr>
                <a:buFont typeface="Arial" panose="020B0604020202020204" pitchFamily="34" charset="0"/>
                <a:buChar char="•"/>
              </a:pPr>
              <a:r>
                <a:rPr lang="en-US" sz="2000" dirty="0">
                  <a:solidFill>
                    <a:schemeClr val="tx2"/>
                  </a:solidFill>
                  <a:latin typeface="Arial Narrow Regular"/>
                </a:rPr>
                <a:t>ADA compliant</a:t>
              </a:r>
            </a:p>
          </p:txBody>
        </p:sp>
      </p:grpSp>
    </p:spTree>
    <p:extLst>
      <p:ext uri="{BB962C8B-B14F-4D97-AF65-F5344CB8AC3E}">
        <p14:creationId xmlns:p14="http://schemas.microsoft.com/office/powerpoint/2010/main" val="398875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8364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990600" y="495981"/>
            <a:ext cx="8153400" cy="1338828"/>
          </a:xfrm>
        </p:spPr>
        <p:txBody>
          <a:bodyPr/>
          <a:lstStyle/>
          <a:p>
            <a:r>
              <a:rPr lang="en-US" dirty="0">
                <a:solidFill>
                  <a:schemeClr val="accent1"/>
                </a:solidFill>
              </a:rPr>
              <a:t>how it works</a:t>
            </a:r>
            <a:br>
              <a:rPr lang="en-US" dirty="0"/>
            </a:br>
            <a:r>
              <a:rPr lang="en-US" dirty="0"/>
              <a:t>connected flush valves</a:t>
            </a:r>
            <a:endParaRPr lang="uk-UA" dirty="0"/>
          </a:p>
        </p:txBody>
      </p:sp>
      <p:cxnSp>
        <p:nvCxnSpPr>
          <p:cNvPr id="46" name="Straight Connector 45"/>
          <p:cNvCxnSpPr>
            <a:stCxn id="30" idx="4"/>
            <a:endCxn id="53" idx="0"/>
          </p:cNvCxnSpPr>
          <p:nvPr/>
        </p:nvCxnSpPr>
        <p:spPr>
          <a:xfrm>
            <a:off x="2095500" y="2497485"/>
            <a:ext cx="0" cy="1792069"/>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a:stCxn id="53" idx="4"/>
            <a:endCxn id="58" idx="0"/>
          </p:cNvCxnSpPr>
          <p:nvPr/>
        </p:nvCxnSpPr>
        <p:spPr>
          <a:xfrm>
            <a:off x="2095500" y="4518154"/>
            <a:ext cx="0" cy="18288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981200" y="226888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2514599" y="2020070"/>
            <a:ext cx="7543801" cy="584775"/>
          </a:xfrm>
          <a:prstGeom prst="rect">
            <a:avLst/>
          </a:prstGeom>
          <a:noFill/>
        </p:spPr>
        <p:txBody>
          <a:bodyPr wrap="square" rtlCol="0">
            <a:spAutoFit/>
          </a:bodyPr>
          <a:lstStyle/>
          <a:p>
            <a:r>
              <a:rPr lang="en-US" sz="3200" dirty="0">
                <a:latin typeface="Arial Narrow Regular" charset="0"/>
              </a:rPr>
              <a:t>sensors capture and send data to cloud</a:t>
            </a:r>
            <a:endParaRPr lang="uk-UA" sz="3200" dirty="0">
              <a:latin typeface="Arial Narrow Regular" charset="0"/>
            </a:endParaRPr>
          </a:p>
        </p:txBody>
      </p:sp>
      <p:sp>
        <p:nvSpPr>
          <p:cNvPr id="40" name="TextBox 39"/>
          <p:cNvSpPr txBox="1"/>
          <p:nvPr/>
        </p:nvSpPr>
        <p:spPr>
          <a:xfrm>
            <a:off x="2552698" y="2628900"/>
            <a:ext cx="6210301" cy="707886"/>
          </a:xfrm>
          <a:prstGeom prst="rect">
            <a:avLst/>
          </a:prstGeom>
          <a:noFill/>
        </p:spPr>
        <p:txBody>
          <a:bodyPr wrap="square" rtlCol="0">
            <a:spAutoFit/>
          </a:bodyPr>
          <a:lstStyle/>
          <a:p>
            <a:r>
              <a:rPr lang="en-US" sz="2000" dirty="0">
                <a:solidFill>
                  <a:schemeClr val="tx2"/>
                </a:solidFill>
                <a:latin typeface="Arial Narrow Regular"/>
              </a:rPr>
              <a:t>flush valve transmits readings multiple times per second wirelessly to the Zurn cloud via Zurn gateway</a:t>
            </a:r>
          </a:p>
        </p:txBody>
      </p:sp>
      <p:sp>
        <p:nvSpPr>
          <p:cNvPr id="53" name="Oval 52"/>
          <p:cNvSpPr/>
          <p:nvPr/>
        </p:nvSpPr>
        <p:spPr>
          <a:xfrm>
            <a:off x="1981200" y="42895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6" name="TextBox 55"/>
          <p:cNvSpPr txBox="1"/>
          <p:nvPr/>
        </p:nvSpPr>
        <p:spPr>
          <a:xfrm>
            <a:off x="-762000" y="40407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sp>
        <p:nvSpPr>
          <p:cNvPr id="58" name="Oval 57"/>
          <p:cNvSpPr/>
          <p:nvPr/>
        </p:nvSpPr>
        <p:spPr>
          <a:xfrm>
            <a:off x="1981200" y="63469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2590799" y="6134100"/>
            <a:ext cx="6019791" cy="584775"/>
          </a:xfrm>
          <a:prstGeom prst="rect">
            <a:avLst/>
          </a:prstGeom>
          <a:noFill/>
        </p:spPr>
        <p:txBody>
          <a:bodyPr wrap="square" rtlCol="0">
            <a:spAutoFit/>
          </a:bodyPr>
          <a:lstStyle/>
          <a:p>
            <a:r>
              <a:rPr lang="en-US" sz="3200" dirty="0">
                <a:latin typeface="Arial Narrow Regular" charset="0"/>
              </a:rPr>
              <a:t>alerts sent via web/email/text </a:t>
            </a:r>
            <a:endParaRPr lang="uk-UA" sz="3200" dirty="0">
              <a:latin typeface="Arial Narrow Regular" charset="0"/>
            </a:endParaRPr>
          </a:p>
        </p:txBody>
      </p:sp>
      <p:sp>
        <p:nvSpPr>
          <p:cNvPr id="60" name="TextBox 59"/>
          <p:cNvSpPr txBox="1"/>
          <p:nvPr/>
        </p:nvSpPr>
        <p:spPr>
          <a:xfrm>
            <a:off x="2590801" y="6733282"/>
            <a:ext cx="6934195" cy="1631216"/>
          </a:xfrm>
          <a:prstGeom prst="rect">
            <a:avLst/>
          </a:prstGeom>
          <a:noFill/>
        </p:spPr>
        <p:txBody>
          <a:bodyPr wrap="square" rtlCol="0">
            <a:spAutoFit/>
          </a:bodyPr>
          <a:lstStyle/>
          <a:p>
            <a:r>
              <a:rPr lang="en-US" sz="2000" dirty="0">
                <a:solidFill>
                  <a:schemeClr val="tx2"/>
                </a:solidFill>
                <a:latin typeface="Arial Narrow Regular"/>
              </a:rPr>
              <a:t>if any of these computed results surpasses a </a:t>
            </a:r>
            <a:r>
              <a:rPr lang="en-US" sz="2000" b="1" dirty="0">
                <a:solidFill>
                  <a:schemeClr val="tx2"/>
                </a:solidFill>
                <a:latin typeface="Arial Narrow Regular"/>
              </a:rPr>
              <a:t>threshold for warnings and then severe alerts</a:t>
            </a:r>
            <a:r>
              <a:rPr lang="en-US" sz="2000" dirty="0">
                <a:solidFill>
                  <a:schemeClr val="tx2"/>
                </a:solidFill>
                <a:latin typeface="Arial Narrow Regular"/>
              </a:rPr>
              <a:t>, they are displayed immediately on </a:t>
            </a:r>
            <a:r>
              <a:rPr lang="en-US" sz="2000" dirty="0" err="1">
                <a:solidFill>
                  <a:schemeClr val="tx2"/>
                </a:solidFill>
                <a:latin typeface="Arial Narrow Regular"/>
              </a:rPr>
              <a:t>plumbSMART</a:t>
            </a:r>
            <a:r>
              <a:rPr lang="en-US" sz="2000" dirty="0">
                <a:solidFill>
                  <a:schemeClr val="tx2"/>
                </a:solidFill>
                <a:latin typeface="Arial Narrow Regular"/>
              </a:rPr>
              <a:t>™ and notifications are sent to the building owner/facility manager via email/text based on severity with link back to </a:t>
            </a:r>
            <a:r>
              <a:rPr lang="en-US" sz="2000" dirty="0" err="1">
                <a:solidFill>
                  <a:schemeClr val="tx2"/>
                </a:solidFill>
                <a:latin typeface="Arial Narrow Regular"/>
              </a:rPr>
              <a:t>plumbSMART</a:t>
            </a:r>
            <a:r>
              <a:rPr lang="en-US" sz="2000" dirty="0">
                <a:solidFill>
                  <a:schemeClr val="tx2"/>
                </a:solidFill>
                <a:latin typeface="Arial Narrow Regular"/>
              </a:rPr>
              <a:t>™</a:t>
            </a:r>
          </a:p>
        </p:txBody>
      </p:sp>
      <p:sp>
        <p:nvSpPr>
          <p:cNvPr id="61" name="TextBox 60"/>
          <p:cNvSpPr txBox="1"/>
          <p:nvPr/>
        </p:nvSpPr>
        <p:spPr>
          <a:xfrm>
            <a:off x="-762000" y="60981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sp>
        <p:nvSpPr>
          <p:cNvPr id="36" name="TextBox 35"/>
          <p:cNvSpPr txBox="1"/>
          <p:nvPr/>
        </p:nvSpPr>
        <p:spPr>
          <a:xfrm>
            <a:off x="-762000" y="202007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sp>
        <p:nvSpPr>
          <p:cNvPr id="75" name="TextBox 74">
            <a:extLst>
              <a:ext uri="{FF2B5EF4-FFF2-40B4-BE49-F238E27FC236}">
                <a16:creationId xmlns:a16="http://schemas.microsoft.com/office/drawing/2014/main" id="{A3A77F67-E16E-4688-A911-423FCC171A40}"/>
              </a:ext>
            </a:extLst>
          </p:cNvPr>
          <p:cNvSpPr txBox="1"/>
          <p:nvPr/>
        </p:nvSpPr>
        <p:spPr>
          <a:xfrm>
            <a:off x="2590800" y="4077470"/>
            <a:ext cx="6799840" cy="584775"/>
          </a:xfrm>
          <a:prstGeom prst="rect">
            <a:avLst/>
          </a:prstGeom>
          <a:noFill/>
        </p:spPr>
        <p:txBody>
          <a:bodyPr wrap="square" rtlCol="0">
            <a:spAutoFit/>
          </a:bodyPr>
          <a:lstStyle/>
          <a:p>
            <a:r>
              <a:rPr lang="en-US" sz="3200" dirty="0">
                <a:latin typeface="Arial Narrow Regular" charset="0"/>
              </a:rPr>
              <a:t>data analyzed for alerts and insights</a:t>
            </a:r>
            <a:endParaRPr lang="uk-UA" sz="3200" dirty="0">
              <a:latin typeface="Arial Narrow Regular" charset="0"/>
            </a:endParaRPr>
          </a:p>
        </p:txBody>
      </p:sp>
      <p:sp>
        <p:nvSpPr>
          <p:cNvPr id="76" name="TextBox 75">
            <a:extLst>
              <a:ext uri="{FF2B5EF4-FFF2-40B4-BE49-F238E27FC236}">
                <a16:creationId xmlns:a16="http://schemas.microsoft.com/office/drawing/2014/main" id="{D8A2FC6B-FEC7-4B08-A1BE-44FF2F5A5E1E}"/>
              </a:ext>
            </a:extLst>
          </p:cNvPr>
          <p:cNvSpPr txBox="1"/>
          <p:nvPr/>
        </p:nvSpPr>
        <p:spPr>
          <a:xfrm>
            <a:off x="2590799" y="4686300"/>
            <a:ext cx="6477001" cy="1800493"/>
          </a:xfrm>
          <a:prstGeom prst="rect">
            <a:avLst/>
          </a:prstGeom>
          <a:noFill/>
        </p:spPr>
        <p:txBody>
          <a:bodyPr wrap="square" rtlCol="0">
            <a:spAutoFit/>
          </a:bodyPr>
          <a:lstStyle/>
          <a:p>
            <a:r>
              <a:rPr lang="en-US" sz="2000" dirty="0">
                <a:solidFill>
                  <a:schemeClr val="tx2"/>
                </a:solidFill>
                <a:latin typeface="Arial Narrow Regular"/>
              </a:rPr>
              <a:t>flush valve data is then computed in real-time to determine:</a:t>
            </a:r>
          </a:p>
          <a:p>
            <a:pPr marL="342900" indent="-342900">
              <a:spcAft>
                <a:spcPts val="600"/>
              </a:spcAft>
              <a:buClr>
                <a:schemeClr val="tx2"/>
              </a:buClr>
              <a:buFont typeface="+mj-lt"/>
              <a:buAutoNum type="arabicPeriod"/>
            </a:pPr>
            <a:r>
              <a:rPr lang="en-US" sz="2000" b="1" dirty="0">
                <a:solidFill>
                  <a:schemeClr val="tx2"/>
                </a:solidFill>
                <a:latin typeface="Arial Narrow Regular"/>
              </a:rPr>
              <a:t>flush count</a:t>
            </a:r>
          </a:p>
          <a:p>
            <a:pPr marL="342900" indent="-342900">
              <a:spcAft>
                <a:spcPts val="600"/>
              </a:spcAft>
              <a:buClr>
                <a:schemeClr val="tx2"/>
              </a:buClr>
              <a:buFont typeface="+mj-lt"/>
              <a:buAutoNum type="arabicPeriod"/>
            </a:pPr>
            <a:r>
              <a:rPr lang="en-US" sz="2000" b="1" dirty="0">
                <a:solidFill>
                  <a:schemeClr val="tx2"/>
                </a:solidFill>
                <a:latin typeface="Arial Narrow Regular"/>
              </a:rPr>
              <a:t>water usage volume</a:t>
            </a:r>
          </a:p>
          <a:p>
            <a:pPr marL="342900" indent="-342900">
              <a:spcAft>
                <a:spcPts val="600"/>
              </a:spcAft>
              <a:buClr>
                <a:schemeClr val="tx2"/>
              </a:buClr>
              <a:buFont typeface="+mj-lt"/>
              <a:buAutoNum type="arabicPeriod"/>
            </a:pPr>
            <a:r>
              <a:rPr lang="en-US" sz="2000" b="1" dirty="0">
                <a:solidFill>
                  <a:schemeClr val="tx2"/>
                </a:solidFill>
                <a:latin typeface="Arial Narrow Regular"/>
              </a:rPr>
              <a:t>diaphragm replacement alerts for preventative </a:t>
            </a:r>
            <a:r>
              <a:rPr lang="en-US" sz="1600" b="1" dirty="0">
                <a:solidFill>
                  <a:schemeClr val="bg2"/>
                </a:solidFill>
                <a:latin typeface="Arial Narrow Regular"/>
              </a:rPr>
              <a:t>maintenance</a:t>
            </a:r>
          </a:p>
          <a:p>
            <a:endParaRPr lang="en-US" sz="1600" b="1" dirty="0">
              <a:solidFill>
                <a:schemeClr val="tx2"/>
              </a:solidFill>
              <a:latin typeface="Arial Narrow Regular"/>
            </a:endParaRPr>
          </a:p>
        </p:txBody>
      </p:sp>
      <p:sp>
        <p:nvSpPr>
          <p:cNvPr id="77" name="Oval 76">
            <a:extLst>
              <a:ext uri="{FF2B5EF4-FFF2-40B4-BE49-F238E27FC236}">
                <a16:creationId xmlns:a16="http://schemas.microsoft.com/office/drawing/2014/main" id="{2AC61D46-0485-48B3-903D-25350CE4B286}"/>
              </a:ext>
            </a:extLst>
          </p:cNvPr>
          <p:cNvSpPr/>
          <p:nvPr/>
        </p:nvSpPr>
        <p:spPr>
          <a:xfrm>
            <a:off x="1981200" y="84043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78" name="TextBox 77">
            <a:extLst>
              <a:ext uri="{FF2B5EF4-FFF2-40B4-BE49-F238E27FC236}">
                <a16:creationId xmlns:a16="http://schemas.microsoft.com/office/drawing/2014/main" id="{94B30C0C-9149-4738-B2B9-BF970AE9586C}"/>
              </a:ext>
            </a:extLst>
          </p:cNvPr>
          <p:cNvSpPr txBox="1"/>
          <p:nvPr/>
        </p:nvSpPr>
        <p:spPr>
          <a:xfrm>
            <a:off x="-762000" y="81555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cxnSp>
        <p:nvCxnSpPr>
          <p:cNvPr id="79" name="Straight Connector 78">
            <a:extLst>
              <a:ext uri="{FF2B5EF4-FFF2-40B4-BE49-F238E27FC236}">
                <a16:creationId xmlns:a16="http://schemas.microsoft.com/office/drawing/2014/main" id="{2AB33A48-EFFE-48B1-9DD2-36757B658FE1}"/>
              </a:ext>
            </a:extLst>
          </p:cNvPr>
          <p:cNvCxnSpPr>
            <a:cxnSpLocks/>
            <a:endCxn id="77" idx="0"/>
          </p:cNvCxnSpPr>
          <p:nvPr/>
        </p:nvCxnSpPr>
        <p:spPr>
          <a:xfrm>
            <a:off x="2095500" y="6592070"/>
            <a:ext cx="0" cy="181228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F99B211B-F467-41D2-A6D8-3D44FE769AF5}"/>
              </a:ext>
            </a:extLst>
          </p:cNvPr>
          <p:cNvSpPr txBox="1"/>
          <p:nvPr/>
        </p:nvSpPr>
        <p:spPr>
          <a:xfrm>
            <a:off x="2590800" y="8189056"/>
            <a:ext cx="6934200" cy="584775"/>
          </a:xfrm>
          <a:prstGeom prst="rect">
            <a:avLst/>
          </a:prstGeom>
          <a:noFill/>
        </p:spPr>
        <p:txBody>
          <a:bodyPr wrap="square" rtlCol="0">
            <a:spAutoFit/>
          </a:bodyPr>
          <a:lstStyle/>
          <a:p>
            <a:r>
              <a:rPr lang="en-US" sz="3200" dirty="0">
                <a:latin typeface="Arial Narrow Regular" charset="0"/>
              </a:rPr>
              <a:t>24/7 access to product info and trends</a:t>
            </a:r>
            <a:endParaRPr lang="uk-UA" sz="3200" dirty="0">
              <a:latin typeface="Arial Narrow Regular" charset="0"/>
            </a:endParaRPr>
          </a:p>
        </p:txBody>
      </p:sp>
      <p:sp>
        <p:nvSpPr>
          <p:cNvPr id="3" name="TextBox 2">
            <a:extLst>
              <a:ext uri="{FF2B5EF4-FFF2-40B4-BE49-F238E27FC236}">
                <a16:creationId xmlns:a16="http://schemas.microsoft.com/office/drawing/2014/main" id="{96D0F53D-63D4-430B-A05B-75A9B8F7513A}"/>
              </a:ext>
            </a:extLst>
          </p:cNvPr>
          <p:cNvSpPr txBox="1"/>
          <p:nvPr/>
        </p:nvSpPr>
        <p:spPr>
          <a:xfrm>
            <a:off x="2600739" y="9041517"/>
            <a:ext cx="6477000" cy="1323439"/>
          </a:xfrm>
          <a:prstGeom prst="rect">
            <a:avLst/>
          </a:prstGeom>
          <a:noFill/>
        </p:spPr>
        <p:txBody>
          <a:bodyPr wrap="square" rtlCol="0">
            <a:spAutoFit/>
          </a:bodyPr>
          <a:lstStyle/>
          <a:p>
            <a:r>
              <a:rPr lang="en-US" sz="2000" dirty="0" err="1">
                <a:solidFill>
                  <a:schemeClr val="tx2"/>
                </a:solidFill>
                <a:latin typeface="Arial Narrow Regular"/>
              </a:rPr>
              <a:t>plumbSMART</a:t>
            </a:r>
            <a:r>
              <a:rPr lang="en-US" sz="2000" dirty="0">
                <a:solidFill>
                  <a:schemeClr val="tx2"/>
                </a:solidFill>
                <a:latin typeface="Arial Narrow Regular"/>
              </a:rPr>
              <a:t>™ allows customers to view current product status, adjust their alert settings and view historic data trends from any location with an internet connection</a:t>
            </a:r>
          </a:p>
          <a:p>
            <a:endParaRPr lang="en-US" sz="2000" dirty="0">
              <a:solidFill>
                <a:schemeClr val="tx2"/>
              </a:solidFill>
            </a:endParaRPr>
          </a:p>
        </p:txBody>
      </p:sp>
      <p:pic>
        <p:nvPicPr>
          <p:cNvPr id="29" name="Picture 2">
            <a:extLst>
              <a:ext uri="{FF2B5EF4-FFF2-40B4-BE49-F238E27FC236}">
                <a16:creationId xmlns:a16="http://schemas.microsoft.com/office/drawing/2014/main" id="{3152484A-73E9-457F-ABED-100C7F5CF6D9}"/>
              </a:ext>
            </a:extLst>
          </p:cNvPr>
          <p:cNvPicPr>
            <a:picLocks noChangeAspect="1" noChangeArrowheads="1"/>
          </p:cNvPicPr>
          <p:nvPr/>
        </p:nvPicPr>
        <p:blipFill>
          <a:blip r:embed="rId3" cstate="print"/>
          <a:srcRect/>
          <a:stretch>
            <a:fillRect/>
          </a:stretch>
        </p:blipFill>
        <p:spPr bwMode="auto">
          <a:xfrm>
            <a:off x="14439900" y="669848"/>
            <a:ext cx="3543300" cy="8740852"/>
          </a:xfrm>
          <a:prstGeom prst="rect">
            <a:avLst/>
          </a:prstGeom>
          <a:noFill/>
          <a:ln w="9525">
            <a:noFill/>
            <a:miter lim="800000"/>
            <a:headEnd/>
            <a:tailEnd/>
          </a:ln>
        </p:spPr>
      </p:pic>
      <p:pic>
        <p:nvPicPr>
          <p:cNvPr id="31" name="Picture 30">
            <a:extLst>
              <a:ext uri="{FF2B5EF4-FFF2-40B4-BE49-F238E27FC236}">
                <a16:creationId xmlns:a16="http://schemas.microsoft.com/office/drawing/2014/main" id="{42AD7713-8ED7-4401-9A41-74D99644CF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0723" y="2944307"/>
            <a:ext cx="4624410" cy="5433281"/>
          </a:xfrm>
          <a:prstGeom prst="rect">
            <a:avLst/>
          </a:prstGeom>
        </p:spPr>
      </p:pic>
      <p:grpSp>
        <p:nvGrpSpPr>
          <p:cNvPr id="32" name="Group 31">
            <a:extLst>
              <a:ext uri="{FF2B5EF4-FFF2-40B4-BE49-F238E27FC236}">
                <a16:creationId xmlns:a16="http://schemas.microsoft.com/office/drawing/2014/main" id="{2849621C-3B4B-49E2-A7FF-BAA23783F80C}"/>
              </a:ext>
            </a:extLst>
          </p:cNvPr>
          <p:cNvGrpSpPr/>
          <p:nvPr/>
        </p:nvGrpSpPr>
        <p:grpSpPr>
          <a:xfrm>
            <a:off x="15018822" y="1181100"/>
            <a:ext cx="2583378" cy="1746172"/>
            <a:chOff x="15018822" y="1181100"/>
            <a:chExt cx="2583378" cy="1746172"/>
          </a:xfrm>
        </p:grpSpPr>
        <p:pic>
          <p:nvPicPr>
            <p:cNvPr id="33" name="Picture 32">
              <a:extLst>
                <a:ext uri="{FF2B5EF4-FFF2-40B4-BE49-F238E27FC236}">
                  <a16:creationId xmlns:a16="http://schemas.microsoft.com/office/drawing/2014/main" id="{0CDEE454-94AE-4A25-9980-43132D8FF85C}"/>
                </a:ext>
              </a:extLst>
            </p:cNvPr>
            <p:cNvPicPr>
              <a:picLocks noChangeAspect="1"/>
            </p:cNvPicPr>
            <p:nvPr/>
          </p:nvPicPr>
          <p:blipFill>
            <a:blip r:embed="rId5" cstate="print"/>
            <a:stretch>
              <a:fillRect/>
            </a:stretch>
          </p:blipFill>
          <p:spPr>
            <a:xfrm>
              <a:off x="15018822" y="1181100"/>
              <a:ext cx="2583378" cy="1746172"/>
            </a:xfrm>
            <a:prstGeom prst="rect">
              <a:avLst/>
            </a:prstGeom>
          </p:spPr>
        </p:pic>
        <p:pic>
          <p:nvPicPr>
            <p:cNvPr id="34" name="Picture 33">
              <a:extLst>
                <a:ext uri="{FF2B5EF4-FFF2-40B4-BE49-F238E27FC236}">
                  <a16:creationId xmlns:a16="http://schemas.microsoft.com/office/drawing/2014/main" id="{61C8D31F-9B6C-47BC-9F52-04D03EF08A31}"/>
                </a:ext>
              </a:extLst>
            </p:cNvPr>
            <p:cNvPicPr>
              <a:picLocks noChangeAspect="1"/>
            </p:cNvPicPr>
            <p:nvPr/>
          </p:nvPicPr>
          <p:blipFill>
            <a:blip r:embed="rId6" cstate="print"/>
            <a:stretch>
              <a:fillRect/>
            </a:stretch>
          </p:blipFill>
          <p:spPr>
            <a:xfrm>
              <a:off x="16429779" y="1194352"/>
              <a:ext cx="558458" cy="583096"/>
            </a:xfrm>
            <a:prstGeom prst="rect">
              <a:avLst/>
            </a:prstGeom>
          </p:spPr>
        </p:pic>
      </p:grpSp>
      <p:cxnSp>
        <p:nvCxnSpPr>
          <p:cNvPr id="35" name="Straight Arrow Connector 34">
            <a:extLst>
              <a:ext uri="{FF2B5EF4-FFF2-40B4-BE49-F238E27FC236}">
                <a16:creationId xmlns:a16="http://schemas.microsoft.com/office/drawing/2014/main" id="{92CCBC99-0E4E-4BF9-93BA-DD065972C743}"/>
              </a:ext>
            </a:extLst>
          </p:cNvPr>
          <p:cNvCxnSpPr/>
          <p:nvPr/>
        </p:nvCxnSpPr>
        <p:spPr>
          <a:xfrm flipV="1">
            <a:off x="13086341" y="2373274"/>
            <a:ext cx="2286000" cy="914400"/>
          </a:xfrm>
          <a:prstGeom prst="straightConnector1">
            <a:avLst/>
          </a:prstGeom>
          <a:ln w="25400" cap="sq">
            <a:solidFill>
              <a:schemeClr val="tx1"/>
            </a:solidFill>
            <a:prstDash val="sysDash"/>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37" name="object 19">
            <a:extLst>
              <a:ext uri="{FF2B5EF4-FFF2-40B4-BE49-F238E27FC236}">
                <a16:creationId xmlns:a16="http://schemas.microsoft.com/office/drawing/2014/main" id="{7313AA06-E6F7-4B2F-AA9A-03148A84D10D}"/>
              </a:ext>
            </a:extLst>
          </p:cNvPr>
          <p:cNvSpPr/>
          <p:nvPr/>
        </p:nvSpPr>
        <p:spPr>
          <a:xfrm>
            <a:off x="13050478" y="2758380"/>
            <a:ext cx="910590" cy="910590"/>
          </a:xfrm>
          <a:prstGeom prst="rect">
            <a:avLst/>
          </a:prstGeom>
          <a:blipFill>
            <a:blip r:embed="rId7" cstate="print"/>
            <a:stretch>
              <a:fillRect/>
            </a:stretch>
          </a:blipFill>
        </p:spPr>
        <p:txBody>
          <a:bodyPr wrap="square" lIns="0" tIns="0" rIns="0" bIns="0" rtlCol="0"/>
          <a:lstStyle/>
          <a:p>
            <a:endParaRPr sz="4050" dirty="0"/>
          </a:p>
        </p:txBody>
      </p:sp>
      <p:sp>
        <p:nvSpPr>
          <p:cNvPr id="2" name="TextBox 1">
            <a:extLst>
              <a:ext uri="{FF2B5EF4-FFF2-40B4-BE49-F238E27FC236}">
                <a16:creationId xmlns:a16="http://schemas.microsoft.com/office/drawing/2014/main" id="{DE68018E-A3F3-456E-8A23-853717FD25D6}"/>
              </a:ext>
            </a:extLst>
          </p:cNvPr>
          <p:cNvSpPr txBox="1"/>
          <p:nvPr/>
        </p:nvSpPr>
        <p:spPr>
          <a:xfrm>
            <a:off x="9753600" y="8925461"/>
            <a:ext cx="8229600" cy="1323439"/>
          </a:xfrm>
          <a:prstGeom prst="rect">
            <a:avLst/>
          </a:prstGeom>
          <a:noFill/>
        </p:spPr>
        <p:txBody>
          <a:bodyPr wrap="square" rtlCol="0">
            <a:spAutoFit/>
          </a:bodyPr>
          <a:lstStyle/>
          <a:p>
            <a:r>
              <a:rPr lang="en-US" sz="2000" b="1" dirty="0">
                <a:solidFill>
                  <a:srgbClr val="0070C0"/>
                </a:solidFill>
                <a:latin typeface="Arial Narrow Regular"/>
              </a:rPr>
              <a:t>IMPORTANT NOTE: </a:t>
            </a:r>
            <a:br>
              <a:rPr lang="en-US" sz="2000" b="1" dirty="0">
                <a:solidFill>
                  <a:srgbClr val="0070C0"/>
                </a:solidFill>
                <a:latin typeface="Arial Narrow Regular"/>
              </a:rPr>
            </a:br>
            <a:r>
              <a:rPr lang="en-US" sz="2000" dirty="0">
                <a:solidFill>
                  <a:srgbClr val="0070C0"/>
                </a:solidFill>
                <a:latin typeface="Arial Narrow Regular"/>
              </a:rPr>
              <a:t>Connected technology/electronics DOES NOT CHANGE OR AFFECT the regular functions of the flush valve in any way. Only senses for changes.</a:t>
            </a:r>
          </a:p>
          <a:p>
            <a:endParaRPr lang="en-US" sz="2000" dirty="0">
              <a:solidFill>
                <a:srgbClr val="0070C0"/>
              </a:solidFill>
            </a:endParaRPr>
          </a:p>
        </p:txBody>
      </p:sp>
      <p:sp>
        <p:nvSpPr>
          <p:cNvPr id="38" name="TextBox 37">
            <a:extLst>
              <a:ext uri="{FF2B5EF4-FFF2-40B4-BE49-F238E27FC236}">
                <a16:creationId xmlns:a16="http://schemas.microsoft.com/office/drawing/2014/main" id="{F46F2BEC-3312-420A-965C-BB83A9692463}"/>
              </a:ext>
            </a:extLst>
          </p:cNvPr>
          <p:cNvSpPr txBox="1"/>
          <p:nvPr/>
        </p:nvSpPr>
        <p:spPr>
          <a:xfrm>
            <a:off x="15133123" y="3052346"/>
            <a:ext cx="2392877"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GATEWAY</a:t>
            </a:r>
          </a:p>
        </p:txBody>
      </p:sp>
      <p:sp>
        <p:nvSpPr>
          <p:cNvPr id="41" name="TextBox 40">
            <a:extLst>
              <a:ext uri="{FF2B5EF4-FFF2-40B4-BE49-F238E27FC236}">
                <a16:creationId xmlns:a16="http://schemas.microsoft.com/office/drawing/2014/main" id="{87A664A9-4538-44BE-971A-10C98370EC13}"/>
              </a:ext>
            </a:extLst>
          </p:cNvPr>
          <p:cNvSpPr txBox="1"/>
          <p:nvPr/>
        </p:nvSpPr>
        <p:spPr>
          <a:xfrm>
            <a:off x="15018822" y="5759585"/>
            <a:ext cx="2622769"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CLOUD</a:t>
            </a:r>
          </a:p>
        </p:txBody>
      </p:sp>
    </p:spTree>
    <p:extLst>
      <p:ext uri="{BB962C8B-B14F-4D97-AF65-F5344CB8AC3E}">
        <p14:creationId xmlns:p14="http://schemas.microsoft.com/office/powerpoint/2010/main" val="2322016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bathroom with a sink and a mirror&#10;&#10;Description automatically generated">
            <a:extLst>
              <a:ext uri="{FF2B5EF4-FFF2-40B4-BE49-F238E27FC236}">
                <a16:creationId xmlns:a16="http://schemas.microsoft.com/office/drawing/2014/main" id="{E217E71E-C35A-A44B-BD06-B895F20AF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Rectangle 10">
            <a:extLst>
              <a:ext uri="{FF2B5EF4-FFF2-40B4-BE49-F238E27FC236}">
                <a16:creationId xmlns:a16="http://schemas.microsoft.com/office/drawing/2014/main" id="{D896A4ED-C484-D04B-921C-F89B635C5375}"/>
              </a:ext>
            </a:extLst>
          </p:cNvPr>
          <p:cNvSpPr/>
          <p:nvPr/>
        </p:nvSpPr>
        <p:spPr>
          <a:xfrm>
            <a:off x="14330097" y="0"/>
            <a:ext cx="3957903"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defRPr/>
            </a:pPr>
            <a:endParaRPr lang="en-US" sz="4200" dirty="0">
              <a:solidFill>
                <a:srgbClr val="0A091B"/>
              </a:solidFill>
              <a:latin typeface="Roboto"/>
            </a:endParaRPr>
          </a:p>
        </p:txBody>
      </p:sp>
      <p:sp>
        <p:nvSpPr>
          <p:cNvPr id="9" name="TextBox 8">
            <a:extLst>
              <a:ext uri="{FF2B5EF4-FFF2-40B4-BE49-F238E27FC236}">
                <a16:creationId xmlns:a16="http://schemas.microsoft.com/office/drawing/2014/main" id="{DDEDCDE7-FAD1-8749-847E-6892649B87C8}"/>
              </a:ext>
            </a:extLst>
          </p:cNvPr>
          <p:cNvSpPr txBox="1"/>
          <p:nvPr/>
        </p:nvSpPr>
        <p:spPr>
          <a:xfrm>
            <a:off x="14330097" y="4847854"/>
            <a:ext cx="3957912" cy="1246495"/>
          </a:xfrm>
          <a:prstGeom prst="rect">
            <a:avLst/>
          </a:prstGeom>
          <a:noFill/>
        </p:spPr>
        <p:txBody>
          <a:bodyPr wrap="square" rtlCol="0">
            <a:spAutoFit/>
          </a:bodyPr>
          <a:lstStyle/>
          <a:p>
            <a:pPr algn="ctr">
              <a:defRPr/>
            </a:pPr>
            <a:r>
              <a:rPr lang="en-US" sz="4500" b="1" dirty="0">
                <a:solidFill>
                  <a:srgbClr val="F2F2F5"/>
                </a:solidFill>
                <a:latin typeface="Arial" panose="020B0604020202020204" pitchFamily="34" charset="0"/>
                <a:cs typeface="Arial" panose="020B0604020202020204" pitchFamily="34" charset="0"/>
              </a:rPr>
              <a:t>HW6</a:t>
            </a:r>
          </a:p>
          <a:p>
            <a:pPr algn="ctr">
              <a:defRPr/>
            </a:pPr>
            <a:r>
              <a:rPr lang="en-US" sz="3000" dirty="0">
                <a:solidFill>
                  <a:srgbClr val="F2F2F5"/>
                </a:solidFill>
                <a:latin typeface="Arial" panose="020B0604020202020204" pitchFamily="34" charset="0"/>
                <a:cs typeface="Arial" panose="020B0604020202020204" pitchFamily="34" charset="0"/>
              </a:rPr>
              <a:t> Power Supply</a:t>
            </a:r>
          </a:p>
        </p:txBody>
      </p:sp>
      <p:sp>
        <p:nvSpPr>
          <p:cNvPr id="10" name="TextBox 9">
            <a:extLst>
              <a:ext uri="{FF2B5EF4-FFF2-40B4-BE49-F238E27FC236}">
                <a16:creationId xmlns:a16="http://schemas.microsoft.com/office/drawing/2014/main" id="{BFB5A599-4A5F-9B4A-A554-90E604E925DF}"/>
              </a:ext>
            </a:extLst>
          </p:cNvPr>
          <p:cNvSpPr txBox="1"/>
          <p:nvPr/>
        </p:nvSpPr>
        <p:spPr>
          <a:xfrm>
            <a:off x="14330097" y="6421807"/>
            <a:ext cx="3957909" cy="1200329"/>
          </a:xfrm>
          <a:prstGeom prst="rect">
            <a:avLst/>
          </a:prstGeom>
          <a:noFill/>
        </p:spPr>
        <p:txBody>
          <a:bodyPr wrap="square" rtlCol="0">
            <a:spAutoFit/>
          </a:bodyPr>
          <a:lstStyle/>
          <a:p>
            <a:pPr algn="ctr">
              <a:defRPr/>
            </a:pPr>
            <a:r>
              <a:rPr lang="en-US" sz="2400" dirty="0">
                <a:solidFill>
                  <a:srgbClr val="C0C0C8"/>
                </a:solidFill>
                <a:latin typeface="Arial" panose="020B0604020202020204" pitchFamily="34" charset="0"/>
                <a:cs typeface="Arial" panose="020B0604020202020204" pitchFamily="34" charset="0"/>
              </a:rPr>
              <a:t>Powers 6 devices</a:t>
            </a:r>
          </a:p>
          <a:p>
            <a:pPr algn="ctr">
              <a:defRPr/>
            </a:pPr>
            <a:r>
              <a:rPr lang="en-US" sz="2400" dirty="0">
                <a:solidFill>
                  <a:srgbClr val="C0C0C8"/>
                </a:solidFill>
                <a:latin typeface="Arial" panose="020B0604020202020204" pitchFamily="34" charset="0"/>
                <a:cs typeface="Arial" panose="020B0604020202020204" pitchFamily="34" charset="0"/>
              </a:rPr>
              <a:t>Input = 120V</a:t>
            </a:r>
          </a:p>
          <a:p>
            <a:pPr algn="ctr">
              <a:defRPr/>
            </a:pPr>
            <a:r>
              <a:rPr lang="en-US" sz="2400" dirty="0">
                <a:solidFill>
                  <a:srgbClr val="C0C0C8"/>
                </a:solidFill>
                <a:latin typeface="Arial" panose="020B0604020202020204" pitchFamily="34" charset="0"/>
                <a:cs typeface="Arial" panose="020B0604020202020204" pitchFamily="34" charset="0"/>
              </a:rPr>
              <a:t>Output = 7.6V</a:t>
            </a:r>
          </a:p>
        </p:txBody>
      </p:sp>
      <p:pic>
        <p:nvPicPr>
          <p:cNvPr id="14" name="Picture 13">
            <a:extLst>
              <a:ext uri="{FF2B5EF4-FFF2-40B4-BE49-F238E27FC236}">
                <a16:creationId xmlns:a16="http://schemas.microsoft.com/office/drawing/2014/main" id="{3008DF8D-9EAA-7948-874A-CF8C5DC334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1" y="9234559"/>
            <a:ext cx="1605455" cy="676718"/>
          </a:xfrm>
          <a:prstGeom prst="rect">
            <a:avLst/>
          </a:prstGeom>
        </p:spPr>
      </p:pic>
      <p:cxnSp>
        <p:nvCxnSpPr>
          <p:cNvPr id="20" name="Straight Connector 19">
            <a:extLst>
              <a:ext uri="{FF2B5EF4-FFF2-40B4-BE49-F238E27FC236}">
                <a16:creationId xmlns:a16="http://schemas.microsoft.com/office/drawing/2014/main" id="{44604253-C678-9542-A5A0-8BE210B4C37E}"/>
              </a:ext>
            </a:extLst>
          </p:cNvPr>
          <p:cNvCxnSpPr>
            <a:cxnSpLocks/>
          </p:cNvCxnSpPr>
          <p:nvPr/>
        </p:nvCxnSpPr>
        <p:spPr>
          <a:xfrm>
            <a:off x="14648425" y="6267185"/>
            <a:ext cx="3243374"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pic>
        <p:nvPicPr>
          <p:cNvPr id="31" name="Picture 30" descr="A close up of a logo&#10;&#10;Description automatically generated">
            <a:extLst>
              <a:ext uri="{FF2B5EF4-FFF2-40B4-BE49-F238E27FC236}">
                <a16:creationId xmlns:a16="http://schemas.microsoft.com/office/drawing/2014/main" id="{355511C0-E5E1-AA4E-920B-D71BF3A8D5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93302" y="2063614"/>
            <a:ext cx="3017033" cy="3020624"/>
          </a:xfrm>
          <a:prstGeom prst="rect">
            <a:avLst/>
          </a:prstGeom>
        </p:spPr>
      </p:pic>
      <p:grpSp>
        <p:nvGrpSpPr>
          <p:cNvPr id="7" name="Group 6">
            <a:extLst>
              <a:ext uri="{FF2B5EF4-FFF2-40B4-BE49-F238E27FC236}">
                <a16:creationId xmlns:a16="http://schemas.microsoft.com/office/drawing/2014/main" id="{ED9A54B3-4462-2044-9FA3-906BB8A44E85}"/>
              </a:ext>
            </a:extLst>
          </p:cNvPr>
          <p:cNvGrpSpPr/>
          <p:nvPr/>
        </p:nvGrpSpPr>
        <p:grpSpPr>
          <a:xfrm>
            <a:off x="10369046" y="2999128"/>
            <a:ext cx="418763" cy="418763"/>
            <a:chOff x="7086869" y="1841225"/>
            <a:chExt cx="279175" cy="279175"/>
          </a:xfrm>
        </p:grpSpPr>
        <p:sp>
          <p:nvSpPr>
            <p:cNvPr id="17" name="Oval 16">
              <a:extLst>
                <a:ext uri="{FF2B5EF4-FFF2-40B4-BE49-F238E27FC236}">
                  <a16:creationId xmlns:a16="http://schemas.microsoft.com/office/drawing/2014/main" id="{3C441FCA-3D1F-6B49-8102-8F9C11196752}"/>
                </a:ext>
              </a:extLst>
            </p:cNvPr>
            <p:cNvSpPr/>
            <p:nvPr/>
          </p:nvSpPr>
          <p:spPr>
            <a:xfrm>
              <a:off x="7086869" y="1841225"/>
              <a:ext cx="279175" cy="279175"/>
            </a:xfrm>
            <a:prstGeom prst="ellipse">
              <a:avLst/>
            </a:prstGeom>
            <a:solidFill>
              <a:srgbClr val="E6821E"/>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defRPr/>
              </a:pPr>
              <a:endParaRPr lang="en-US" sz="4200" dirty="0">
                <a:solidFill>
                  <a:srgbClr val="0A091B"/>
                </a:solidFill>
                <a:latin typeface="Roboto"/>
              </a:endParaRPr>
            </a:p>
          </p:txBody>
        </p:sp>
        <p:pic>
          <p:nvPicPr>
            <p:cNvPr id="21" name="Picture 20" descr="A close up of a logo&#10;&#10;Description automatically generated">
              <a:extLst>
                <a:ext uri="{FF2B5EF4-FFF2-40B4-BE49-F238E27FC236}">
                  <a16:creationId xmlns:a16="http://schemas.microsoft.com/office/drawing/2014/main" id="{C533337D-31AB-274E-BE8C-986DDA7AAF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4114" y="1879179"/>
              <a:ext cx="168093" cy="201712"/>
            </a:xfrm>
            <a:prstGeom prst="rect">
              <a:avLst/>
            </a:prstGeom>
          </p:spPr>
        </p:pic>
      </p:grpSp>
      <p:sp>
        <p:nvSpPr>
          <p:cNvPr id="3" name="Slide Number Placeholder 2">
            <a:extLst>
              <a:ext uri="{FF2B5EF4-FFF2-40B4-BE49-F238E27FC236}">
                <a16:creationId xmlns:a16="http://schemas.microsoft.com/office/drawing/2014/main" id="{CF390E9E-8EAD-0745-8DFC-24687E6B6F50}"/>
              </a:ext>
            </a:extLst>
          </p:cNvPr>
          <p:cNvSpPr>
            <a:spLocks noGrp="1"/>
          </p:cNvSpPr>
          <p:nvPr>
            <p:ph type="sldNum" sz="quarter" idx="10"/>
          </p:nvPr>
        </p:nvSpPr>
        <p:spPr>
          <a:xfrm>
            <a:off x="16943559" y="9072683"/>
            <a:ext cx="1733550" cy="954364"/>
          </a:xfrm>
        </p:spPr>
        <p:txBody>
          <a:bodyPr/>
          <a:lstStyle/>
          <a:p>
            <a:pPr>
              <a:defRPr/>
            </a:pPr>
            <a:r>
              <a:rPr lang="en-US" sz="2801" b="0" dirty="0">
                <a:solidFill>
                  <a:srgbClr val="C0C0C8"/>
                </a:solidFill>
                <a:latin typeface="Arial Regular" charset="0"/>
              </a:rPr>
              <a:t>page</a:t>
            </a:r>
          </a:p>
          <a:p>
            <a:pPr>
              <a:defRPr/>
            </a:pPr>
            <a:r>
              <a:rPr lang="en-US" sz="2801" b="0" dirty="0">
                <a:solidFill>
                  <a:srgbClr val="C0C0C8"/>
                </a:solidFill>
                <a:latin typeface="Arial Regular" charset="0"/>
              </a:rPr>
              <a:t>0</a:t>
            </a:r>
            <a:fld id="{37D409AB-2201-4E18-8A34-C31753AD9B06}" type="slidenum">
              <a:rPr lang="en-US" sz="2801" b="0">
                <a:solidFill>
                  <a:srgbClr val="C0C0C8"/>
                </a:solidFill>
                <a:latin typeface="Arial Regular" charset="0"/>
              </a:rPr>
              <a:pPr>
                <a:defRPr/>
              </a:pPr>
              <a:t>14</a:t>
            </a:fld>
            <a:endParaRPr lang="en-US" sz="2801" b="0" dirty="0">
              <a:solidFill>
                <a:srgbClr val="C0C0C8"/>
              </a:solidFill>
              <a:latin typeface="Arial Regular" charset="0"/>
            </a:endParaRPr>
          </a:p>
        </p:txBody>
      </p:sp>
      <p:grpSp>
        <p:nvGrpSpPr>
          <p:cNvPr id="6" name="Group 5">
            <a:extLst>
              <a:ext uri="{FF2B5EF4-FFF2-40B4-BE49-F238E27FC236}">
                <a16:creationId xmlns:a16="http://schemas.microsoft.com/office/drawing/2014/main" id="{293B9A87-C9F2-0945-A111-42B04F58A1BC}"/>
              </a:ext>
            </a:extLst>
          </p:cNvPr>
          <p:cNvGrpSpPr/>
          <p:nvPr/>
        </p:nvGrpSpPr>
        <p:grpSpPr>
          <a:xfrm>
            <a:off x="11703245" y="3658198"/>
            <a:ext cx="418763" cy="418763"/>
            <a:chOff x="7802163" y="2438798"/>
            <a:chExt cx="279175" cy="279175"/>
          </a:xfrm>
        </p:grpSpPr>
        <p:sp>
          <p:nvSpPr>
            <p:cNvPr id="33" name="Oval 32">
              <a:extLst>
                <a:ext uri="{FF2B5EF4-FFF2-40B4-BE49-F238E27FC236}">
                  <a16:creationId xmlns:a16="http://schemas.microsoft.com/office/drawing/2014/main" id="{161DE6E6-5B18-7342-B00A-AFAE5E8F3505}"/>
                </a:ext>
              </a:extLst>
            </p:cNvPr>
            <p:cNvSpPr/>
            <p:nvPr/>
          </p:nvSpPr>
          <p:spPr>
            <a:xfrm>
              <a:off x="7802163" y="2438798"/>
              <a:ext cx="279175" cy="279175"/>
            </a:xfrm>
            <a:prstGeom prst="ellipse">
              <a:avLst/>
            </a:prstGeom>
            <a:solidFill>
              <a:srgbClr val="E6821E"/>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defRPr/>
              </a:pPr>
              <a:endParaRPr lang="en-US" sz="4200" dirty="0">
                <a:solidFill>
                  <a:srgbClr val="0A091B"/>
                </a:solidFill>
                <a:latin typeface="Roboto"/>
              </a:endParaRPr>
            </a:p>
          </p:txBody>
        </p:sp>
        <p:pic>
          <p:nvPicPr>
            <p:cNvPr id="34" name="Picture 33" descr="A close up of a logo&#10;&#10;Description automatically generated">
              <a:extLst>
                <a:ext uri="{FF2B5EF4-FFF2-40B4-BE49-F238E27FC236}">
                  <a16:creationId xmlns:a16="http://schemas.microsoft.com/office/drawing/2014/main" id="{53BEF560-C016-0748-B75D-896F85075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9408" y="2476752"/>
              <a:ext cx="168093" cy="201712"/>
            </a:xfrm>
            <a:prstGeom prst="rect">
              <a:avLst/>
            </a:prstGeom>
          </p:spPr>
        </p:pic>
      </p:grpSp>
      <p:grpSp>
        <p:nvGrpSpPr>
          <p:cNvPr id="5" name="Group 4">
            <a:extLst>
              <a:ext uri="{FF2B5EF4-FFF2-40B4-BE49-F238E27FC236}">
                <a16:creationId xmlns:a16="http://schemas.microsoft.com/office/drawing/2014/main" id="{E9FDC538-A5D0-8241-8CCA-FE2AE3DECDAD}"/>
              </a:ext>
            </a:extLst>
          </p:cNvPr>
          <p:cNvGrpSpPr/>
          <p:nvPr/>
        </p:nvGrpSpPr>
        <p:grpSpPr>
          <a:xfrm>
            <a:off x="13680419" y="2243066"/>
            <a:ext cx="418763" cy="418763"/>
            <a:chOff x="9120279" y="1495377"/>
            <a:chExt cx="279175" cy="279175"/>
          </a:xfrm>
        </p:grpSpPr>
        <p:sp>
          <p:nvSpPr>
            <p:cNvPr id="36" name="Oval 35">
              <a:extLst>
                <a:ext uri="{FF2B5EF4-FFF2-40B4-BE49-F238E27FC236}">
                  <a16:creationId xmlns:a16="http://schemas.microsoft.com/office/drawing/2014/main" id="{2FA0B132-6FEC-AD4D-9E73-6EDF1E3D254C}"/>
                </a:ext>
              </a:extLst>
            </p:cNvPr>
            <p:cNvSpPr/>
            <p:nvPr/>
          </p:nvSpPr>
          <p:spPr>
            <a:xfrm>
              <a:off x="9120279" y="1495377"/>
              <a:ext cx="279175" cy="279175"/>
            </a:xfrm>
            <a:prstGeom prst="ellipse">
              <a:avLst/>
            </a:prstGeom>
            <a:solidFill>
              <a:srgbClr val="E6821E"/>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defRPr/>
              </a:pPr>
              <a:endParaRPr lang="en-US" sz="4200" dirty="0">
                <a:solidFill>
                  <a:srgbClr val="0A091B"/>
                </a:solidFill>
                <a:latin typeface="Roboto"/>
              </a:endParaRPr>
            </a:p>
          </p:txBody>
        </p:sp>
        <p:pic>
          <p:nvPicPr>
            <p:cNvPr id="37" name="Picture 36" descr="A close up of a logo&#10;&#10;Description automatically generated">
              <a:extLst>
                <a:ext uri="{FF2B5EF4-FFF2-40B4-BE49-F238E27FC236}">
                  <a16:creationId xmlns:a16="http://schemas.microsoft.com/office/drawing/2014/main" id="{0EBC85BA-F117-794B-91AD-94BB04E32B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7524" y="1533331"/>
              <a:ext cx="168093" cy="201712"/>
            </a:xfrm>
            <a:prstGeom prst="rect">
              <a:avLst/>
            </a:prstGeom>
          </p:spPr>
        </p:pic>
      </p:grpSp>
      <p:grpSp>
        <p:nvGrpSpPr>
          <p:cNvPr id="12" name="Group 11">
            <a:extLst>
              <a:ext uri="{FF2B5EF4-FFF2-40B4-BE49-F238E27FC236}">
                <a16:creationId xmlns:a16="http://schemas.microsoft.com/office/drawing/2014/main" id="{E33EDBD5-F8BD-1749-B3C6-A9314AC39B76}"/>
              </a:ext>
            </a:extLst>
          </p:cNvPr>
          <p:cNvGrpSpPr/>
          <p:nvPr/>
        </p:nvGrpSpPr>
        <p:grpSpPr>
          <a:xfrm>
            <a:off x="5195956" y="4724738"/>
            <a:ext cx="418763" cy="418763"/>
            <a:chOff x="3463970" y="3149825"/>
            <a:chExt cx="279175" cy="279175"/>
          </a:xfrm>
        </p:grpSpPr>
        <p:sp>
          <p:nvSpPr>
            <p:cNvPr id="39" name="Oval 38">
              <a:extLst>
                <a:ext uri="{FF2B5EF4-FFF2-40B4-BE49-F238E27FC236}">
                  <a16:creationId xmlns:a16="http://schemas.microsoft.com/office/drawing/2014/main" id="{D5156AC9-04BB-DF49-83F5-D17BB44553AA}"/>
                </a:ext>
              </a:extLst>
            </p:cNvPr>
            <p:cNvSpPr/>
            <p:nvPr/>
          </p:nvSpPr>
          <p:spPr>
            <a:xfrm>
              <a:off x="3463970" y="3149825"/>
              <a:ext cx="279175" cy="279175"/>
            </a:xfrm>
            <a:prstGeom prst="ellipse">
              <a:avLst/>
            </a:prstGeom>
            <a:solidFill>
              <a:srgbClr val="E6821E"/>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defRPr/>
              </a:pPr>
              <a:endParaRPr lang="en-US" sz="4200" dirty="0">
                <a:solidFill>
                  <a:srgbClr val="0A091B"/>
                </a:solidFill>
                <a:latin typeface="Roboto"/>
              </a:endParaRPr>
            </a:p>
          </p:txBody>
        </p:sp>
        <p:pic>
          <p:nvPicPr>
            <p:cNvPr id="40" name="Picture 39" descr="A close up of a logo&#10;&#10;Description automatically generated">
              <a:extLst>
                <a:ext uri="{FF2B5EF4-FFF2-40B4-BE49-F238E27FC236}">
                  <a16:creationId xmlns:a16="http://schemas.microsoft.com/office/drawing/2014/main" id="{3B49A86F-7538-D94F-B330-939D619EC9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1215" y="3187779"/>
              <a:ext cx="168093" cy="201712"/>
            </a:xfrm>
            <a:prstGeom prst="rect">
              <a:avLst/>
            </a:prstGeom>
          </p:spPr>
        </p:pic>
      </p:grpSp>
      <p:grpSp>
        <p:nvGrpSpPr>
          <p:cNvPr id="13" name="Group 12">
            <a:extLst>
              <a:ext uri="{FF2B5EF4-FFF2-40B4-BE49-F238E27FC236}">
                <a16:creationId xmlns:a16="http://schemas.microsoft.com/office/drawing/2014/main" id="{370B4907-0CD5-2141-B909-DF1724AB40BF}"/>
              </a:ext>
            </a:extLst>
          </p:cNvPr>
          <p:cNvGrpSpPr/>
          <p:nvPr/>
        </p:nvGrpSpPr>
        <p:grpSpPr>
          <a:xfrm>
            <a:off x="3876503" y="3058391"/>
            <a:ext cx="418763" cy="418763"/>
            <a:chOff x="2584335" y="2038927"/>
            <a:chExt cx="279175" cy="279175"/>
          </a:xfrm>
        </p:grpSpPr>
        <p:sp>
          <p:nvSpPr>
            <p:cNvPr id="42" name="Oval 41">
              <a:extLst>
                <a:ext uri="{FF2B5EF4-FFF2-40B4-BE49-F238E27FC236}">
                  <a16:creationId xmlns:a16="http://schemas.microsoft.com/office/drawing/2014/main" id="{B893742E-A6CF-5049-B8E0-B7F74DEF5B0F}"/>
                </a:ext>
              </a:extLst>
            </p:cNvPr>
            <p:cNvSpPr/>
            <p:nvPr/>
          </p:nvSpPr>
          <p:spPr>
            <a:xfrm>
              <a:off x="2584335" y="2038927"/>
              <a:ext cx="279175" cy="279175"/>
            </a:xfrm>
            <a:prstGeom prst="ellipse">
              <a:avLst/>
            </a:prstGeom>
            <a:solidFill>
              <a:srgbClr val="E6821E"/>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defRPr/>
              </a:pPr>
              <a:endParaRPr lang="en-US" sz="4200" dirty="0">
                <a:solidFill>
                  <a:srgbClr val="0A091B"/>
                </a:solidFill>
                <a:latin typeface="Roboto"/>
              </a:endParaRPr>
            </a:p>
          </p:txBody>
        </p:sp>
        <p:pic>
          <p:nvPicPr>
            <p:cNvPr id="43" name="Picture 42" descr="A close up of a logo&#10;&#10;Description automatically generated">
              <a:extLst>
                <a:ext uri="{FF2B5EF4-FFF2-40B4-BE49-F238E27FC236}">
                  <a16:creationId xmlns:a16="http://schemas.microsoft.com/office/drawing/2014/main" id="{009C64F3-C082-A747-8A3E-448A467E0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1580" y="2076881"/>
              <a:ext cx="168093" cy="201712"/>
            </a:xfrm>
            <a:prstGeom prst="rect">
              <a:avLst/>
            </a:prstGeom>
          </p:spPr>
        </p:pic>
      </p:grpSp>
      <p:grpSp>
        <p:nvGrpSpPr>
          <p:cNvPr id="16" name="Group 15">
            <a:extLst>
              <a:ext uri="{FF2B5EF4-FFF2-40B4-BE49-F238E27FC236}">
                <a16:creationId xmlns:a16="http://schemas.microsoft.com/office/drawing/2014/main" id="{0329315F-3451-E644-B1E1-5281D9BEBA50}"/>
              </a:ext>
            </a:extLst>
          </p:cNvPr>
          <p:cNvGrpSpPr/>
          <p:nvPr/>
        </p:nvGrpSpPr>
        <p:grpSpPr>
          <a:xfrm>
            <a:off x="2208091" y="5143501"/>
            <a:ext cx="418763" cy="418763"/>
            <a:chOff x="1472060" y="3429000"/>
            <a:chExt cx="279175" cy="279175"/>
          </a:xfrm>
        </p:grpSpPr>
        <p:sp>
          <p:nvSpPr>
            <p:cNvPr id="45" name="Oval 44">
              <a:extLst>
                <a:ext uri="{FF2B5EF4-FFF2-40B4-BE49-F238E27FC236}">
                  <a16:creationId xmlns:a16="http://schemas.microsoft.com/office/drawing/2014/main" id="{8E2C54A5-20FD-D24A-85FD-6F68FFF9E206}"/>
                </a:ext>
              </a:extLst>
            </p:cNvPr>
            <p:cNvSpPr/>
            <p:nvPr/>
          </p:nvSpPr>
          <p:spPr>
            <a:xfrm>
              <a:off x="1472060" y="3429000"/>
              <a:ext cx="279175" cy="279175"/>
            </a:xfrm>
            <a:prstGeom prst="ellipse">
              <a:avLst/>
            </a:prstGeom>
            <a:solidFill>
              <a:srgbClr val="E6821E"/>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defRPr/>
              </a:pPr>
              <a:endParaRPr lang="en-US" sz="4200" dirty="0">
                <a:solidFill>
                  <a:srgbClr val="0A091B"/>
                </a:solidFill>
                <a:latin typeface="Roboto"/>
              </a:endParaRPr>
            </a:p>
          </p:txBody>
        </p:sp>
        <p:pic>
          <p:nvPicPr>
            <p:cNvPr id="46" name="Picture 45" descr="A close up of a logo&#10;&#10;Description automatically generated">
              <a:extLst>
                <a:ext uri="{FF2B5EF4-FFF2-40B4-BE49-F238E27FC236}">
                  <a16:creationId xmlns:a16="http://schemas.microsoft.com/office/drawing/2014/main" id="{9A4BB3B9-82C9-A44A-9F54-6403B95BBB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9305" y="3466954"/>
              <a:ext cx="168093" cy="201712"/>
            </a:xfrm>
            <a:prstGeom prst="rect">
              <a:avLst/>
            </a:prstGeom>
          </p:spPr>
        </p:pic>
      </p:grpSp>
    </p:spTree>
    <p:extLst>
      <p:ext uri="{BB962C8B-B14F-4D97-AF65-F5344CB8AC3E}">
        <p14:creationId xmlns:p14="http://schemas.microsoft.com/office/powerpoint/2010/main" val="383411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9182100"/>
            <a:ext cx="1752600" cy="844692"/>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15</a:t>
            </a:fld>
            <a:endParaRPr b="0" dirty="0">
              <a:latin typeface="Arial Regular" charset="0"/>
            </a:endParaRPr>
          </a:p>
        </p:txBody>
      </p:sp>
      <p:sp>
        <p:nvSpPr>
          <p:cNvPr id="23" name="TextBox 22"/>
          <p:cNvSpPr txBox="1"/>
          <p:nvPr/>
        </p:nvSpPr>
        <p:spPr>
          <a:xfrm>
            <a:off x="919319" y="2171700"/>
            <a:ext cx="7675581" cy="7940635"/>
          </a:xfrm>
          <a:prstGeom prst="rect">
            <a:avLst/>
          </a:prstGeom>
          <a:noFill/>
        </p:spPr>
        <p:txBody>
          <a:bodyPr wrap="square" rtlCol="0">
            <a:spAutoFit/>
          </a:bodyPr>
          <a:lstStyle/>
          <a:p>
            <a:pPr>
              <a:spcAft>
                <a:spcPts val="1200"/>
              </a:spcAft>
            </a:pPr>
            <a:r>
              <a:rPr lang="en-US" sz="2800" dirty="0">
                <a:solidFill>
                  <a:schemeClr val="accent1"/>
                </a:solidFill>
                <a:latin typeface="Arial Narrow Regular" charset="0"/>
              </a:rPr>
              <a:t>real-time alerts  </a:t>
            </a:r>
          </a:p>
          <a:p>
            <a:pPr>
              <a:spcAft>
                <a:spcPts val="1200"/>
              </a:spcAft>
            </a:pPr>
            <a:r>
              <a:rPr lang="en-US" sz="2800" dirty="0">
                <a:solidFill>
                  <a:schemeClr val="accent1"/>
                </a:solidFill>
                <a:latin typeface="Arial Narrow Regular" charset="0"/>
              </a:rPr>
              <a:t>preventative maintenance insights</a:t>
            </a:r>
          </a:p>
          <a:p>
            <a:pPr>
              <a:spcAft>
                <a:spcPts val="1200"/>
              </a:spcAft>
            </a:pPr>
            <a:r>
              <a:rPr lang="en-US" sz="2800" dirty="0">
                <a:solidFill>
                  <a:schemeClr val="accent1"/>
                </a:solidFill>
                <a:latin typeface="Arial Narrow Regular" charset="0"/>
              </a:rPr>
              <a:t>historic data/trends</a:t>
            </a:r>
          </a:p>
          <a:p>
            <a:pPr>
              <a:spcAft>
                <a:spcPts val="1200"/>
              </a:spcAft>
            </a:pPr>
            <a:r>
              <a:rPr lang="en-US" sz="2800" dirty="0">
                <a:solidFill>
                  <a:schemeClr val="accent1"/>
                </a:solidFill>
                <a:latin typeface="Arial Narrow Regular" charset="0"/>
              </a:rPr>
              <a:t>dashboard-style view of enterprise</a:t>
            </a:r>
          </a:p>
          <a:p>
            <a:pPr>
              <a:spcAft>
                <a:spcPts val="1200"/>
              </a:spcAft>
            </a:pPr>
            <a:r>
              <a:rPr lang="en-US" sz="2800" dirty="0">
                <a:solidFill>
                  <a:schemeClr val="accent1"/>
                </a:solidFill>
                <a:latin typeface="Arial Narrow Regular" charset="0"/>
              </a:rPr>
              <a:t>organized by building and campus</a:t>
            </a:r>
          </a:p>
          <a:p>
            <a:pPr>
              <a:spcAft>
                <a:spcPts val="1200"/>
              </a:spcAft>
            </a:pPr>
            <a:r>
              <a:rPr lang="en-US" sz="2800" dirty="0">
                <a:solidFill>
                  <a:schemeClr val="accent1"/>
                </a:solidFill>
                <a:latin typeface="Arial Narrow Regular" charset="0"/>
              </a:rPr>
              <a:t>customizable alert parameters</a:t>
            </a:r>
          </a:p>
          <a:p>
            <a:pPr>
              <a:spcAft>
                <a:spcPts val="1200"/>
              </a:spcAft>
            </a:pPr>
            <a:r>
              <a:rPr lang="en-US" sz="2800" dirty="0">
                <a:solidFill>
                  <a:schemeClr val="accent1"/>
                </a:solidFill>
                <a:latin typeface="Arial Narrow Regular" charset="0"/>
              </a:rPr>
              <a:t>opt-in/out of email and mobile alerts</a:t>
            </a:r>
          </a:p>
          <a:p>
            <a:pPr>
              <a:spcAft>
                <a:spcPts val="1200"/>
              </a:spcAft>
            </a:pPr>
            <a:r>
              <a:rPr lang="en-US" sz="2800" dirty="0">
                <a:solidFill>
                  <a:schemeClr val="accent1"/>
                </a:solidFill>
                <a:latin typeface="Arial Narrow Regular" charset="0"/>
              </a:rPr>
              <a:t>add/assign sub-users</a:t>
            </a:r>
          </a:p>
          <a:p>
            <a:pPr>
              <a:spcAft>
                <a:spcPts val="1200"/>
              </a:spcAft>
            </a:pPr>
            <a:endParaRPr lang="en-US" sz="1800" dirty="0">
              <a:solidFill>
                <a:schemeClr val="accent1"/>
              </a:solidFill>
              <a:latin typeface="Arial Narrow Regular" charset="0"/>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800" dirty="0">
              <a:solidFill>
                <a:schemeClr val="accent1"/>
              </a:solidFill>
              <a:latin typeface="Arial Narrow Regular" charset="0"/>
              <a:hlinkClick r:id="" action="ppaction://noaction"/>
            </a:endParaRPr>
          </a:p>
          <a:p>
            <a:pPr>
              <a:spcAft>
                <a:spcPts val="1200"/>
              </a:spcAft>
            </a:pPr>
            <a:r>
              <a:rPr lang="en-US" sz="2400" dirty="0">
                <a:solidFill>
                  <a:schemeClr val="accent1"/>
                </a:solidFill>
                <a:latin typeface="Arial Narrow Regular" charset="0"/>
                <a:hlinkClick r:id="" action="ppaction://noaction"/>
              </a:rPr>
              <a:t>Step-by-step </a:t>
            </a:r>
            <a:r>
              <a:rPr lang="en-US" sz="2400" dirty="0" err="1">
                <a:solidFill>
                  <a:schemeClr val="accent1"/>
                </a:solidFill>
                <a:latin typeface="Arial Narrow Regular" charset="0"/>
                <a:hlinkClick r:id="" action="ppaction://noaction"/>
              </a:rPr>
              <a:t>PlumbSMART</a:t>
            </a:r>
            <a:r>
              <a:rPr lang="en-US" sz="2400" dirty="0">
                <a:solidFill>
                  <a:schemeClr val="accent1"/>
                </a:solidFill>
                <a:latin typeface="Arial Narrow Regular" charset="0"/>
                <a:hlinkClick r:id="" action="ppaction://noaction"/>
              </a:rPr>
              <a:t>™ instructions in less than 15 minutes!</a:t>
            </a:r>
            <a:endParaRPr lang="en-US" sz="2400" dirty="0">
              <a:solidFill>
                <a:schemeClr val="accent1"/>
              </a:solidFill>
              <a:latin typeface="Arial Narrow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31300" y="0"/>
            <a:ext cx="91567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grpSp>
        <p:nvGrpSpPr>
          <p:cNvPr id="11" name="Group 10">
            <a:extLst>
              <a:ext uri="{FF2B5EF4-FFF2-40B4-BE49-F238E27FC236}">
                <a16:creationId xmlns:a16="http://schemas.microsoft.com/office/drawing/2014/main" id="{7E25A4CD-9F48-4455-A685-FE489B30A2C4}"/>
              </a:ext>
            </a:extLst>
          </p:cNvPr>
          <p:cNvGrpSpPr>
            <a:grpSpLocks noChangeAspect="1"/>
          </p:cNvGrpSpPr>
          <p:nvPr/>
        </p:nvGrpSpPr>
        <p:grpSpPr>
          <a:xfrm>
            <a:off x="6326118" y="114300"/>
            <a:ext cx="11809482" cy="8733399"/>
            <a:chOff x="6584829" y="142675"/>
            <a:chExt cx="8088577" cy="5981700"/>
          </a:xfrm>
        </p:grpSpPr>
        <p:pic>
          <p:nvPicPr>
            <p:cNvPr id="14" name="Picture 13">
              <a:extLst>
                <a:ext uri="{FF2B5EF4-FFF2-40B4-BE49-F238E27FC236}">
                  <a16:creationId xmlns:a16="http://schemas.microsoft.com/office/drawing/2014/main" id="{77F25C37-322C-4E25-AA2A-5A1518D2E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4829" y="142675"/>
              <a:ext cx="8088577" cy="5981700"/>
            </a:xfrm>
            <a:prstGeom prst="rect">
              <a:avLst/>
            </a:prstGeom>
          </p:spPr>
        </p:pic>
        <p:grpSp>
          <p:nvGrpSpPr>
            <p:cNvPr id="15" name="Group 14">
              <a:extLst>
                <a:ext uri="{FF2B5EF4-FFF2-40B4-BE49-F238E27FC236}">
                  <a16:creationId xmlns:a16="http://schemas.microsoft.com/office/drawing/2014/main" id="{56D9F2CC-15BF-4F57-95F0-42017150B79A}"/>
                </a:ext>
              </a:extLst>
            </p:cNvPr>
            <p:cNvGrpSpPr/>
            <p:nvPr/>
          </p:nvGrpSpPr>
          <p:grpSpPr>
            <a:xfrm>
              <a:off x="6894393" y="445758"/>
              <a:ext cx="7467600" cy="4180572"/>
              <a:chOff x="6934200" y="667246"/>
              <a:chExt cx="7467600" cy="4180572"/>
            </a:xfrm>
          </p:grpSpPr>
          <p:pic>
            <p:nvPicPr>
              <p:cNvPr id="17" name="Picture 16">
                <a:extLst>
                  <a:ext uri="{FF2B5EF4-FFF2-40B4-BE49-F238E27FC236}">
                    <a16:creationId xmlns:a16="http://schemas.microsoft.com/office/drawing/2014/main" id="{BCA9A728-665C-4E36-8BB9-C17BB445574B}"/>
                  </a:ext>
                </a:extLst>
              </p:cNvPr>
              <p:cNvPicPr>
                <a:picLocks noChangeAspect="1"/>
              </p:cNvPicPr>
              <p:nvPr/>
            </p:nvPicPr>
            <p:blipFill rotWithShape="1">
              <a:blip r:embed="rId4" cstate="print"/>
              <a:srcRect b="50000"/>
              <a:stretch/>
            </p:blipFill>
            <p:spPr>
              <a:xfrm>
                <a:off x="6958059" y="667246"/>
                <a:ext cx="7443741" cy="4180572"/>
              </a:xfrm>
              <a:prstGeom prst="rect">
                <a:avLst/>
              </a:prstGeom>
            </p:spPr>
          </p:pic>
          <p:pic>
            <p:nvPicPr>
              <p:cNvPr id="18" name="Picture 17">
                <a:extLst>
                  <a:ext uri="{FF2B5EF4-FFF2-40B4-BE49-F238E27FC236}">
                    <a16:creationId xmlns:a16="http://schemas.microsoft.com/office/drawing/2014/main" id="{84F7AE2C-3D81-4D3E-9128-61B720F897A2}"/>
                  </a:ext>
                </a:extLst>
              </p:cNvPr>
              <p:cNvPicPr>
                <a:picLocks noChangeAspect="1"/>
              </p:cNvPicPr>
              <p:nvPr/>
            </p:nvPicPr>
            <p:blipFill>
              <a:blip r:embed="rId5" cstate="print"/>
              <a:stretch>
                <a:fillRect/>
              </a:stretch>
            </p:blipFill>
            <p:spPr>
              <a:xfrm>
                <a:off x="6934200" y="962541"/>
                <a:ext cx="7467600" cy="3762986"/>
              </a:xfrm>
              <a:prstGeom prst="rect">
                <a:avLst/>
              </a:prstGeom>
            </p:spPr>
          </p:pic>
        </p:grpSp>
      </p:grpSp>
      <p:sp>
        <p:nvSpPr>
          <p:cNvPr id="28" name="Rectangle 27">
            <a:extLst>
              <a:ext uri="{FF2B5EF4-FFF2-40B4-BE49-F238E27FC236}">
                <a16:creationId xmlns:a16="http://schemas.microsoft.com/office/drawing/2014/main" id="{23C6992A-56BB-4477-B69E-0E690AAD137F}"/>
              </a:ext>
            </a:extLst>
          </p:cNvPr>
          <p:cNvSpPr/>
          <p:nvPr/>
        </p:nvSpPr>
        <p:spPr>
          <a:xfrm>
            <a:off x="6284893" y="7138673"/>
            <a:ext cx="2846407" cy="1709026"/>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13" name="Group 12">
            <a:extLst>
              <a:ext uri="{FF2B5EF4-FFF2-40B4-BE49-F238E27FC236}">
                <a16:creationId xmlns:a16="http://schemas.microsoft.com/office/drawing/2014/main" id="{D777330F-5CD1-4196-A00A-43D61952EF59}"/>
              </a:ext>
            </a:extLst>
          </p:cNvPr>
          <p:cNvGrpSpPr/>
          <p:nvPr/>
        </p:nvGrpSpPr>
        <p:grpSpPr>
          <a:xfrm rot="348967">
            <a:off x="12852371" y="3507159"/>
            <a:ext cx="5383281" cy="7324377"/>
            <a:chOff x="12420599" y="2400300"/>
            <a:chExt cx="5777909" cy="7861300"/>
          </a:xfrm>
        </p:grpSpPr>
        <p:pic>
          <p:nvPicPr>
            <p:cNvPr id="7" name="Picture 6">
              <a:extLst>
                <a:ext uri="{FF2B5EF4-FFF2-40B4-BE49-F238E27FC236}">
                  <a16:creationId xmlns:a16="http://schemas.microsoft.com/office/drawing/2014/main" id="{589F2466-BC48-4C7E-B3F0-A2D122B05E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079" t="6313" r="2598"/>
            <a:stretch/>
          </p:blipFill>
          <p:spPr>
            <a:xfrm>
              <a:off x="12420599" y="2400300"/>
              <a:ext cx="5777909" cy="7861300"/>
            </a:xfrm>
            <a:prstGeom prst="rect">
              <a:avLst/>
            </a:prstGeom>
          </p:spPr>
        </p:pic>
        <p:pic>
          <p:nvPicPr>
            <p:cNvPr id="3074" name="Picture 2"/>
            <p:cNvPicPr>
              <a:picLocks noChangeAspect="1" noChangeArrowheads="1"/>
            </p:cNvPicPr>
            <p:nvPr/>
          </p:nvPicPr>
          <p:blipFill>
            <a:blip r:embed="rId7" cstate="print"/>
            <a:srcRect b="25238"/>
            <a:stretch>
              <a:fillRect/>
            </a:stretch>
          </p:blipFill>
          <p:spPr bwMode="auto">
            <a:xfrm>
              <a:off x="12979171" y="3702907"/>
              <a:ext cx="4576052" cy="5174393"/>
            </a:xfrm>
            <a:prstGeom prst="rect">
              <a:avLst/>
            </a:prstGeom>
            <a:noFill/>
            <a:ln w="9525">
              <a:noFill/>
              <a:miter lim="800000"/>
              <a:headEnd/>
              <a:tailEnd/>
            </a:ln>
          </p:spPr>
        </p:pic>
        <p:pic>
          <p:nvPicPr>
            <p:cNvPr id="8" name="Picture 7">
              <a:extLst>
                <a:ext uri="{FF2B5EF4-FFF2-40B4-BE49-F238E27FC236}">
                  <a16:creationId xmlns:a16="http://schemas.microsoft.com/office/drawing/2014/main" id="{12E604A5-79EF-4A5C-A458-53A3E3497981}"/>
                </a:ext>
              </a:extLst>
            </p:cNvPr>
            <p:cNvPicPr>
              <a:picLocks noChangeAspect="1"/>
            </p:cNvPicPr>
            <p:nvPr/>
          </p:nvPicPr>
          <p:blipFill rotWithShape="1">
            <a:blip r:embed="rId8" cstate="print"/>
            <a:srcRect r="5176" b="83402"/>
            <a:stretch/>
          </p:blipFill>
          <p:spPr>
            <a:xfrm>
              <a:off x="13026148" y="8828292"/>
              <a:ext cx="4499852" cy="277608"/>
            </a:xfrm>
            <a:prstGeom prst="rect">
              <a:avLst/>
            </a:prstGeom>
          </p:spPr>
        </p:pic>
        <p:sp>
          <p:nvSpPr>
            <p:cNvPr id="9" name="TextBox 8">
              <a:extLst>
                <a:ext uri="{FF2B5EF4-FFF2-40B4-BE49-F238E27FC236}">
                  <a16:creationId xmlns:a16="http://schemas.microsoft.com/office/drawing/2014/main" id="{C1E0EB19-FB2F-4FEC-A44F-B4C715433FE5}"/>
                </a:ext>
              </a:extLst>
            </p:cNvPr>
            <p:cNvSpPr txBox="1"/>
            <p:nvPr/>
          </p:nvSpPr>
          <p:spPr>
            <a:xfrm>
              <a:off x="14397808" y="3251704"/>
              <a:ext cx="1908992" cy="132344"/>
            </a:xfrm>
            <a:prstGeom prst="rect">
              <a:avLst/>
            </a:prstGeom>
            <a:solidFill>
              <a:srgbClr val="FFFFFF"/>
            </a:solidFill>
          </p:spPr>
          <p:txBody>
            <a:bodyPr wrap="square" lIns="45720" tIns="0" rIns="0" bIns="9144" rtlCol="0">
              <a:spAutoFit/>
            </a:bodyPr>
            <a:lstStyle/>
            <a:p>
              <a:r>
                <a:rPr lang="en-US" sz="800" dirty="0">
                  <a:solidFill>
                    <a:schemeClr val="tx2"/>
                  </a:solidFill>
                </a:rPr>
                <a:t>https://zurnportal.azurewebsites.net/app/</a:t>
              </a:r>
            </a:p>
          </p:txBody>
        </p:sp>
        <p:sp>
          <p:nvSpPr>
            <p:cNvPr id="26" name="TextBox 25">
              <a:extLst>
                <a:ext uri="{FF2B5EF4-FFF2-40B4-BE49-F238E27FC236}">
                  <a16:creationId xmlns:a16="http://schemas.microsoft.com/office/drawing/2014/main" id="{DAC3E3BE-CB98-4FD3-B855-902BABDDFB62}"/>
                </a:ext>
              </a:extLst>
            </p:cNvPr>
            <p:cNvSpPr txBox="1"/>
            <p:nvPr/>
          </p:nvSpPr>
          <p:spPr>
            <a:xfrm>
              <a:off x="13660020" y="3427795"/>
              <a:ext cx="3279541" cy="208113"/>
            </a:xfrm>
            <a:prstGeom prst="rect">
              <a:avLst/>
            </a:prstGeom>
            <a:solidFill>
              <a:srgbClr val="C6C9D2"/>
            </a:solidFill>
          </p:spPr>
          <p:txBody>
            <a:bodyPr wrap="square" lIns="45720" tIns="45720" rIns="0" bIns="9144" rtlCol="0">
              <a:spAutoFit/>
            </a:bodyPr>
            <a:lstStyle/>
            <a:p>
              <a:r>
                <a:rPr lang="en-US" sz="900" b="1" dirty="0">
                  <a:solidFill>
                    <a:schemeClr val="tx2"/>
                  </a:solidFill>
                </a:rPr>
                <a:t>Zurn Connected Products – Headquarters – Backflow 3</a:t>
              </a:r>
            </a:p>
          </p:txBody>
        </p:sp>
      </p:grpSp>
      <p:sp>
        <p:nvSpPr>
          <p:cNvPr id="20" name="Rectangle 19">
            <a:extLst>
              <a:ext uri="{FF2B5EF4-FFF2-40B4-BE49-F238E27FC236}">
                <a16:creationId xmlns:a16="http://schemas.microsoft.com/office/drawing/2014/main" id="{11C2E860-9411-4980-A3C5-27915FA5369B}"/>
              </a:ext>
            </a:extLst>
          </p:cNvPr>
          <p:cNvSpPr/>
          <p:nvPr/>
        </p:nvSpPr>
        <p:spPr>
          <a:xfrm>
            <a:off x="906619" y="7254776"/>
            <a:ext cx="6748863" cy="2308324"/>
          </a:xfrm>
          <a:prstGeom prst="rect">
            <a:avLst/>
          </a:prstGeom>
        </p:spPr>
        <p:txBody>
          <a:bodyPr wrap="square">
            <a:spAutoFit/>
          </a:bodyPr>
          <a:lstStyle/>
          <a:p>
            <a:r>
              <a:rPr lang="en-US" sz="2000" b="1" dirty="0">
                <a:latin typeface="Arial Narrow Regular"/>
              </a:rPr>
              <a:t>PLUMBSMART</a:t>
            </a:r>
            <a:r>
              <a:rPr lang="en-US" sz="2000" dirty="0">
                <a:latin typeface="Arial Narrow Regular"/>
              </a:rPr>
              <a:t>™</a:t>
            </a:r>
            <a:r>
              <a:rPr lang="en-US" sz="2000" b="1" dirty="0">
                <a:latin typeface="Arial Narrow Regular"/>
              </a:rPr>
              <a:t> ACCESS IS BY INVITATION ONLY; </a:t>
            </a:r>
            <a:br>
              <a:rPr lang="en-US" sz="2000" b="1" dirty="0">
                <a:latin typeface="Arial Narrow Regular"/>
              </a:rPr>
            </a:br>
            <a:r>
              <a:rPr lang="en-US" sz="2000" dirty="0">
                <a:latin typeface="Arial Narrow Regular"/>
              </a:rPr>
              <a:t>USERS MUST BE AUTHORIZED AND VALIDATED</a:t>
            </a:r>
            <a:br>
              <a:rPr lang="en-US" sz="2000" dirty="0">
                <a:latin typeface="Arial Narrow Regular"/>
              </a:rPr>
            </a:br>
            <a:endParaRPr lang="en-US" sz="1000" dirty="0">
              <a:latin typeface="Arial Narrow Regular"/>
            </a:endParaRPr>
          </a:p>
          <a:p>
            <a:r>
              <a:rPr lang="en-US" sz="2000" b="1" dirty="0">
                <a:latin typeface="Arial Narrow Regular"/>
              </a:rPr>
              <a:t>AUTHENTICATION IS SECURED </a:t>
            </a:r>
            <a:br>
              <a:rPr lang="en-US" sz="2000" b="1" dirty="0">
                <a:latin typeface="Arial Narrow Regular"/>
              </a:rPr>
            </a:br>
            <a:r>
              <a:rPr lang="en-US" sz="2000" dirty="0">
                <a:latin typeface="Arial Narrow Regular"/>
              </a:rPr>
              <a:t>BY MICROSOFT AZURE ENCYPTION PROTOCOLS</a:t>
            </a:r>
            <a:br>
              <a:rPr lang="en-US" sz="2000" dirty="0">
                <a:latin typeface="Arial Narrow Regular"/>
              </a:rPr>
            </a:br>
            <a:endParaRPr lang="en-US" sz="1000" dirty="0">
              <a:latin typeface="Arial Narrow Regular"/>
            </a:endParaRPr>
          </a:p>
          <a:p>
            <a:r>
              <a:rPr lang="en-US" sz="2000" b="1" dirty="0">
                <a:latin typeface="Arial Narrow Regular"/>
              </a:rPr>
              <a:t>USER PRIVILEGES CAN BE LIMITED </a:t>
            </a:r>
            <a:br>
              <a:rPr lang="en-US" sz="2000" b="1" dirty="0">
                <a:latin typeface="Arial Narrow Regular"/>
              </a:rPr>
            </a:br>
            <a:r>
              <a:rPr lang="en-US" sz="2000" dirty="0">
                <a:latin typeface="Arial Narrow Regular"/>
              </a:rPr>
              <a:t>TO SPECIFIC ROLES, LOCATIONS &amp; PRODUCTS</a:t>
            </a:r>
          </a:p>
        </p:txBody>
      </p:sp>
      <p:cxnSp>
        <p:nvCxnSpPr>
          <p:cNvPr id="21" name="Straight Connector 20">
            <a:extLst>
              <a:ext uri="{FF2B5EF4-FFF2-40B4-BE49-F238E27FC236}">
                <a16:creationId xmlns:a16="http://schemas.microsoft.com/office/drawing/2014/main" id="{59A572B6-0A2A-49B5-BA1D-101CB7056702}"/>
              </a:ext>
            </a:extLst>
          </p:cNvPr>
          <p:cNvCxnSpPr>
            <a:cxnSpLocks/>
          </p:cNvCxnSpPr>
          <p:nvPr/>
        </p:nvCxnSpPr>
        <p:spPr>
          <a:xfrm>
            <a:off x="990600" y="6972300"/>
            <a:ext cx="4648200" cy="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751767D-33BC-4746-B96F-567AC2B370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6131" y="723900"/>
            <a:ext cx="4728869" cy="836646"/>
          </a:xfrm>
          <a:prstGeom prst="rect">
            <a:avLst/>
          </a:prstGeom>
        </p:spPr>
      </p:pic>
      <p:pic>
        <p:nvPicPr>
          <p:cNvPr id="19" name="Picture 18">
            <a:extLst>
              <a:ext uri="{FF2B5EF4-FFF2-40B4-BE49-F238E27FC236}">
                <a16:creationId xmlns:a16="http://schemas.microsoft.com/office/drawing/2014/main" id="{18FAEFEF-D561-482B-999D-E602E5F6F16F}"/>
              </a:ext>
            </a:extLst>
          </p:cNvPr>
          <p:cNvPicPr>
            <a:picLocks noChangeAspect="1"/>
          </p:cNvPicPr>
          <p:nvPr/>
        </p:nvPicPr>
        <p:blipFill rotWithShape="1">
          <a:blip r:embed="rId10"/>
          <a:srcRect t="23495" b="42251"/>
          <a:stretch/>
        </p:blipFill>
        <p:spPr>
          <a:xfrm>
            <a:off x="14932547" y="1439301"/>
            <a:ext cx="2642319" cy="293804"/>
          </a:xfrm>
          <a:prstGeom prst="rect">
            <a:avLst/>
          </a:prstGeom>
        </p:spPr>
      </p:pic>
      <p:pic>
        <p:nvPicPr>
          <p:cNvPr id="12" name="Picture 11">
            <a:extLst>
              <a:ext uri="{FF2B5EF4-FFF2-40B4-BE49-F238E27FC236}">
                <a16:creationId xmlns:a16="http://schemas.microsoft.com/office/drawing/2014/main" id="{BD4027E7-476A-4682-9B23-266E770B3B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29296" y="1445868"/>
            <a:ext cx="1586396" cy="280670"/>
          </a:xfrm>
          <a:prstGeom prst="rect">
            <a:avLst/>
          </a:prstGeom>
        </p:spPr>
      </p:pic>
      <p:pic>
        <p:nvPicPr>
          <p:cNvPr id="27" name="Picture 26">
            <a:extLst>
              <a:ext uri="{FF2B5EF4-FFF2-40B4-BE49-F238E27FC236}">
                <a16:creationId xmlns:a16="http://schemas.microsoft.com/office/drawing/2014/main" id="{E7646B4B-DA86-4FAF-854C-455C560C29C0}"/>
              </a:ext>
            </a:extLst>
          </p:cNvPr>
          <p:cNvPicPr>
            <a:picLocks noChangeAspect="1"/>
          </p:cNvPicPr>
          <p:nvPr/>
        </p:nvPicPr>
        <p:blipFill rotWithShape="1">
          <a:blip r:embed="rId10"/>
          <a:srcRect t="40723" b="42251"/>
          <a:stretch/>
        </p:blipFill>
        <p:spPr>
          <a:xfrm rot="325648">
            <a:off x="16307341" y="5140210"/>
            <a:ext cx="1449872" cy="80130"/>
          </a:xfrm>
          <a:prstGeom prst="rect">
            <a:avLst/>
          </a:prstGeom>
        </p:spPr>
      </p:pic>
      <p:pic>
        <p:nvPicPr>
          <p:cNvPr id="29" name="Picture 28">
            <a:extLst>
              <a:ext uri="{FF2B5EF4-FFF2-40B4-BE49-F238E27FC236}">
                <a16:creationId xmlns:a16="http://schemas.microsoft.com/office/drawing/2014/main" id="{B9AE7BAC-8518-49F5-9C9B-6D8A9CE0410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358156">
            <a:off x="16780305" y="5140630"/>
            <a:ext cx="936330" cy="165658"/>
          </a:xfrm>
          <a:prstGeom prst="rect">
            <a:avLst/>
          </a:prstGeom>
        </p:spPr>
      </p:pic>
      <p:pic>
        <p:nvPicPr>
          <p:cNvPr id="22" name="Picture 21">
            <a:extLst>
              <a:ext uri="{FF2B5EF4-FFF2-40B4-BE49-F238E27FC236}">
                <a16:creationId xmlns:a16="http://schemas.microsoft.com/office/drawing/2014/main" id="{F0FC4D05-87AC-414C-8568-0FCE9C97AE54}"/>
              </a:ext>
            </a:extLst>
          </p:cNvPr>
          <p:cNvPicPr>
            <a:picLocks noChangeAspect="1"/>
          </p:cNvPicPr>
          <p:nvPr/>
        </p:nvPicPr>
        <p:blipFill rotWithShape="1">
          <a:blip r:embed="rId13"/>
          <a:srcRect r="29536" b="29681"/>
          <a:stretch/>
        </p:blipFill>
        <p:spPr>
          <a:xfrm>
            <a:off x="16550620" y="1847405"/>
            <a:ext cx="903892" cy="273159"/>
          </a:xfrm>
          <a:prstGeom prst="rect">
            <a:avLst/>
          </a:prstGeom>
        </p:spPr>
      </p:pic>
      <p:pic>
        <p:nvPicPr>
          <p:cNvPr id="30" name="Picture 29">
            <a:extLst>
              <a:ext uri="{FF2B5EF4-FFF2-40B4-BE49-F238E27FC236}">
                <a16:creationId xmlns:a16="http://schemas.microsoft.com/office/drawing/2014/main" id="{D1BC27DC-1C9E-4691-BD47-148F7E29B65E}"/>
              </a:ext>
            </a:extLst>
          </p:cNvPr>
          <p:cNvPicPr>
            <a:picLocks noChangeAspect="1"/>
          </p:cNvPicPr>
          <p:nvPr/>
        </p:nvPicPr>
        <p:blipFill rotWithShape="1">
          <a:blip r:embed="rId13"/>
          <a:srcRect r="37449" b="31582"/>
          <a:stretch/>
        </p:blipFill>
        <p:spPr>
          <a:xfrm rot="330847">
            <a:off x="17151421" y="5353156"/>
            <a:ext cx="538284" cy="156695"/>
          </a:xfrm>
          <a:prstGeom prst="rect">
            <a:avLst/>
          </a:prstGeom>
        </p:spPr>
      </p:pic>
    </p:spTree>
    <p:extLst>
      <p:ext uri="{BB962C8B-B14F-4D97-AF65-F5344CB8AC3E}">
        <p14:creationId xmlns:p14="http://schemas.microsoft.com/office/powerpoint/2010/main" val="4024316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184398" cy="1962076"/>
          </a:xfrm>
        </p:spPr>
        <p:txBody>
          <a:bodyPr/>
          <a:lstStyle/>
          <a:p>
            <a:r>
              <a:rPr lang="en-US" dirty="0">
                <a:solidFill>
                  <a:schemeClr val="accent1"/>
                </a:solidFill>
              </a:rPr>
              <a:t>features &amp; benefits</a:t>
            </a:r>
            <a:br>
              <a:rPr lang="en-US" dirty="0"/>
            </a:br>
            <a:r>
              <a:rPr lang="en-US" dirty="0"/>
              <a:t>sensor (automatic) flush valves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16</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1135897" y="5829300"/>
            <a:ext cx="7924800" cy="3784265"/>
            <a:chOff x="7848600" y="5084128"/>
            <a:chExt cx="7924800" cy="3784265"/>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493404" cy="310854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Narrow Regular"/>
                </a:rPr>
                <a:t>Replaceable lens with adjustable sensor and installation wrench</a:t>
              </a:r>
            </a:p>
            <a:p>
              <a:pPr marL="285750" indent="-285750">
                <a:buFont typeface="Arial" panose="020B0604020202020204" pitchFamily="34" charset="0"/>
                <a:buChar char="•"/>
              </a:pPr>
              <a:r>
                <a:rPr lang="en-US" sz="2000" dirty="0">
                  <a:solidFill>
                    <a:schemeClr val="tx2"/>
                  </a:solidFill>
                  <a:latin typeface="Arial Narrow Regular"/>
                </a:rPr>
                <a:t>Optional 24, 48, 72-hour trap seal courtesy flush</a:t>
              </a:r>
            </a:p>
            <a:p>
              <a:pPr marL="285750" indent="-285750">
                <a:buFont typeface="Arial" panose="020B0604020202020204" pitchFamily="34" charset="0"/>
                <a:buChar char="•"/>
              </a:pPr>
              <a:r>
                <a:rPr lang="en-US" sz="2000" dirty="0">
                  <a:solidFill>
                    <a:schemeClr val="tx2"/>
                  </a:solidFill>
                  <a:latin typeface="Arial Narrow Regular"/>
                </a:rPr>
                <a:t>Low battery light indicator (“c” battery) - 3-year battery life</a:t>
              </a:r>
            </a:p>
            <a:p>
              <a:pPr marL="285750" indent="-285750">
                <a:buFont typeface="Arial" panose="020B0604020202020204" pitchFamily="34" charset="0"/>
                <a:buChar char="•"/>
              </a:pPr>
              <a:r>
                <a:rPr lang="en-US" sz="2000" dirty="0">
                  <a:solidFill>
                    <a:schemeClr val="tx2"/>
                  </a:solidFill>
                  <a:latin typeface="Arial Narrow Regular"/>
                </a:rPr>
                <a:t>Override button</a:t>
              </a:r>
            </a:p>
            <a:p>
              <a:pPr marL="285750" indent="-285750">
                <a:buFont typeface="Arial" panose="020B0604020202020204" pitchFamily="34" charset="0"/>
                <a:buChar char="•"/>
              </a:pPr>
              <a:r>
                <a:rPr lang="en-US" sz="2000" dirty="0">
                  <a:solidFill>
                    <a:schemeClr val="tx2"/>
                  </a:solidFill>
                  <a:latin typeface="Arial Narrow Regular"/>
                </a:rPr>
                <a:t>Impact-resistant chrome-plated plastic E-Z Flush® sensor unit cover</a:t>
              </a:r>
            </a:p>
            <a:p>
              <a:pPr marL="285750" indent="-285750">
                <a:buFont typeface="Arial" panose="020B0604020202020204" pitchFamily="34" charset="0"/>
                <a:buChar char="•"/>
              </a:pPr>
              <a:r>
                <a:rPr lang="en-US" sz="2000" dirty="0">
                  <a:solidFill>
                    <a:schemeClr val="tx2"/>
                  </a:solidFill>
                  <a:latin typeface="Arial Narrow Regular"/>
                </a:rPr>
                <a:t>Rubber or hard override button</a:t>
              </a:r>
            </a:p>
            <a:p>
              <a:pPr marL="285750" indent="-285750">
                <a:buFont typeface="Arial" panose="020B0604020202020204" pitchFamily="34" charset="0"/>
                <a:buChar char="•"/>
              </a:pPr>
              <a:endParaRPr lang="en-US" sz="1800" dirty="0">
                <a:solidFill>
                  <a:schemeClr val="tx2"/>
                </a:solidFill>
                <a:latin typeface="Arial Regular" charset="0"/>
              </a:endParaRPr>
            </a:p>
            <a:p>
              <a:endParaRPr lang="en-US" sz="1800" dirty="0">
                <a:solidFill>
                  <a:schemeClr val="tx2"/>
                </a:solidFill>
                <a:latin typeface="Arial Regular" charset="0"/>
              </a:endParaRP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17" name="Content Placeholder 2"/>
          <p:cNvSpPr txBox="1">
            <a:spLocks/>
          </p:cNvSpPr>
          <p:nvPr/>
        </p:nvSpPr>
        <p:spPr>
          <a:xfrm>
            <a:off x="14325600" y="9243102"/>
            <a:ext cx="3657600"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1:40 Video:</a:t>
            </a:r>
          </a:p>
          <a:p>
            <a:pPr marL="0" indent="0">
              <a:buNone/>
            </a:pPr>
            <a:r>
              <a:rPr lang="en-US" sz="1800" dirty="0">
                <a:latin typeface="Arial Narrow" panose="020B0606020202030204" pitchFamily="34" charset="0"/>
                <a:hlinkClick r:id="rId3"/>
              </a:rPr>
              <a:t>Zurn Flush Valves AquaSense E-Z Flush</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grpSp>
        <p:nvGrpSpPr>
          <p:cNvPr id="29" name="Group 28"/>
          <p:cNvGrpSpPr/>
          <p:nvPr/>
        </p:nvGrpSpPr>
        <p:grpSpPr>
          <a:xfrm>
            <a:off x="1135897" y="2487194"/>
            <a:ext cx="7924800" cy="3538044"/>
            <a:chOff x="7848600" y="5084128"/>
            <a:chExt cx="7924800" cy="3538044"/>
          </a:xfrm>
        </p:grpSpPr>
        <p:grpSp>
          <p:nvGrpSpPr>
            <p:cNvPr id="30" name="Group 29"/>
            <p:cNvGrpSpPr/>
            <p:nvPr/>
          </p:nvGrpSpPr>
          <p:grpSpPr>
            <a:xfrm>
              <a:off x="7848600" y="5084128"/>
              <a:ext cx="7380759" cy="646331"/>
              <a:chOff x="7467600" y="5557807"/>
              <a:chExt cx="7380759" cy="646331"/>
            </a:xfrm>
          </p:grpSpPr>
          <p:sp>
            <p:nvSpPr>
              <p:cNvPr id="33" name="TextBox 3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E-Z Flush features</a:t>
                </a:r>
                <a:endParaRPr lang="uk-UA" sz="3600" dirty="0">
                  <a:solidFill>
                    <a:schemeClr val="accent1"/>
                  </a:solidFill>
                  <a:latin typeface="Arial Narrow Regular" charset="0"/>
                </a:endParaRPr>
              </a:p>
            </p:txBody>
          </p:sp>
          <p:cxnSp>
            <p:nvCxnSpPr>
              <p:cNvPr id="34" name="Straight Connector 3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8279996" y="5759850"/>
              <a:ext cx="7493404" cy="2862322"/>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Narrow Regular"/>
                </a:rPr>
                <a:t>Gear based actuation ensures years of consistent performance (no solenoid)</a:t>
              </a:r>
            </a:p>
            <a:p>
              <a:pPr marL="285750" indent="-285750">
                <a:buClr>
                  <a:schemeClr val="tx2"/>
                </a:buClr>
                <a:buFont typeface="Arial" panose="020B0604020202020204" pitchFamily="34" charset="0"/>
                <a:buChar char="•"/>
              </a:pPr>
              <a:r>
                <a:rPr lang="en-US" sz="2000" dirty="0">
                  <a:solidFill>
                    <a:schemeClr val="tx2"/>
                  </a:solidFill>
                  <a:latin typeface="Arial Narrow Regular"/>
                </a:rPr>
                <a:t>Retrofit Zurn or Sloan manual valves to upgrade to sensor flushing for toilet and urinal flush valves</a:t>
              </a:r>
            </a:p>
            <a:p>
              <a:pPr marL="285750" indent="-285750">
                <a:buClr>
                  <a:schemeClr val="tx2"/>
                </a:buClr>
                <a:buFont typeface="Arial" panose="020B0604020202020204" pitchFamily="34" charset="0"/>
                <a:buChar char="•"/>
              </a:pPr>
              <a:r>
                <a:rPr lang="en-US" sz="2000" dirty="0">
                  <a:solidFill>
                    <a:schemeClr val="tx2"/>
                  </a:solidFill>
                  <a:latin typeface="Arial Narrow Regular"/>
                </a:rPr>
                <a:t>More hygienic, lower bacterial transfer</a:t>
              </a:r>
            </a:p>
            <a:p>
              <a:pPr marL="285750" indent="-285750">
                <a:buClr>
                  <a:schemeClr val="tx2"/>
                </a:buClr>
                <a:buFont typeface="Arial" panose="020B0604020202020204" pitchFamily="34" charset="0"/>
                <a:buChar char="•"/>
              </a:pPr>
              <a:r>
                <a:rPr lang="en-US" sz="2000" dirty="0">
                  <a:solidFill>
                    <a:schemeClr val="tx2"/>
                  </a:solidFill>
                  <a:latin typeface="Arial Narrow Regular"/>
                </a:rPr>
                <a:t>More convenient for users with automatic hands-free operation</a:t>
              </a:r>
            </a:p>
            <a:p>
              <a:pPr marL="285750" indent="-285750">
                <a:buClr>
                  <a:schemeClr val="tx2"/>
                </a:buClr>
                <a:buFont typeface="Arial" panose="020B0604020202020204" pitchFamily="34" charset="0"/>
                <a:buChar char="•"/>
              </a:pPr>
              <a:r>
                <a:rPr lang="en-US" sz="2000" dirty="0">
                  <a:solidFill>
                    <a:schemeClr val="tx2"/>
                  </a:solidFill>
                  <a:latin typeface="Arial Narrow Regular"/>
                </a:rPr>
                <a:t>Lower risk of excessive manual flushing, resulting in flooding</a:t>
              </a:r>
            </a:p>
            <a:p>
              <a:pPr marL="285750" indent="-285750">
                <a:buClr>
                  <a:schemeClr val="tx2"/>
                </a:buClr>
                <a:buFont typeface="Arial" panose="020B0604020202020204" pitchFamily="34" charset="0"/>
                <a:buChar char="•"/>
              </a:pPr>
              <a:r>
                <a:rPr lang="en-US" sz="2000" dirty="0">
                  <a:solidFill>
                    <a:schemeClr val="tx2"/>
                  </a:solidFill>
                  <a:latin typeface="Arial Narrow Regular"/>
                </a:rPr>
                <a:t>Installs in minutes and provide years of trouble free operation</a:t>
              </a:r>
            </a:p>
          </p:txBody>
        </p: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8375" y="2896721"/>
            <a:ext cx="8190025" cy="5914734"/>
          </a:xfrm>
          <a:prstGeom prst="rect">
            <a:avLst/>
          </a:prstGeom>
        </p:spPr>
      </p:pic>
      <p:sp>
        <p:nvSpPr>
          <p:cNvPr id="28" name="Rectangle 3"/>
          <p:cNvSpPr txBox="1">
            <a:spLocks/>
          </p:cNvSpPr>
          <p:nvPr/>
        </p:nvSpPr>
        <p:spPr>
          <a:xfrm>
            <a:off x="9856030" y="2487194"/>
            <a:ext cx="4406070" cy="494669"/>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80000"/>
              </a:lnSpc>
              <a:buClr>
                <a:srgbClr val="008000"/>
              </a:buClr>
              <a:buNone/>
            </a:pPr>
            <a:r>
              <a:rPr lang="en-US" sz="2000" dirty="0">
                <a:latin typeface="Arial Narrow Regular"/>
              </a:rPr>
              <a:t>E-Z flush retrofit kit (ZERK) </a:t>
            </a:r>
          </a:p>
        </p:txBody>
      </p:sp>
    </p:spTree>
    <p:extLst>
      <p:ext uri="{BB962C8B-B14F-4D97-AF65-F5344CB8AC3E}">
        <p14:creationId xmlns:p14="http://schemas.microsoft.com/office/powerpoint/2010/main" val="4028986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76300" y="571411"/>
            <a:ext cx="11925300" cy="1338828"/>
          </a:xfrm>
        </p:spPr>
        <p:txBody>
          <a:bodyPr/>
          <a:lstStyle/>
          <a:p>
            <a:r>
              <a:rPr lang="en-US" dirty="0">
                <a:solidFill>
                  <a:schemeClr val="accent1"/>
                </a:solidFill>
              </a:rPr>
              <a:t>features &amp; benefits</a:t>
            </a:r>
            <a:br>
              <a:rPr lang="en-US" dirty="0"/>
            </a:br>
            <a:r>
              <a:rPr lang="en-US" dirty="0"/>
              <a:t>ZERK sensor and actuators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17</a:t>
            </a:fld>
            <a:endParaRPr b="0" dirty="0">
              <a:latin typeface="Arial Regular" charset="0"/>
            </a:endParaRPr>
          </a:p>
        </p:txBody>
      </p:sp>
      <p:pic>
        <p:nvPicPr>
          <p:cNvPr id="5" name="Picture 8" descr="ZER6000AV"/>
          <p:cNvPicPr>
            <a:picLocks noChangeAspect="1" noChangeArrowheads="1"/>
          </p:cNvPicPr>
          <p:nvPr/>
        </p:nvPicPr>
        <p:blipFill>
          <a:blip r:embed="rId2" cstate="print"/>
          <a:srcRect/>
          <a:stretch>
            <a:fillRect/>
          </a:stretch>
        </p:blipFill>
        <p:spPr bwMode="auto">
          <a:xfrm>
            <a:off x="876300" y="2460033"/>
            <a:ext cx="3429000" cy="4374932"/>
          </a:xfrm>
          <a:prstGeom prst="rect">
            <a:avLst/>
          </a:prstGeom>
          <a:noFill/>
        </p:spPr>
      </p:pic>
      <p:sp>
        <p:nvSpPr>
          <p:cNvPr id="7" name="Content Placeholder 2"/>
          <p:cNvSpPr>
            <a:spLocks noGrp="1"/>
          </p:cNvSpPr>
          <p:nvPr/>
        </p:nvSpPr>
        <p:spPr bwMode="auto">
          <a:xfrm>
            <a:off x="4114800" y="8080058"/>
            <a:ext cx="11660982" cy="1046559"/>
          </a:xfrm>
          <a:prstGeom prst="rect">
            <a:avLst/>
          </a:prstGeom>
          <a:noFill/>
          <a:ln w="9525">
            <a:noFill/>
            <a:miter lim="800000"/>
            <a:headEnd/>
            <a:tailEnd/>
          </a:ln>
        </p:spPr>
        <p:txBody>
          <a:bodyPr vert="horz" wrap="square" lIns="137160" tIns="68580" rIns="137160" bIns="6858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None/>
            </a:pPr>
            <a:r>
              <a:rPr lang="en-US" sz="4200" b="1" dirty="0">
                <a:solidFill>
                  <a:schemeClr val="tx2"/>
                </a:solidFill>
                <a:latin typeface="Arial Regular"/>
              </a:rPr>
              <a:t>ZERK-CP			 ZERK-CCP 		     ZERK-CPM</a:t>
            </a:r>
            <a:endParaRPr lang="en-US" sz="4200" dirty="0">
              <a:solidFill>
                <a:schemeClr val="tx2"/>
              </a:solidFill>
              <a:latin typeface="Arial Regular"/>
            </a:endParaRPr>
          </a:p>
          <a:p>
            <a:pPr>
              <a:buFont typeface="Arial" charset="0"/>
              <a:buNone/>
            </a:pPr>
            <a:endParaRPr lang="en-US" sz="4200" dirty="0"/>
          </a:p>
        </p:txBody>
      </p:sp>
      <p:pic>
        <p:nvPicPr>
          <p:cNvPr id="8" name="Picture 7"/>
          <p:cNvPicPr>
            <a:picLocks noChangeAspect="1" noChangeArrowheads="1"/>
          </p:cNvPicPr>
          <p:nvPr/>
        </p:nvPicPr>
        <p:blipFill>
          <a:blip r:embed="rId3" cstate="print"/>
          <a:srcRect/>
          <a:stretch>
            <a:fillRect/>
          </a:stretch>
        </p:blipFill>
        <p:spPr bwMode="auto">
          <a:xfrm>
            <a:off x="3962400" y="5406904"/>
            <a:ext cx="3543300" cy="2803986"/>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7689182" y="5714931"/>
            <a:ext cx="3543300" cy="2528783"/>
          </a:xfrm>
          <a:prstGeom prst="rect">
            <a:avLst/>
          </a:prstGeom>
          <a:noFill/>
          <a:ln w="9525">
            <a:noFill/>
            <a:miter lim="800000"/>
            <a:headEnd/>
            <a:tailEnd/>
          </a:ln>
          <a:effectLst/>
        </p:spPr>
      </p:pic>
      <p:pic>
        <p:nvPicPr>
          <p:cNvPr id="10" name="Picture 9"/>
          <p:cNvPicPr>
            <a:picLocks noChangeAspect="1" noChangeArrowheads="1"/>
          </p:cNvPicPr>
          <p:nvPr/>
        </p:nvPicPr>
        <p:blipFill>
          <a:blip r:embed="rId4" cstate="print"/>
          <a:srcRect/>
          <a:stretch>
            <a:fillRect/>
          </a:stretch>
        </p:blipFill>
        <p:spPr bwMode="auto">
          <a:xfrm>
            <a:off x="11918282" y="5797768"/>
            <a:ext cx="3429000" cy="2447211"/>
          </a:xfrm>
          <a:prstGeom prst="rect">
            <a:avLst/>
          </a:prstGeom>
          <a:noFill/>
          <a:ln w="9525">
            <a:noFill/>
            <a:miter lim="800000"/>
            <a:headEnd/>
            <a:tailEnd/>
          </a:ln>
          <a:effectLst/>
        </p:spPr>
      </p:pic>
      <p:sp>
        <p:nvSpPr>
          <p:cNvPr id="11" name="Rectangle 3"/>
          <p:cNvSpPr txBox="1">
            <a:spLocks/>
          </p:cNvSpPr>
          <p:nvPr/>
        </p:nvSpPr>
        <p:spPr>
          <a:xfrm>
            <a:off x="4126832" y="9112943"/>
            <a:ext cx="3733800" cy="888238"/>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None/>
              <a:defRPr sz="4200" kern="1200">
                <a:solidFill>
                  <a:schemeClr val="tx1">
                    <a:lumMod val="65000"/>
                    <a:lumOff val="35000"/>
                  </a:schemeClr>
                </a:solidFill>
                <a:latin typeface="Calibri"/>
                <a:ea typeface="+mn-ea"/>
                <a:cs typeface="Calibri"/>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65000"/>
                    <a:lumOff val="35000"/>
                  </a:schemeClr>
                </a:solidFill>
                <a:latin typeface="Calibri"/>
                <a:ea typeface="+mn-ea"/>
                <a:cs typeface="Calibri"/>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65000"/>
                    <a:lumOff val="35000"/>
                  </a:schemeClr>
                </a:solidFill>
                <a:latin typeface="Calibri"/>
                <a:ea typeface="+mn-ea"/>
                <a:cs typeface="Calibri"/>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65000"/>
                    <a:lumOff val="35000"/>
                  </a:schemeClr>
                </a:solidFill>
                <a:latin typeface="Calibri"/>
                <a:ea typeface="+mn-ea"/>
                <a:cs typeface="Calibri"/>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65000"/>
                    <a:lumOff val="35000"/>
                  </a:schemeClr>
                </a:solidFill>
                <a:latin typeface="Calibri"/>
                <a:ea typeface="+mn-ea"/>
                <a:cs typeface="Calibri"/>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spcBef>
                <a:spcPts val="0"/>
              </a:spcBef>
              <a:buClr>
                <a:schemeClr val="accent1"/>
              </a:buClr>
              <a:buSzPct val="75000"/>
            </a:pPr>
            <a:r>
              <a:rPr lang="en-US" sz="1800" dirty="0">
                <a:solidFill>
                  <a:schemeClr val="tx2"/>
                </a:solidFill>
                <a:latin typeface="Arial Regular"/>
              </a:rPr>
              <a:t>Plastic </a:t>
            </a:r>
            <a:r>
              <a:rPr lang="en-US" sz="1800" dirty="0">
                <a:solidFill>
                  <a:schemeClr val="accent1"/>
                </a:solidFill>
                <a:latin typeface="Arial Regular"/>
              </a:rPr>
              <a:t>non-chrome</a:t>
            </a:r>
            <a:r>
              <a:rPr lang="en-US" sz="1800" dirty="0">
                <a:solidFill>
                  <a:schemeClr val="tx2"/>
                </a:solidFill>
                <a:latin typeface="Arial Regular"/>
              </a:rPr>
              <a:t> battery box</a:t>
            </a:r>
          </a:p>
          <a:p>
            <a:pPr>
              <a:spcBef>
                <a:spcPts val="0"/>
              </a:spcBef>
              <a:buClr>
                <a:schemeClr val="accent1"/>
              </a:buClr>
              <a:buSzPct val="75000"/>
            </a:pPr>
            <a:r>
              <a:rPr lang="en-US" sz="1800" dirty="0">
                <a:solidFill>
                  <a:schemeClr val="accent1"/>
                </a:solidFill>
                <a:latin typeface="Arial Regular"/>
              </a:rPr>
              <a:t>Plastic</a:t>
            </a:r>
            <a:r>
              <a:rPr lang="en-US" sz="1800" dirty="0">
                <a:solidFill>
                  <a:schemeClr val="tx2"/>
                </a:solidFill>
                <a:latin typeface="Arial Regular"/>
              </a:rPr>
              <a:t> chrome cover</a:t>
            </a:r>
          </a:p>
          <a:p>
            <a:pPr>
              <a:spcBef>
                <a:spcPts val="0"/>
              </a:spcBef>
              <a:buClr>
                <a:schemeClr val="accent1"/>
              </a:buClr>
              <a:buSzPct val="75000"/>
            </a:pPr>
            <a:r>
              <a:rPr lang="en-US" sz="1800" dirty="0">
                <a:solidFill>
                  <a:schemeClr val="accent1"/>
                </a:solidFill>
                <a:latin typeface="Arial Regular"/>
              </a:rPr>
              <a:t>Rubber</a:t>
            </a:r>
            <a:r>
              <a:rPr lang="en-US" sz="1800" dirty="0">
                <a:solidFill>
                  <a:schemeClr val="tx2"/>
                </a:solidFill>
                <a:latin typeface="Arial Regular"/>
              </a:rPr>
              <a:t> MOB</a:t>
            </a:r>
          </a:p>
          <a:p>
            <a:pPr>
              <a:buClr>
                <a:srgbClr val="008000"/>
              </a:buClr>
              <a:buFont typeface="Wingdings" pitchFamily="2" charset="2"/>
              <a:buNone/>
            </a:pPr>
            <a:endParaRPr lang="en-US" sz="4500" dirty="0"/>
          </a:p>
          <a:p>
            <a:endParaRPr lang="en-US" dirty="0"/>
          </a:p>
        </p:txBody>
      </p:sp>
      <p:sp>
        <p:nvSpPr>
          <p:cNvPr id="12" name="Rectangle 3"/>
          <p:cNvSpPr txBox="1">
            <a:spLocks/>
          </p:cNvSpPr>
          <p:nvPr/>
        </p:nvSpPr>
        <p:spPr>
          <a:xfrm>
            <a:off x="8032082" y="9084330"/>
            <a:ext cx="5181600" cy="982306"/>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None/>
              <a:defRPr sz="4200" kern="1200">
                <a:solidFill>
                  <a:schemeClr val="tx1">
                    <a:lumMod val="65000"/>
                    <a:lumOff val="35000"/>
                  </a:schemeClr>
                </a:solidFill>
                <a:latin typeface="Calibri"/>
                <a:ea typeface="+mn-ea"/>
                <a:cs typeface="Calibri"/>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65000"/>
                    <a:lumOff val="35000"/>
                  </a:schemeClr>
                </a:solidFill>
                <a:latin typeface="Calibri"/>
                <a:ea typeface="+mn-ea"/>
                <a:cs typeface="Calibri"/>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65000"/>
                    <a:lumOff val="35000"/>
                  </a:schemeClr>
                </a:solidFill>
                <a:latin typeface="Calibri"/>
                <a:ea typeface="+mn-ea"/>
                <a:cs typeface="Calibri"/>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65000"/>
                    <a:lumOff val="35000"/>
                  </a:schemeClr>
                </a:solidFill>
                <a:latin typeface="Calibri"/>
                <a:ea typeface="+mn-ea"/>
                <a:cs typeface="Calibri"/>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65000"/>
                    <a:lumOff val="35000"/>
                  </a:schemeClr>
                </a:solidFill>
                <a:latin typeface="Calibri"/>
                <a:ea typeface="+mn-ea"/>
                <a:cs typeface="Calibri"/>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spcBef>
                <a:spcPts val="0"/>
              </a:spcBef>
              <a:buClr>
                <a:schemeClr val="accent1"/>
              </a:buClr>
              <a:buSzPct val="75000"/>
            </a:pPr>
            <a:r>
              <a:rPr lang="en-US" sz="1900" dirty="0">
                <a:solidFill>
                  <a:schemeClr val="tx2"/>
                </a:solidFill>
                <a:latin typeface="Arial Regular"/>
              </a:rPr>
              <a:t>Plastic chrome battery box </a:t>
            </a:r>
          </a:p>
          <a:p>
            <a:pPr marL="0" indent="0">
              <a:lnSpc>
                <a:spcPct val="100000"/>
              </a:lnSpc>
              <a:spcBef>
                <a:spcPts val="0"/>
              </a:spcBef>
              <a:buClr>
                <a:schemeClr val="accent1"/>
              </a:buClr>
              <a:buSzPct val="75000"/>
            </a:pPr>
            <a:r>
              <a:rPr lang="en-US" sz="1900" dirty="0">
                <a:solidFill>
                  <a:schemeClr val="accent1"/>
                </a:solidFill>
                <a:latin typeface="Arial Regular"/>
              </a:rPr>
              <a:t>High impact resistant </a:t>
            </a:r>
            <a:r>
              <a:rPr lang="en-US" sz="1900" dirty="0">
                <a:solidFill>
                  <a:schemeClr val="tx2"/>
                </a:solidFill>
                <a:latin typeface="Arial Regular"/>
              </a:rPr>
              <a:t>chromed cover</a:t>
            </a:r>
          </a:p>
          <a:p>
            <a:pPr marL="0" indent="0">
              <a:lnSpc>
                <a:spcPct val="100000"/>
              </a:lnSpc>
              <a:spcBef>
                <a:spcPts val="0"/>
              </a:spcBef>
              <a:buClr>
                <a:schemeClr val="accent1"/>
              </a:buClr>
              <a:buSzPct val="75000"/>
            </a:pPr>
            <a:r>
              <a:rPr lang="en-US" sz="1900" dirty="0">
                <a:solidFill>
                  <a:schemeClr val="accent1"/>
                </a:solidFill>
                <a:latin typeface="Arial Regular"/>
              </a:rPr>
              <a:t>Hard</a:t>
            </a:r>
            <a:r>
              <a:rPr lang="en-US" sz="1900" dirty="0">
                <a:solidFill>
                  <a:schemeClr val="tx2"/>
                </a:solidFill>
                <a:latin typeface="Arial Regular"/>
              </a:rPr>
              <a:t> MOB</a:t>
            </a:r>
            <a:endParaRPr lang="en-US" dirty="0">
              <a:solidFill>
                <a:schemeClr val="tx2"/>
              </a:solidFill>
              <a:latin typeface="Arial Regular"/>
            </a:endParaRPr>
          </a:p>
          <a:p>
            <a:pPr>
              <a:buClr>
                <a:srgbClr val="008000"/>
              </a:buClr>
              <a:buFont typeface="Wingdings" pitchFamily="2" charset="2"/>
              <a:buNone/>
            </a:pPr>
            <a:endParaRPr lang="en-US" sz="4500" dirty="0"/>
          </a:p>
          <a:p>
            <a:endParaRPr lang="en-US" dirty="0"/>
          </a:p>
        </p:txBody>
      </p:sp>
      <p:sp>
        <p:nvSpPr>
          <p:cNvPr id="13" name="Rectangle 3"/>
          <p:cNvSpPr txBox="1">
            <a:spLocks/>
          </p:cNvSpPr>
          <p:nvPr/>
        </p:nvSpPr>
        <p:spPr>
          <a:xfrm>
            <a:off x="12375482" y="9085595"/>
            <a:ext cx="3048000" cy="1087105"/>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None/>
              <a:defRPr sz="4200" kern="1200">
                <a:solidFill>
                  <a:schemeClr val="tx1">
                    <a:lumMod val="65000"/>
                    <a:lumOff val="35000"/>
                  </a:schemeClr>
                </a:solidFill>
                <a:latin typeface="Calibri"/>
                <a:ea typeface="+mn-ea"/>
                <a:cs typeface="Calibri"/>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65000"/>
                    <a:lumOff val="35000"/>
                  </a:schemeClr>
                </a:solidFill>
                <a:latin typeface="Calibri"/>
                <a:ea typeface="+mn-ea"/>
                <a:cs typeface="Calibri"/>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65000"/>
                    <a:lumOff val="35000"/>
                  </a:schemeClr>
                </a:solidFill>
                <a:latin typeface="Calibri"/>
                <a:ea typeface="+mn-ea"/>
                <a:cs typeface="Calibri"/>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65000"/>
                    <a:lumOff val="35000"/>
                  </a:schemeClr>
                </a:solidFill>
                <a:latin typeface="Calibri"/>
                <a:ea typeface="+mn-ea"/>
                <a:cs typeface="Calibri"/>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65000"/>
                    <a:lumOff val="35000"/>
                  </a:schemeClr>
                </a:solidFill>
                <a:latin typeface="Calibri"/>
                <a:ea typeface="+mn-ea"/>
                <a:cs typeface="Calibri"/>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spcBef>
                <a:spcPts val="0"/>
              </a:spcBef>
              <a:buClr>
                <a:schemeClr val="accent1"/>
              </a:buClr>
              <a:buSzPct val="75000"/>
            </a:pPr>
            <a:r>
              <a:rPr lang="en-US" sz="1800" dirty="0">
                <a:solidFill>
                  <a:schemeClr val="tx2"/>
                </a:solidFill>
                <a:latin typeface="Arial Regular"/>
              </a:rPr>
              <a:t>Plastic chrome battery box</a:t>
            </a:r>
          </a:p>
          <a:p>
            <a:pPr marL="0" indent="0">
              <a:lnSpc>
                <a:spcPct val="100000"/>
              </a:lnSpc>
              <a:spcBef>
                <a:spcPts val="0"/>
              </a:spcBef>
              <a:buClr>
                <a:schemeClr val="accent1"/>
              </a:buClr>
              <a:buSzPct val="75000"/>
            </a:pPr>
            <a:r>
              <a:rPr lang="en-US" sz="1800" dirty="0">
                <a:solidFill>
                  <a:schemeClr val="accent1"/>
                </a:solidFill>
                <a:latin typeface="Arial Regular"/>
              </a:rPr>
              <a:t>Metal chromed </a:t>
            </a:r>
            <a:r>
              <a:rPr lang="en-US" sz="1800" dirty="0">
                <a:solidFill>
                  <a:schemeClr val="tx2"/>
                </a:solidFill>
                <a:latin typeface="Arial Regular"/>
              </a:rPr>
              <a:t>cover</a:t>
            </a:r>
          </a:p>
          <a:p>
            <a:pPr marL="0" indent="0">
              <a:lnSpc>
                <a:spcPct val="100000"/>
              </a:lnSpc>
              <a:spcBef>
                <a:spcPts val="0"/>
              </a:spcBef>
              <a:buClr>
                <a:schemeClr val="accent1"/>
              </a:buClr>
              <a:buSzPct val="75000"/>
            </a:pPr>
            <a:r>
              <a:rPr lang="en-US" sz="1800" dirty="0">
                <a:solidFill>
                  <a:schemeClr val="accent1"/>
                </a:solidFill>
                <a:latin typeface="Arial Regular"/>
              </a:rPr>
              <a:t>Hard </a:t>
            </a:r>
            <a:r>
              <a:rPr lang="en-US" sz="1800" dirty="0">
                <a:solidFill>
                  <a:schemeClr val="tx2"/>
                </a:solidFill>
                <a:latin typeface="Arial Regular"/>
              </a:rPr>
              <a:t>MOB</a:t>
            </a:r>
          </a:p>
          <a:p>
            <a:endParaRPr lang="en-US" dirty="0"/>
          </a:p>
          <a:p>
            <a:pPr>
              <a:buClr>
                <a:srgbClr val="008000"/>
              </a:buClr>
              <a:buFont typeface="Wingdings" pitchFamily="2" charset="2"/>
              <a:buNone/>
            </a:pPr>
            <a:endParaRPr lang="en-US" sz="4500" dirty="0"/>
          </a:p>
          <a:p>
            <a:endParaRPr lang="en-US" dirty="0"/>
          </a:p>
        </p:txBody>
      </p:sp>
    </p:spTree>
    <p:extLst>
      <p:ext uri="{BB962C8B-B14F-4D97-AF65-F5344CB8AC3E}">
        <p14:creationId xmlns:p14="http://schemas.microsoft.com/office/powerpoint/2010/main" val="1617172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9072685"/>
            <a:ext cx="2209800" cy="954107"/>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specialty flush valves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18</a:t>
            </a:fld>
            <a:endParaRPr b="0" dirty="0">
              <a:latin typeface="Arial Regular" charset="0"/>
            </a:endParaRPr>
          </a:p>
        </p:txBody>
      </p:sp>
      <p:grpSp>
        <p:nvGrpSpPr>
          <p:cNvPr id="27" name="Group 26"/>
          <p:cNvGrpSpPr/>
          <p:nvPr/>
        </p:nvGrpSpPr>
        <p:grpSpPr>
          <a:xfrm>
            <a:off x="990600" y="2487194"/>
            <a:ext cx="7672859" cy="1372574"/>
            <a:chOff x="7848600" y="5084128"/>
            <a:chExt cx="7672859" cy="1372574"/>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specialty flush valves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Diaphragm and piston options</a:t>
              </a:r>
            </a:p>
            <a:p>
              <a:pPr marL="285750" indent="-285750">
                <a:buFont typeface="Arial" panose="020B0604020202020204" pitchFamily="34" charset="0"/>
                <a:buChar char="•"/>
              </a:pPr>
              <a:r>
                <a:rPr lang="en-US" sz="2000" dirty="0">
                  <a:solidFill>
                    <a:schemeClr val="tx2"/>
                  </a:solidFill>
                  <a:latin typeface="Arial Regular" charset="0"/>
                </a:rPr>
                <a:t>Concealed valves, bedpan washers, penal valves…</a:t>
              </a:r>
            </a:p>
          </p:txBody>
        </p:sp>
      </p:grpSp>
      <p:sp>
        <p:nvSpPr>
          <p:cNvPr id="31" name="Rectangle 30"/>
          <p:cNvSpPr/>
          <p:nvPr/>
        </p:nvSpPr>
        <p:spPr>
          <a:xfrm>
            <a:off x="9131300" y="-25400"/>
            <a:ext cx="9144000" cy="10287000"/>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4305300"/>
            <a:ext cx="7672858" cy="1968384"/>
            <a:chOff x="7848600" y="5084128"/>
            <a:chExt cx="7672858" cy="1968384"/>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129266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Chemical resistant gaskets and seals</a:t>
              </a:r>
            </a:p>
            <a:p>
              <a:pPr marL="285750" indent="-285750">
                <a:buFont typeface="Arial" panose="020B0604020202020204" pitchFamily="34" charset="0"/>
                <a:buChar char="•"/>
              </a:pPr>
              <a:r>
                <a:rPr lang="en-US" sz="2000" dirty="0">
                  <a:solidFill>
                    <a:schemeClr val="tx2"/>
                  </a:solidFill>
                  <a:latin typeface="Arial Regular" charset="0"/>
                </a:rPr>
                <a:t>Dezincification resistant castings - Zurn proprietary alloy</a:t>
              </a:r>
            </a:p>
            <a:p>
              <a:pPr marL="285750" indent="-285750">
                <a:buFont typeface="Arial" panose="020B0604020202020204" pitchFamily="34" charset="0"/>
                <a:buChar char="•"/>
              </a:pPr>
              <a:r>
                <a:rPr lang="en-US" sz="2000" dirty="0">
                  <a:solidFill>
                    <a:schemeClr val="tx2"/>
                  </a:solidFill>
                  <a:latin typeface="Arial Regular" charset="0"/>
                </a:rPr>
                <a:t>High pressure vacuum breaker</a:t>
              </a:r>
            </a:p>
            <a:p>
              <a:pPr marL="285750" indent="-285750">
                <a:buFont typeface="Arial" panose="020B0604020202020204" pitchFamily="34" charset="0"/>
                <a:buChar char="•"/>
              </a:pPr>
              <a:endParaRPr lang="en-US" sz="1800" dirty="0">
                <a:solidFill>
                  <a:schemeClr val="tx2"/>
                </a:solidFill>
                <a:latin typeface="Arial Regular" charset="0"/>
              </a:endParaRPr>
            </a:p>
          </p:txBody>
        </p:sp>
      </p:grpSp>
      <p:pic>
        <p:nvPicPr>
          <p:cNvPr id="21" name="Picture 2"/>
          <p:cNvPicPr>
            <a:picLocks noChangeAspect="1" noChangeArrowheads="1"/>
          </p:cNvPicPr>
          <p:nvPr/>
        </p:nvPicPr>
        <p:blipFill rotWithShape="1">
          <a:blip r:embed="rId2" cstate="print"/>
          <a:srcRect r="2633"/>
          <a:stretch/>
        </p:blipFill>
        <p:spPr bwMode="auto">
          <a:xfrm>
            <a:off x="9128553" y="1975126"/>
            <a:ext cx="9159447" cy="3930374"/>
          </a:xfrm>
          <a:prstGeom prst="rect">
            <a:avLst/>
          </a:prstGeom>
          <a:noFill/>
          <a:ln w="9525">
            <a:noFill/>
            <a:miter lim="800000"/>
            <a:headEnd/>
            <a:tailEnd/>
          </a:ln>
        </p:spPr>
      </p:pic>
      <p:pic>
        <p:nvPicPr>
          <p:cNvPr id="26" name="Picture 2"/>
          <p:cNvPicPr>
            <a:picLocks noChangeAspect="1" noChangeArrowheads="1"/>
          </p:cNvPicPr>
          <p:nvPr/>
        </p:nvPicPr>
        <p:blipFill>
          <a:blip r:embed="rId3" cstate="print"/>
          <a:srcRect/>
          <a:stretch>
            <a:fillRect/>
          </a:stretch>
        </p:blipFill>
        <p:spPr bwMode="auto">
          <a:xfrm>
            <a:off x="9113493" y="5874919"/>
            <a:ext cx="9179614" cy="4418155"/>
          </a:xfrm>
          <a:prstGeom prst="rect">
            <a:avLst/>
          </a:prstGeom>
          <a:noFill/>
          <a:ln w="9525">
            <a:noFill/>
            <a:miter lim="800000"/>
            <a:headEnd/>
            <a:tailEnd/>
          </a:ln>
        </p:spPr>
      </p:pic>
      <p:grpSp>
        <p:nvGrpSpPr>
          <p:cNvPr id="29" name="Group 28"/>
          <p:cNvGrpSpPr/>
          <p:nvPr/>
        </p:nvGrpSpPr>
        <p:grpSpPr>
          <a:xfrm>
            <a:off x="990600" y="6447454"/>
            <a:ext cx="7380759" cy="3507266"/>
            <a:chOff x="7848600" y="5084128"/>
            <a:chExt cx="7380759" cy="3507266"/>
          </a:xfrm>
        </p:grpSpPr>
        <p:grpSp>
          <p:nvGrpSpPr>
            <p:cNvPr id="30" name="Group 29"/>
            <p:cNvGrpSpPr/>
            <p:nvPr/>
          </p:nvGrpSpPr>
          <p:grpSpPr>
            <a:xfrm>
              <a:off x="7848600" y="5084128"/>
              <a:ext cx="7380759" cy="646331"/>
              <a:chOff x="7467600" y="5557807"/>
              <a:chExt cx="7380759" cy="646331"/>
            </a:xfrm>
          </p:grpSpPr>
          <p:sp>
            <p:nvSpPr>
              <p:cNvPr id="33" name="TextBox 3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penal valve features</a:t>
                </a:r>
                <a:endParaRPr lang="uk-UA" sz="3600" dirty="0">
                  <a:solidFill>
                    <a:schemeClr val="accent1"/>
                  </a:solidFill>
                  <a:latin typeface="Arial Narrow Regular" charset="0"/>
                </a:endParaRPr>
              </a:p>
            </p:txBody>
          </p:sp>
          <p:cxnSp>
            <p:nvCxnSpPr>
              <p:cNvPr id="34" name="Straight Connector 3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8279996" y="5759850"/>
              <a:ext cx="6426604" cy="2831544"/>
            </a:xfrm>
            <a:prstGeom prst="rect">
              <a:avLst/>
            </a:prstGeom>
            <a:noFill/>
          </p:spPr>
          <p:txBody>
            <a:bodyPr wrap="square" rtlCol="0">
              <a:spAutoFit/>
            </a:bodyPr>
            <a:lstStyle/>
            <a:p>
              <a:pPr marL="285750" lvl="1" indent="-285750" defTabSz="0">
                <a:lnSpc>
                  <a:spcPct val="80000"/>
                </a:lnSpc>
                <a:buClr>
                  <a:schemeClr val="tx2"/>
                </a:buClr>
                <a:buSzPct val="75000"/>
                <a:buFont typeface="Arial" panose="020B0604020202020204" pitchFamily="34" charset="0"/>
                <a:buChar char="•"/>
              </a:pPr>
              <a:r>
                <a:rPr lang="en-US" sz="2000" dirty="0">
                  <a:solidFill>
                    <a:schemeClr val="tx2"/>
                  </a:solidFill>
                  <a:latin typeface="Arial Narrow Regular"/>
                  <a:cs typeface="Calibri"/>
                </a:rPr>
                <a:t>Solid brass construction with piston valve performance</a:t>
              </a:r>
            </a:p>
            <a:p>
              <a:pPr marL="285750" lvl="1" indent="-285750" defTabSz="0">
                <a:lnSpc>
                  <a:spcPct val="80000"/>
                </a:lnSpc>
                <a:buClr>
                  <a:schemeClr val="tx2"/>
                </a:buClr>
                <a:buSzPct val="75000"/>
                <a:buFont typeface="Arial" panose="020B0604020202020204" pitchFamily="34" charset="0"/>
                <a:buChar char="•"/>
              </a:pPr>
              <a:r>
                <a:rPr lang="en-US" sz="2000" dirty="0">
                  <a:solidFill>
                    <a:schemeClr val="tx2"/>
                  </a:solidFill>
                  <a:latin typeface="Arial Narrow Regular"/>
                  <a:cs typeface="Calibri"/>
                </a:rPr>
                <a:t>Vandal-resistant stainless steel flush button</a:t>
              </a:r>
            </a:p>
            <a:p>
              <a:pPr marL="285750" lvl="1" indent="-285750" defTabSz="0">
                <a:lnSpc>
                  <a:spcPct val="80000"/>
                </a:lnSpc>
                <a:buClr>
                  <a:schemeClr val="tx2"/>
                </a:buClr>
                <a:buSzPct val="75000"/>
                <a:buFont typeface="Arial" panose="020B0604020202020204" pitchFamily="34" charset="0"/>
                <a:buChar char="•"/>
              </a:pPr>
              <a:r>
                <a:rPr lang="en-US" sz="2000" dirty="0">
                  <a:solidFill>
                    <a:schemeClr val="tx2"/>
                  </a:solidFill>
                  <a:latin typeface="Arial Narrow Regular"/>
                  <a:cs typeface="Calibri"/>
                </a:rPr>
                <a:t>Reliable one-hour lockout feature for excessive flushing and flood prevention </a:t>
              </a:r>
            </a:p>
            <a:p>
              <a:pPr marL="285750" lvl="1" indent="-285750" defTabSz="0">
                <a:lnSpc>
                  <a:spcPct val="80000"/>
                </a:lnSpc>
                <a:buClr>
                  <a:schemeClr val="tx2"/>
                </a:buClr>
                <a:buSzPct val="75000"/>
                <a:buFont typeface="Arial" panose="020B0604020202020204" pitchFamily="34" charset="0"/>
                <a:buChar char="•"/>
              </a:pPr>
              <a:r>
                <a:rPr lang="en-US" sz="2000" dirty="0">
                  <a:solidFill>
                    <a:schemeClr val="tx2"/>
                  </a:solidFill>
                  <a:latin typeface="Arial Narrow Regular"/>
                  <a:cs typeface="Calibri"/>
                </a:rPr>
                <a:t>Remote flushing capabilities with true mechanical override button </a:t>
              </a:r>
            </a:p>
            <a:p>
              <a:pPr marL="285750" lvl="1" indent="-285750" defTabSz="0">
                <a:lnSpc>
                  <a:spcPct val="80000"/>
                </a:lnSpc>
                <a:buClr>
                  <a:schemeClr val="tx2"/>
                </a:buClr>
                <a:buSzPct val="75000"/>
                <a:buFont typeface="Arial" panose="020B0604020202020204" pitchFamily="34" charset="0"/>
                <a:buChar char="•"/>
              </a:pPr>
              <a:r>
                <a:rPr lang="en-US" sz="2000" dirty="0">
                  <a:solidFill>
                    <a:schemeClr val="tx2"/>
                  </a:solidFill>
                  <a:latin typeface="Arial Narrow Regular"/>
                  <a:cs typeface="Calibri"/>
                </a:rPr>
                <a:t>Up to 50% water savings on 3.5 gpf penal units </a:t>
              </a:r>
            </a:p>
            <a:p>
              <a:pPr marL="285750" lvl="1" indent="-285750" defTabSz="0">
                <a:lnSpc>
                  <a:spcPct val="80000"/>
                </a:lnSpc>
                <a:buClr>
                  <a:schemeClr val="tx2"/>
                </a:buClr>
                <a:buSzPct val="75000"/>
                <a:buFont typeface="Arial" panose="020B0604020202020204" pitchFamily="34" charset="0"/>
                <a:buChar char="•"/>
              </a:pPr>
              <a:r>
                <a:rPr lang="en-US" sz="2000" dirty="0">
                  <a:solidFill>
                    <a:schemeClr val="tx2"/>
                  </a:solidFill>
                  <a:latin typeface="Arial Narrow Regular"/>
                  <a:cs typeface="Calibri"/>
                </a:rPr>
                <a:t>Hardwire </a:t>
              </a:r>
              <a:r>
                <a:rPr lang="en-US" sz="2000" i="1" dirty="0">
                  <a:solidFill>
                    <a:schemeClr val="tx2"/>
                  </a:solidFill>
                  <a:latin typeface="Arial Narrow Regular"/>
                  <a:cs typeface="Calibri"/>
                </a:rPr>
                <a:t>or</a:t>
              </a:r>
              <a:r>
                <a:rPr lang="en-US" sz="2000" dirty="0">
                  <a:solidFill>
                    <a:schemeClr val="tx2"/>
                  </a:solidFill>
                  <a:latin typeface="Arial Narrow Regular"/>
                  <a:cs typeface="Calibri"/>
                </a:rPr>
                <a:t> 10-year Lithium battery for easy design and retrofit applications </a:t>
              </a:r>
            </a:p>
            <a:p>
              <a:pPr marL="285750" indent="-285750">
                <a:buFont typeface="Arial" panose="020B0604020202020204" pitchFamily="34" charset="0"/>
                <a:buChar char="•"/>
              </a:pPr>
              <a:endParaRPr lang="en-US" sz="1800" dirty="0">
                <a:solidFill>
                  <a:schemeClr val="tx2"/>
                </a:solidFill>
                <a:latin typeface="Arial Regular" charset="0"/>
              </a:endParaRPr>
            </a:p>
          </p:txBody>
        </p:sp>
      </p:grpSp>
      <p:pic>
        <p:nvPicPr>
          <p:cNvPr id="36" name="Picture 2" descr="http://www.strongbar.com/images/prod/lav-toilet-comby.jpg"/>
          <p:cNvPicPr>
            <a:picLocks noChangeAspect="1" noChangeArrowheads="1"/>
          </p:cNvPicPr>
          <p:nvPr/>
        </p:nvPicPr>
        <p:blipFill>
          <a:blip r:embed="rId4" cstate="print">
            <a:clrChange>
              <a:clrFrom>
                <a:srgbClr val="FFFFFF"/>
              </a:clrFrom>
              <a:clrTo>
                <a:srgbClr val="FFFFFF">
                  <a:alpha val="0"/>
                </a:srgbClr>
              </a:clrTo>
            </a:clrChange>
          </a:blip>
          <a:srcRect t="17087" r="62851" b="13217"/>
          <a:stretch>
            <a:fillRect/>
          </a:stretch>
        </p:blipFill>
        <p:spPr bwMode="auto">
          <a:xfrm>
            <a:off x="7886673" y="6436621"/>
            <a:ext cx="1691315" cy="3173105"/>
          </a:xfrm>
          <a:prstGeom prst="rect">
            <a:avLst/>
          </a:prstGeom>
          <a:noFill/>
        </p:spPr>
      </p:pic>
      <p:sp>
        <p:nvSpPr>
          <p:cNvPr id="2" name="Rectangle 1"/>
          <p:cNvSpPr/>
          <p:nvPr/>
        </p:nvSpPr>
        <p:spPr>
          <a:xfrm>
            <a:off x="14020800" y="8834315"/>
            <a:ext cx="1166212" cy="238370"/>
          </a:xfrm>
          <a:prstGeom prst="rect">
            <a:avLst/>
          </a:prstGeom>
          <a:solidFill>
            <a:schemeClr val="bg2">
              <a:lumMod val="8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00" dirty="0">
                <a:solidFill>
                  <a:schemeClr val="tx1"/>
                </a:solidFill>
                <a:latin typeface="Arial Narrow" panose="020B0606020202030204" pitchFamily="34" charset="0"/>
              </a:rPr>
              <a:t>Override button</a:t>
            </a:r>
          </a:p>
        </p:txBody>
      </p:sp>
      <p:sp>
        <p:nvSpPr>
          <p:cNvPr id="28" name="Rectangle 27"/>
          <p:cNvSpPr/>
          <p:nvPr/>
        </p:nvSpPr>
        <p:spPr>
          <a:xfrm>
            <a:off x="16535400" y="8843748"/>
            <a:ext cx="1166212" cy="195721"/>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00" dirty="0">
                <a:solidFill>
                  <a:schemeClr val="tx1"/>
                </a:solidFill>
                <a:latin typeface="Arial Narrow" panose="020B0606020202030204" pitchFamily="34" charset="0"/>
              </a:rPr>
              <a:t>Override button</a:t>
            </a:r>
          </a:p>
        </p:txBody>
      </p:sp>
    </p:spTree>
    <p:extLst>
      <p:ext uri="{BB962C8B-B14F-4D97-AF65-F5344CB8AC3E}">
        <p14:creationId xmlns:p14="http://schemas.microsoft.com/office/powerpoint/2010/main" val="3677290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357"/>
            <a:ext cx="18288000" cy="10330757"/>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7615083" cy="1378993"/>
          </a:xfrm>
        </p:spPr>
        <p:txBody>
          <a:bodyPr/>
          <a:lstStyle/>
          <a:p>
            <a:r>
              <a:rPr lang="en-US" dirty="0">
                <a:solidFill>
                  <a:schemeClr val="accent1"/>
                </a:solidFill>
              </a:rPr>
              <a:t>features &amp; benefits</a:t>
            </a:r>
            <a:br>
              <a:rPr lang="en-US" dirty="0"/>
            </a:br>
            <a:r>
              <a:rPr lang="en-US" dirty="0"/>
              <a:t>accessories/variations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19</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5" name="Rectangle 4"/>
          <p:cNvSpPr/>
          <p:nvPr/>
        </p:nvSpPr>
        <p:spPr>
          <a:xfrm>
            <a:off x="381000" y="9072685"/>
            <a:ext cx="21336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7" name="Picture 2"/>
          <p:cNvPicPr>
            <a:picLocks noChangeAspect="1" noChangeArrowheads="1"/>
          </p:cNvPicPr>
          <p:nvPr/>
        </p:nvPicPr>
        <p:blipFill rotWithShape="1">
          <a:blip r:embed="rId3" cstate="print"/>
          <a:srcRect l="63779" t="88128" r="4452" b="1563"/>
          <a:stretch/>
        </p:blipFill>
        <p:spPr bwMode="auto">
          <a:xfrm>
            <a:off x="9124951" y="676865"/>
            <a:ext cx="5029201" cy="914400"/>
          </a:xfrm>
          <a:prstGeom prst="rect">
            <a:avLst/>
          </a:prstGeom>
          <a:noFill/>
          <a:ln w="9525">
            <a:noFill/>
            <a:miter lim="800000"/>
            <a:headEnd/>
            <a:tailEnd/>
          </a:ln>
        </p:spPr>
      </p:pic>
      <p:pic>
        <p:nvPicPr>
          <p:cNvPr id="6" name="Picture 5"/>
          <p:cNvPicPr>
            <a:picLocks noChangeAspect="1"/>
          </p:cNvPicPr>
          <p:nvPr/>
        </p:nvPicPr>
        <p:blipFill rotWithShape="1">
          <a:blip r:embed="rId4"/>
          <a:srcRect l="36528" t="6012" r="50694" b="13319"/>
          <a:stretch/>
        </p:blipFill>
        <p:spPr>
          <a:xfrm>
            <a:off x="976303" y="1950405"/>
            <a:ext cx="7010400" cy="8298496"/>
          </a:xfrm>
          <a:prstGeom prst="rect">
            <a:avLst/>
          </a:prstGeom>
        </p:spPr>
      </p:pic>
      <p:pic>
        <p:nvPicPr>
          <p:cNvPr id="7" name="Picture 6"/>
          <p:cNvPicPr>
            <a:picLocks noChangeAspect="1"/>
          </p:cNvPicPr>
          <p:nvPr/>
        </p:nvPicPr>
        <p:blipFill rotWithShape="1">
          <a:blip r:embed="rId5"/>
          <a:srcRect l="36389" t="1159" r="52170" b="64332"/>
          <a:stretch/>
        </p:blipFill>
        <p:spPr>
          <a:xfrm>
            <a:off x="8990461" y="3403421"/>
            <a:ext cx="6276976" cy="3549951"/>
          </a:xfrm>
          <a:prstGeom prst="rect">
            <a:avLst/>
          </a:prstGeom>
        </p:spPr>
      </p:pic>
      <p:pic>
        <p:nvPicPr>
          <p:cNvPr id="11" name="Picture 10"/>
          <p:cNvPicPr>
            <a:picLocks noChangeAspect="1"/>
          </p:cNvPicPr>
          <p:nvPr/>
        </p:nvPicPr>
        <p:blipFill rotWithShape="1">
          <a:blip r:embed="rId5"/>
          <a:srcRect l="36389" t="39945" r="35694" b="9684"/>
          <a:stretch/>
        </p:blipFill>
        <p:spPr>
          <a:xfrm>
            <a:off x="8990461" y="7259588"/>
            <a:ext cx="8686800" cy="2938818"/>
          </a:xfrm>
          <a:prstGeom prst="rect">
            <a:avLst/>
          </a:prstGeom>
        </p:spPr>
      </p:pic>
      <p:pic>
        <p:nvPicPr>
          <p:cNvPr id="12" name="Picture 11"/>
          <p:cNvPicPr>
            <a:picLocks noChangeAspect="1"/>
          </p:cNvPicPr>
          <p:nvPr/>
        </p:nvPicPr>
        <p:blipFill rotWithShape="1">
          <a:blip r:embed="rId4"/>
          <a:srcRect l="36528" t="86985" r="50694" b="2336"/>
          <a:stretch/>
        </p:blipFill>
        <p:spPr>
          <a:xfrm>
            <a:off x="9080121" y="2286487"/>
            <a:ext cx="7010400" cy="1098577"/>
          </a:xfrm>
          <a:prstGeom prst="rect">
            <a:avLst/>
          </a:prstGeom>
        </p:spPr>
      </p:pic>
    </p:spTree>
    <p:extLst>
      <p:ext uri="{BB962C8B-B14F-4D97-AF65-F5344CB8AC3E}">
        <p14:creationId xmlns:p14="http://schemas.microsoft.com/office/powerpoint/2010/main" val="2484196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agenda</a:t>
            </a:r>
            <a:br>
              <a:rPr lang="en-US" dirty="0">
                <a:solidFill>
                  <a:schemeClr val="accent1"/>
                </a:solidFill>
              </a:rPr>
            </a:br>
            <a:r>
              <a:rPr lang="en-US" dirty="0"/>
              <a:t>what you’ll learn</a:t>
            </a: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a:t>
            </a:fld>
            <a:endParaRPr b="0" dirty="0">
              <a:latin typeface="Arial Regular" charset="0"/>
            </a:endParaRPr>
          </a:p>
        </p:txBody>
      </p:sp>
      <p:grpSp>
        <p:nvGrpSpPr>
          <p:cNvPr id="25" name="Group 24"/>
          <p:cNvGrpSpPr/>
          <p:nvPr/>
        </p:nvGrpSpPr>
        <p:grpSpPr>
          <a:xfrm>
            <a:off x="1562101" y="2666231"/>
            <a:ext cx="7239000" cy="1862048"/>
            <a:chOff x="1562101" y="3053723"/>
            <a:chExt cx="7239000" cy="1862048"/>
          </a:xfrm>
        </p:grpSpPr>
        <p:sp>
          <p:nvSpPr>
            <p:cNvPr id="4" name="TextBox 3"/>
            <p:cNvSpPr txBox="1"/>
            <p:nvPr/>
          </p:nvSpPr>
          <p:spPr>
            <a:xfrm>
              <a:off x="1562101"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01</a:t>
              </a:r>
              <a:endParaRPr lang="uk-UA" sz="11500" dirty="0">
                <a:solidFill>
                  <a:schemeClr val="accent1"/>
                </a:solidFill>
                <a:latin typeface="Arial Narrow Regular" charset="0"/>
              </a:endParaRPr>
            </a:p>
          </p:txBody>
        </p:sp>
        <p:sp>
          <p:nvSpPr>
            <p:cNvPr id="7" name="TextBox 6"/>
            <p:cNvSpPr txBox="1"/>
            <p:nvPr/>
          </p:nvSpPr>
          <p:spPr>
            <a:xfrm>
              <a:off x="3657601"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value proposition</a:t>
              </a:r>
            </a:p>
          </p:txBody>
        </p:sp>
      </p:grpSp>
      <p:grpSp>
        <p:nvGrpSpPr>
          <p:cNvPr id="27" name="Group 26"/>
          <p:cNvGrpSpPr/>
          <p:nvPr/>
        </p:nvGrpSpPr>
        <p:grpSpPr>
          <a:xfrm>
            <a:off x="1562101" y="4983737"/>
            <a:ext cx="7239000" cy="1862048"/>
            <a:chOff x="1562101" y="5371229"/>
            <a:chExt cx="7239000" cy="1862048"/>
          </a:xfrm>
        </p:grpSpPr>
        <p:sp>
          <p:nvSpPr>
            <p:cNvPr id="11" name="TextBox 10"/>
            <p:cNvSpPr txBox="1"/>
            <p:nvPr/>
          </p:nvSpPr>
          <p:spPr>
            <a:xfrm>
              <a:off x="1562101"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03</a:t>
              </a:r>
              <a:endParaRPr lang="uk-UA" sz="11500" dirty="0">
                <a:solidFill>
                  <a:schemeClr val="accent1"/>
                </a:solidFill>
                <a:latin typeface="Arial Narrow Regular" charset="0"/>
              </a:endParaRPr>
            </a:p>
          </p:txBody>
        </p:sp>
        <p:sp>
          <p:nvSpPr>
            <p:cNvPr id="12" name="TextBox 11"/>
            <p:cNvSpPr txBox="1"/>
            <p:nvPr/>
          </p:nvSpPr>
          <p:spPr>
            <a:xfrm>
              <a:off x="3657601"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features &amp; benefits</a:t>
              </a:r>
              <a:endParaRPr lang="uk-UA" sz="3600" dirty="0">
                <a:solidFill>
                  <a:srgbClr val="0A091B"/>
                </a:solidFill>
                <a:latin typeface="Arial Narrow Regular" charset="0"/>
              </a:endParaRPr>
            </a:p>
          </p:txBody>
        </p:sp>
      </p:grpSp>
      <p:grpSp>
        <p:nvGrpSpPr>
          <p:cNvPr id="26" name="Group 25"/>
          <p:cNvGrpSpPr/>
          <p:nvPr/>
        </p:nvGrpSpPr>
        <p:grpSpPr>
          <a:xfrm>
            <a:off x="9486900" y="2666231"/>
            <a:ext cx="7239000" cy="1862048"/>
            <a:chOff x="9486900" y="3053723"/>
            <a:chExt cx="7239000" cy="1862048"/>
          </a:xfrm>
        </p:grpSpPr>
        <p:sp>
          <p:nvSpPr>
            <p:cNvPr id="15" name="TextBox 14"/>
            <p:cNvSpPr txBox="1"/>
            <p:nvPr/>
          </p:nvSpPr>
          <p:spPr>
            <a:xfrm>
              <a:off x="9486900"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02</a:t>
              </a:r>
              <a:endParaRPr lang="uk-UA" sz="11500" dirty="0">
                <a:solidFill>
                  <a:schemeClr val="accent1"/>
                </a:solidFill>
                <a:latin typeface="Arial Narrow Regular" charset="0"/>
              </a:endParaRPr>
            </a:p>
          </p:txBody>
        </p:sp>
        <p:sp>
          <p:nvSpPr>
            <p:cNvPr id="16" name="TextBox 15"/>
            <p:cNvSpPr txBox="1"/>
            <p:nvPr/>
          </p:nvSpPr>
          <p:spPr>
            <a:xfrm>
              <a:off x="11582400"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how it works</a:t>
              </a:r>
              <a:endParaRPr lang="uk-UA" sz="3600" dirty="0">
                <a:solidFill>
                  <a:srgbClr val="0A091B"/>
                </a:solidFill>
                <a:latin typeface="Arial Narrow Regular" charset="0"/>
              </a:endParaRPr>
            </a:p>
          </p:txBody>
        </p:sp>
      </p:grpSp>
      <p:grpSp>
        <p:nvGrpSpPr>
          <p:cNvPr id="28" name="Group 27"/>
          <p:cNvGrpSpPr/>
          <p:nvPr/>
        </p:nvGrpSpPr>
        <p:grpSpPr>
          <a:xfrm>
            <a:off x="9486900" y="4983737"/>
            <a:ext cx="7239000" cy="1862048"/>
            <a:chOff x="9486900" y="5371229"/>
            <a:chExt cx="7239000" cy="1862048"/>
          </a:xfrm>
        </p:grpSpPr>
        <p:sp>
          <p:nvSpPr>
            <p:cNvPr id="19" name="TextBox 18"/>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04</a:t>
              </a:r>
              <a:endParaRPr lang="uk-UA" sz="11500" dirty="0">
                <a:solidFill>
                  <a:schemeClr val="accent1"/>
                </a:solidFill>
                <a:latin typeface="Arial Narrow Regular" charset="0"/>
              </a:endParaRPr>
            </a:p>
          </p:txBody>
        </p:sp>
        <p:sp>
          <p:nvSpPr>
            <p:cNvPr id="20" name="TextBox 19"/>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design &amp; specify</a:t>
              </a:r>
              <a:endParaRPr lang="uk-UA" sz="3600" dirty="0">
                <a:solidFill>
                  <a:srgbClr val="0A091B"/>
                </a:solidFill>
                <a:latin typeface="Arial Narrow Regular" charset="0"/>
              </a:endParaRPr>
            </a:p>
          </p:txBody>
        </p:sp>
      </p:grpSp>
      <p:grpSp>
        <p:nvGrpSpPr>
          <p:cNvPr id="29" name="Group 28"/>
          <p:cNvGrpSpPr/>
          <p:nvPr/>
        </p:nvGrpSpPr>
        <p:grpSpPr>
          <a:xfrm>
            <a:off x="1562101" y="7320052"/>
            <a:ext cx="7239000" cy="1862048"/>
            <a:chOff x="9486900" y="5371229"/>
            <a:chExt cx="7239000" cy="1862048"/>
          </a:xfrm>
        </p:grpSpPr>
        <p:sp>
          <p:nvSpPr>
            <p:cNvPr id="30" name="TextBox 29"/>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05</a:t>
              </a:r>
              <a:endParaRPr lang="uk-UA" sz="11500" dirty="0">
                <a:solidFill>
                  <a:schemeClr val="accent1"/>
                </a:solidFill>
                <a:latin typeface="Arial Narrow Regular" charset="0"/>
              </a:endParaRPr>
            </a:p>
          </p:txBody>
        </p:sp>
        <p:sp>
          <p:nvSpPr>
            <p:cNvPr id="31" name="TextBox 30"/>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summary</a:t>
              </a:r>
              <a:endParaRPr lang="uk-UA" sz="3600" dirty="0">
                <a:solidFill>
                  <a:srgbClr val="0A091B"/>
                </a:solidFill>
                <a:latin typeface="Arial Narrow Regular" charset="0"/>
              </a:endParaRPr>
            </a:p>
          </p:txBody>
        </p:sp>
      </p:grpSp>
      <p:grpSp>
        <p:nvGrpSpPr>
          <p:cNvPr id="21" name="Group 20"/>
          <p:cNvGrpSpPr/>
          <p:nvPr/>
        </p:nvGrpSpPr>
        <p:grpSpPr>
          <a:xfrm>
            <a:off x="9448800" y="7320052"/>
            <a:ext cx="7239000" cy="1862048"/>
            <a:chOff x="9486900" y="5371229"/>
            <a:chExt cx="7239000" cy="1862048"/>
          </a:xfrm>
        </p:grpSpPr>
        <p:sp>
          <p:nvSpPr>
            <p:cNvPr id="22" name="TextBox 21"/>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06</a:t>
              </a:r>
              <a:endParaRPr lang="uk-UA" sz="11500" dirty="0">
                <a:solidFill>
                  <a:schemeClr val="accent1"/>
                </a:solidFill>
                <a:latin typeface="Arial Narrow Regular" charset="0"/>
              </a:endParaRPr>
            </a:p>
          </p:txBody>
        </p:sp>
        <p:sp>
          <p:nvSpPr>
            <p:cNvPr id="23" name="TextBox 22"/>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resources</a:t>
              </a:r>
              <a:endParaRPr lang="uk-UA" sz="3600" dirty="0">
                <a:solidFill>
                  <a:srgbClr val="0A091B"/>
                </a:solidFill>
                <a:latin typeface="Arial Narrow Regular" charset="0"/>
              </a:endParaRPr>
            </a:p>
          </p:txBody>
        </p:sp>
      </p:grpSp>
    </p:spTree>
    <p:extLst>
      <p:ext uri="{BB962C8B-B14F-4D97-AF65-F5344CB8AC3E}">
        <p14:creationId xmlns:p14="http://schemas.microsoft.com/office/powerpoint/2010/main" val="64839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8" name="Title 7"/>
          <p:cNvSpPr>
            <a:spLocks noGrp="1"/>
          </p:cNvSpPr>
          <p:nvPr>
            <p:ph type="title"/>
          </p:nvPr>
        </p:nvSpPr>
        <p:spPr>
          <a:xfrm>
            <a:off x="876300" y="571411"/>
            <a:ext cx="13144500" cy="2585323"/>
          </a:xfrm>
        </p:spPr>
        <p:txBody>
          <a:bodyPr/>
          <a:lstStyle/>
          <a:p>
            <a:r>
              <a:rPr lang="en-US" dirty="0">
                <a:solidFill>
                  <a:schemeClr val="accent1"/>
                </a:solidFill>
              </a:rPr>
              <a:t>features &amp; benefits</a:t>
            </a:r>
            <a:br>
              <a:rPr lang="en-US" dirty="0"/>
            </a:br>
            <a:r>
              <a:rPr lang="en-US" dirty="0"/>
              <a:t>Sloan to Zurn interchangeable flush valve parts</a:t>
            </a:r>
            <a:endParaRPr lang="uk-UA" dirty="0"/>
          </a:p>
        </p:txBody>
      </p:sp>
      <p:pic>
        <p:nvPicPr>
          <p:cNvPr id="20" name="Picture 3" descr="P6000-ECA-WS-RK Kit.jpg"/>
          <p:cNvPicPr>
            <a:picLocks noChangeAspect="1"/>
          </p:cNvPicPr>
          <p:nvPr/>
        </p:nvPicPr>
        <p:blipFill>
          <a:blip r:embed="rId3" cstate="print"/>
          <a:srcRect l="3659" t="4584"/>
          <a:stretch>
            <a:fillRect/>
          </a:stretch>
        </p:blipFill>
        <p:spPr bwMode="auto">
          <a:xfrm>
            <a:off x="9668157" y="2732502"/>
            <a:ext cx="3009900" cy="2378870"/>
          </a:xfrm>
          <a:prstGeom prst="rect">
            <a:avLst/>
          </a:prstGeom>
          <a:noFill/>
          <a:ln w="9525">
            <a:noFill/>
            <a:prstDash val="sysDot"/>
            <a:miter lim="800000"/>
            <a:headEnd/>
            <a:tailEnd/>
          </a:ln>
        </p:spPr>
      </p:pic>
      <p:pic>
        <p:nvPicPr>
          <p:cNvPr id="30" name="Picture 29" descr="P6000-D-SD Photo.jpg"/>
          <p:cNvPicPr>
            <a:picLocks noChangeAspect="1"/>
          </p:cNvPicPr>
          <p:nvPr/>
        </p:nvPicPr>
        <p:blipFill>
          <a:blip r:embed="rId4" cstate="print"/>
          <a:srcRect l="8116" t="6667"/>
          <a:stretch>
            <a:fillRect/>
          </a:stretch>
        </p:blipFill>
        <p:spPr bwMode="auto">
          <a:xfrm>
            <a:off x="10526597" y="7580854"/>
            <a:ext cx="1293020" cy="1600200"/>
          </a:xfrm>
          <a:prstGeom prst="rect">
            <a:avLst/>
          </a:prstGeom>
          <a:noFill/>
          <a:ln w="9525">
            <a:noFill/>
            <a:miter lim="800000"/>
            <a:headEnd/>
            <a:tailEnd/>
          </a:ln>
        </p:spPr>
      </p:pic>
      <p:pic>
        <p:nvPicPr>
          <p:cNvPr id="31" name="Picture 7" descr="P6000-M-ADA.jpg"/>
          <p:cNvPicPr>
            <a:picLocks noChangeAspect="1"/>
          </p:cNvPicPr>
          <p:nvPr/>
        </p:nvPicPr>
        <p:blipFill>
          <a:blip r:embed="rId5" cstate="print"/>
          <a:srcRect/>
          <a:stretch>
            <a:fillRect/>
          </a:stretch>
        </p:blipFill>
        <p:spPr bwMode="auto">
          <a:xfrm>
            <a:off x="9884531" y="5773057"/>
            <a:ext cx="2514600" cy="985838"/>
          </a:xfrm>
          <a:prstGeom prst="rect">
            <a:avLst/>
          </a:prstGeom>
          <a:noFill/>
          <a:ln w="9525">
            <a:noFill/>
            <a:miter lim="800000"/>
            <a:headEnd/>
            <a:tailEnd/>
          </a:ln>
        </p:spPr>
      </p:pic>
      <p:pic>
        <p:nvPicPr>
          <p:cNvPr id="34" name="Picture 33" descr="P6000-L New Fin Top B.jpg"/>
          <p:cNvPicPr>
            <a:picLocks noChangeAspect="1"/>
          </p:cNvPicPr>
          <p:nvPr/>
        </p:nvPicPr>
        <p:blipFill>
          <a:blip r:embed="rId6" cstate="print">
            <a:clrChange>
              <a:clrFrom>
                <a:srgbClr val="FFFFFF"/>
              </a:clrFrom>
              <a:clrTo>
                <a:srgbClr val="FFFFFF">
                  <a:alpha val="0"/>
                </a:srgbClr>
              </a:clrTo>
            </a:clrChange>
          </a:blip>
          <a:stretch>
            <a:fillRect/>
          </a:stretch>
        </p:blipFill>
        <p:spPr>
          <a:xfrm>
            <a:off x="14850253" y="8249846"/>
            <a:ext cx="1826723" cy="1240674"/>
          </a:xfrm>
          <a:prstGeom prst="rect">
            <a:avLst/>
          </a:prstGeom>
          <a:noFill/>
          <a:ln>
            <a:noFill/>
          </a:ln>
          <a:effectLst>
            <a:softEdge rad="12700"/>
          </a:effectLst>
        </p:spPr>
      </p:pic>
      <p:sp>
        <p:nvSpPr>
          <p:cNvPr id="36" name="TextBox 35"/>
          <p:cNvSpPr txBox="1"/>
          <p:nvPr/>
        </p:nvSpPr>
        <p:spPr>
          <a:xfrm>
            <a:off x="10162327" y="5070296"/>
            <a:ext cx="2081019" cy="400110"/>
          </a:xfrm>
          <a:prstGeom prst="rect">
            <a:avLst/>
          </a:prstGeom>
          <a:noFill/>
        </p:spPr>
        <p:txBody>
          <a:bodyPr wrap="none" rtlCol="0">
            <a:spAutoFit/>
          </a:bodyPr>
          <a:lstStyle/>
          <a:p>
            <a:r>
              <a:rPr lang="en-US" sz="2000" dirty="0">
                <a:latin typeface="Arial Narrow Regular"/>
              </a:rPr>
              <a:t>Closet rebuild kit</a:t>
            </a:r>
          </a:p>
        </p:txBody>
      </p:sp>
      <p:sp>
        <p:nvSpPr>
          <p:cNvPr id="16" name="Rectangle 15"/>
          <p:cNvSpPr/>
          <p:nvPr/>
        </p:nvSpPr>
        <p:spPr>
          <a:xfrm>
            <a:off x="14913835" y="8140541"/>
            <a:ext cx="1826723" cy="127159"/>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solidFill>
              <a:latin typeface="Arial Narrow Regular"/>
            </a:endParaRPr>
          </a:p>
        </p:txBody>
      </p:sp>
      <p:sp>
        <p:nvSpPr>
          <p:cNvPr id="17" name="Rectangle 16"/>
          <p:cNvSpPr/>
          <p:nvPr/>
        </p:nvSpPr>
        <p:spPr>
          <a:xfrm rot="16200000">
            <a:off x="13927277" y="8780159"/>
            <a:ext cx="1826723" cy="127159"/>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tx1"/>
              </a:solidFill>
              <a:latin typeface="Arial Narrow Regular"/>
            </a:endParaRPr>
          </a:p>
        </p:txBody>
      </p:sp>
      <p:grpSp>
        <p:nvGrpSpPr>
          <p:cNvPr id="18" name="Group 17"/>
          <p:cNvGrpSpPr/>
          <p:nvPr/>
        </p:nvGrpSpPr>
        <p:grpSpPr>
          <a:xfrm>
            <a:off x="990600" y="2487194"/>
            <a:ext cx="7816691" cy="4488083"/>
            <a:chOff x="7848600" y="5084128"/>
            <a:chExt cx="7816691" cy="4488083"/>
          </a:xfrm>
        </p:grpSpPr>
        <p:grpSp>
          <p:nvGrpSpPr>
            <p:cNvPr id="21" name="Group 20"/>
            <p:cNvGrpSpPr/>
            <p:nvPr/>
          </p:nvGrpSpPr>
          <p:grpSpPr>
            <a:xfrm>
              <a:off x="7848600" y="5084128"/>
              <a:ext cx="7816691" cy="1200329"/>
              <a:chOff x="7467600" y="5557807"/>
              <a:chExt cx="7816691" cy="1200329"/>
            </a:xfrm>
          </p:grpSpPr>
          <p:sp>
            <p:nvSpPr>
              <p:cNvPr id="23" name="TextBox 22"/>
              <p:cNvSpPr txBox="1"/>
              <p:nvPr/>
            </p:nvSpPr>
            <p:spPr>
              <a:xfrm>
                <a:off x="7587625" y="5557807"/>
                <a:ext cx="7696666" cy="1200329"/>
              </a:xfrm>
              <a:prstGeom prst="rect">
                <a:avLst/>
              </a:prstGeom>
              <a:noFill/>
            </p:spPr>
            <p:txBody>
              <a:bodyPr wrap="square" rtlCol="0">
                <a:spAutoFit/>
              </a:bodyPr>
              <a:lstStyle/>
              <a:p>
                <a:r>
                  <a:rPr lang="en-US" sz="3600" dirty="0">
                    <a:solidFill>
                      <a:schemeClr val="accent1"/>
                    </a:solidFill>
                    <a:latin typeface="Arial Narrow Regular" charset="0"/>
                  </a:rPr>
                  <a:t>Retrofit or repair </a:t>
                </a:r>
              </a:p>
              <a:p>
                <a:r>
                  <a:rPr lang="en-US" sz="3600" dirty="0">
                    <a:solidFill>
                      <a:schemeClr val="accent1"/>
                    </a:solidFill>
                    <a:latin typeface="Arial Narrow Regular" charset="0"/>
                  </a:rPr>
                  <a:t>Sloan Regal and Royal flush valves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8279996" y="6402112"/>
              <a:ext cx="7241463"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Diaphragm kits</a:t>
              </a:r>
            </a:p>
            <a:p>
              <a:pPr marL="285750" indent="-285750">
                <a:buFont typeface="Arial" panose="020B0604020202020204" pitchFamily="34" charset="0"/>
                <a:buChar char="•"/>
              </a:pPr>
              <a:r>
                <a:rPr lang="en-US" sz="2000" dirty="0">
                  <a:solidFill>
                    <a:schemeClr val="tx2"/>
                  </a:solidFill>
                  <a:latin typeface="Arial Regular" charset="0"/>
                </a:rPr>
                <a:t>Vacuum breaker kits</a:t>
              </a:r>
            </a:p>
            <a:p>
              <a:pPr marL="285750" indent="-285750">
                <a:buFont typeface="Arial" panose="020B0604020202020204" pitchFamily="34" charset="0"/>
                <a:buChar char="•"/>
              </a:pPr>
              <a:r>
                <a:rPr lang="en-US" sz="2000" dirty="0">
                  <a:solidFill>
                    <a:schemeClr val="tx2"/>
                  </a:solidFill>
                  <a:latin typeface="Arial Regular" charset="0"/>
                </a:rPr>
                <a:t>Handles</a:t>
              </a:r>
            </a:p>
            <a:p>
              <a:pPr marL="285750" indent="-285750">
                <a:buFont typeface="Arial" panose="020B0604020202020204" pitchFamily="34" charset="0"/>
                <a:buChar char="•"/>
              </a:pPr>
              <a:r>
                <a:rPr lang="en-US" sz="2000" dirty="0">
                  <a:solidFill>
                    <a:schemeClr val="tx2"/>
                  </a:solidFill>
                  <a:latin typeface="Arial Regular" charset="0"/>
                </a:rPr>
                <a:t>Handle repair kits</a:t>
              </a:r>
            </a:p>
            <a:p>
              <a:pPr marL="285750" indent="-285750">
                <a:buFont typeface="Arial" panose="020B0604020202020204" pitchFamily="34" charset="0"/>
                <a:buChar char="•"/>
              </a:pPr>
              <a:r>
                <a:rPr lang="en-US" sz="2000" dirty="0">
                  <a:solidFill>
                    <a:schemeClr val="tx2"/>
                  </a:solidFill>
                  <a:latin typeface="Arial Regular" charset="0"/>
                </a:rPr>
                <a:t>O-rings</a:t>
              </a:r>
            </a:p>
            <a:p>
              <a:pPr marL="285750" indent="-285750">
                <a:buFont typeface="Arial" panose="020B0604020202020204" pitchFamily="34" charset="0"/>
                <a:buChar char="•"/>
              </a:pPr>
              <a:r>
                <a:rPr lang="en-US" sz="2000" dirty="0">
                  <a:solidFill>
                    <a:schemeClr val="tx2"/>
                  </a:solidFill>
                  <a:latin typeface="Arial Regular" charset="0"/>
                </a:rPr>
                <a:t>Spud gaskets</a:t>
              </a:r>
            </a:p>
            <a:p>
              <a:pPr marL="285750" indent="-285750">
                <a:buFont typeface="Arial" panose="020B0604020202020204" pitchFamily="34" charset="0"/>
                <a:buChar char="•"/>
              </a:pPr>
              <a:r>
                <a:rPr lang="en-US" sz="2000" dirty="0">
                  <a:solidFill>
                    <a:schemeClr val="tx2"/>
                  </a:solidFill>
                  <a:latin typeface="Arial Regular" charset="0"/>
                </a:rPr>
                <a:t>Inside plastic cover</a:t>
              </a:r>
            </a:p>
            <a:p>
              <a:pPr marL="285750" indent="-285750">
                <a:buFont typeface="Arial" panose="020B0604020202020204" pitchFamily="34" charset="0"/>
                <a:buChar char="•"/>
              </a:pPr>
              <a:r>
                <a:rPr lang="en-US" sz="2000" dirty="0">
                  <a:solidFill>
                    <a:schemeClr val="tx2"/>
                  </a:solidFill>
                  <a:latin typeface="Arial Regular" charset="0"/>
                </a:rPr>
                <a:t>Control stop kits</a:t>
              </a:r>
            </a:p>
            <a:p>
              <a:pPr marL="285750" indent="-285750">
                <a:buFont typeface="Arial" panose="020B0604020202020204" pitchFamily="34" charset="0"/>
                <a:buChar char="•"/>
              </a:pPr>
              <a:r>
                <a:rPr lang="en-US" sz="2000" dirty="0">
                  <a:solidFill>
                    <a:schemeClr val="tx2"/>
                  </a:solidFill>
                  <a:latin typeface="Arial Regular" charset="0"/>
                </a:rPr>
                <a:t>Vacuum breaker tubes</a:t>
              </a:r>
            </a:p>
            <a:p>
              <a:pPr marL="285750" indent="-285750">
                <a:buFont typeface="Arial" panose="020B0604020202020204" pitchFamily="34" charset="0"/>
                <a:buChar char="•"/>
              </a:pPr>
              <a:r>
                <a:rPr lang="en-US" sz="2000" dirty="0">
                  <a:solidFill>
                    <a:schemeClr val="tx2"/>
                  </a:solidFill>
                  <a:latin typeface="Arial Regular" charset="0"/>
                </a:rPr>
                <a:t>E-Z Flush side mount sensor units</a:t>
              </a:r>
            </a:p>
          </p:txBody>
        </p:sp>
      </p:grpSp>
      <p:sp>
        <p:nvSpPr>
          <p:cNvPr id="25" name="TextBox 24"/>
          <p:cNvSpPr txBox="1"/>
          <p:nvPr/>
        </p:nvSpPr>
        <p:spPr>
          <a:xfrm>
            <a:off x="14715353" y="9503723"/>
            <a:ext cx="2364750" cy="400110"/>
          </a:xfrm>
          <a:prstGeom prst="rect">
            <a:avLst/>
          </a:prstGeom>
          <a:noFill/>
        </p:spPr>
        <p:txBody>
          <a:bodyPr wrap="none" rtlCol="0">
            <a:spAutoFit/>
          </a:bodyPr>
          <a:lstStyle/>
          <a:p>
            <a:r>
              <a:rPr lang="en-US" sz="2000" dirty="0">
                <a:latin typeface="Arial Narrow Regular"/>
              </a:rPr>
              <a:t>Inside plastic cover</a:t>
            </a:r>
          </a:p>
        </p:txBody>
      </p:sp>
      <p:sp>
        <p:nvSpPr>
          <p:cNvPr id="26" name="TextBox 25"/>
          <p:cNvSpPr txBox="1"/>
          <p:nvPr/>
        </p:nvSpPr>
        <p:spPr>
          <a:xfrm>
            <a:off x="10079177" y="9138788"/>
            <a:ext cx="1765227" cy="400110"/>
          </a:xfrm>
          <a:prstGeom prst="rect">
            <a:avLst/>
          </a:prstGeom>
          <a:noFill/>
        </p:spPr>
        <p:txBody>
          <a:bodyPr wrap="none" rtlCol="0">
            <a:spAutoFit/>
          </a:bodyPr>
          <a:lstStyle/>
          <a:p>
            <a:r>
              <a:rPr lang="en-US" sz="2000" dirty="0">
                <a:latin typeface="Arial Narrow Regular"/>
              </a:rPr>
              <a:t>Stop repair kit</a:t>
            </a:r>
          </a:p>
        </p:txBody>
      </p:sp>
      <p:sp>
        <p:nvSpPr>
          <p:cNvPr id="28" name="TextBox 27"/>
          <p:cNvSpPr txBox="1"/>
          <p:nvPr/>
        </p:nvSpPr>
        <p:spPr>
          <a:xfrm>
            <a:off x="10085383" y="6812042"/>
            <a:ext cx="2052165" cy="400110"/>
          </a:xfrm>
          <a:prstGeom prst="rect">
            <a:avLst/>
          </a:prstGeom>
          <a:noFill/>
        </p:spPr>
        <p:txBody>
          <a:bodyPr wrap="none" rtlCol="0">
            <a:spAutoFit/>
          </a:bodyPr>
          <a:lstStyle/>
          <a:p>
            <a:r>
              <a:rPr lang="en-US" sz="2000" dirty="0">
                <a:latin typeface="Arial Narrow Regular"/>
              </a:rPr>
              <a:t>Handle repair kit</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99308" y="2706660"/>
            <a:ext cx="4535424" cy="4300728"/>
          </a:xfrm>
          <a:prstGeom prst="rect">
            <a:avLst/>
          </a:prstGeom>
        </p:spPr>
      </p:pic>
      <p:sp>
        <p:nvSpPr>
          <p:cNvPr id="37" name="TextBox 36"/>
          <p:cNvSpPr txBox="1"/>
          <p:nvPr/>
        </p:nvSpPr>
        <p:spPr>
          <a:xfrm>
            <a:off x="14389977" y="7102021"/>
            <a:ext cx="2536272" cy="400110"/>
          </a:xfrm>
          <a:prstGeom prst="rect">
            <a:avLst/>
          </a:prstGeom>
          <a:noFill/>
        </p:spPr>
        <p:txBody>
          <a:bodyPr wrap="none" rtlCol="0">
            <a:spAutoFit/>
          </a:bodyPr>
          <a:lstStyle/>
          <a:p>
            <a:r>
              <a:rPr lang="en-US" sz="2000" dirty="0">
                <a:latin typeface="Arial Narrow Regular"/>
              </a:rPr>
              <a:t>Flush valve repair kit</a:t>
            </a:r>
          </a:p>
        </p:txBody>
      </p:sp>
    </p:spTree>
    <p:extLst>
      <p:ext uri="{BB962C8B-B14F-4D97-AF65-F5344CB8AC3E}">
        <p14:creationId xmlns:p14="http://schemas.microsoft.com/office/powerpoint/2010/main" val="809938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3810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Title 2"/>
          <p:cNvSpPr>
            <a:spLocks noGrp="1"/>
          </p:cNvSpPr>
          <p:nvPr>
            <p:ph type="title"/>
          </p:nvPr>
        </p:nvSpPr>
        <p:spPr/>
        <p:txBody>
          <a:bodyPr/>
          <a:lstStyle/>
          <a:p>
            <a:r>
              <a:rPr lang="en-US" dirty="0">
                <a:solidFill>
                  <a:schemeClr val="accent1"/>
                </a:solidFill>
              </a:rPr>
              <a:t>features &amp; benefits</a:t>
            </a:r>
            <a:br>
              <a:rPr lang="en-US" dirty="0"/>
            </a:br>
            <a:r>
              <a:rPr lang="en-US" dirty="0"/>
              <a:t>questions</a:t>
            </a:r>
            <a:endParaRPr lang="uk-UA" dirty="0"/>
          </a:p>
        </p:txBody>
      </p:sp>
      <p:graphicFrame>
        <p:nvGraphicFramePr>
          <p:cNvPr id="5" name="Table 4"/>
          <p:cNvGraphicFramePr>
            <a:graphicFrameLocks noGrp="1"/>
          </p:cNvGraphicFramePr>
          <p:nvPr>
            <p:extLst>
              <p:ext uri="{D42A27DB-BD31-4B8C-83A1-F6EECF244321}">
                <p14:modId xmlns:p14="http://schemas.microsoft.com/office/powerpoint/2010/main" val="2505116258"/>
              </p:ext>
            </p:extLst>
          </p:nvPr>
        </p:nvGraphicFramePr>
        <p:xfrm>
          <a:off x="876301" y="2628900"/>
          <a:ext cx="16497299" cy="5577840"/>
        </p:xfrm>
        <a:graphic>
          <a:graphicData uri="http://schemas.openxmlformats.org/drawingml/2006/table">
            <a:tbl>
              <a:tblPr firstRow="1" bandRow="1">
                <a:tableStyleId>{5C22544A-7EE6-4342-B048-85BDC9FD1C3A}</a:tableStyleId>
              </a:tblPr>
              <a:tblGrid>
                <a:gridCol w="5676899">
                  <a:extLst>
                    <a:ext uri="{9D8B030D-6E8A-4147-A177-3AD203B41FA5}">
                      <a16:colId xmlns:a16="http://schemas.microsoft.com/office/drawing/2014/main" val="20000"/>
                    </a:ext>
                  </a:extLst>
                </a:gridCol>
                <a:gridCol w="7148057">
                  <a:extLst>
                    <a:ext uri="{9D8B030D-6E8A-4147-A177-3AD203B41FA5}">
                      <a16:colId xmlns:a16="http://schemas.microsoft.com/office/drawing/2014/main" val="20001"/>
                    </a:ext>
                  </a:extLst>
                </a:gridCol>
                <a:gridCol w="3672343">
                  <a:extLst>
                    <a:ext uri="{9D8B030D-6E8A-4147-A177-3AD203B41FA5}">
                      <a16:colId xmlns:a16="http://schemas.microsoft.com/office/drawing/2014/main" val="20002"/>
                    </a:ext>
                  </a:extLst>
                </a:gridCol>
              </a:tblGrid>
              <a:tr h="1234440">
                <a:tc>
                  <a:txBody>
                    <a:bodyPr/>
                    <a:lstStyle/>
                    <a:p>
                      <a:pPr algn="l"/>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important is water conservation?</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Use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Piston or diaphragm kits</a:t>
                      </a:r>
                      <a:r>
                        <a:rPr lang="en-US" sz="1600" b="0" i="0" baseline="0" dirty="0">
                          <a:solidFill>
                            <a:schemeClr val="tx1"/>
                          </a:solidFill>
                          <a:latin typeface="Arial Narrow" panose="020B0606020202030204" pitchFamily="34" charset="0"/>
                        </a:rPr>
                        <a:t> with optimal and reliable flush volumes</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Better performing parts prevent run-ons, leaks, and inconsistent flushes</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Industry-leading filterability</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Manual ADA compliant handle with no-leak seal technology</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Mechanical manual override button</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Consistent Performance</a:t>
                      </a:r>
                    </a:p>
                    <a:p>
                      <a:pPr algn="ctr"/>
                      <a:r>
                        <a:rPr lang="en-US" sz="1600" b="1" i="0" dirty="0">
                          <a:solidFill>
                            <a:schemeClr val="tx1"/>
                          </a:solidFill>
                          <a:latin typeface="Arial Narrow" panose="020B0606020202030204" pitchFamily="34" charset="0"/>
                        </a:rPr>
                        <a:t>Conserves</a:t>
                      </a:r>
                      <a:r>
                        <a:rPr lang="en-US" sz="1600" b="1" i="0" baseline="0" dirty="0">
                          <a:solidFill>
                            <a:schemeClr val="tx1"/>
                          </a:solidFill>
                          <a:latin typeface="Arial Narrow" panose="020B0606020202030204" pitchFamily="34" charset="0"/>
                        </a:rPr>
                        <a:t> Water</a:t>
                      </a:r>
                    </a:p>
                    <a:p>
                      <a:pPr algn="ctr"/>
                      <a:r>
                        <a:rPr lang="en-US" sz="1600" b="1" i="0" baseline="0" dirty="0">
                          <a:solidFill>
                            <a:schemeClr val="tx1"/>
                          </a:solidFill>
                          <a:latin typeface="Arial Narrow" panose="020B0606020202030204" pitchFamily="34" charset="0"/>
                        </a:rPr>
                        <a:t>ADA Compliant</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1280160">
                <a:tc>
                  <a:txBody>
                    <a:bodyPr/>
                    <a:lstStyle/>
                    <a:p>
                      <a:pPr algn="l"/>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important is ease of compatibility and interchangeability?</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Design</a:t>
                      </a:r>
                      <a:r>
                        <a:rPr lang="en-US" sz="1600" b="0" i="0" baseline="0" dirty="0">
                          <a:solidFill>
                            <a:schemeClr val="tx1"/>
                          </a:solidFill>
                          <a:latin typeface="Arial Narrow" panose="020B0606020202030204" pitchFamily="34" charset="0"/>
                        </a:rPr>
                        <a:t> &amp; Specify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Arial Narrow" panose="020B0606020202030204" pitchFamily="34" charset="0"/>
                        </a:rPr>
                        <a:t>Largest breadth of flush valve options</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Narrow" panose="020B0606020202030204" pitchFamily="34" charset="0"/>
                        </a:rPr>
                        <a:t>Zurn Online</a:t>
                      </a:r>
                      <a:r>
                        <a:rPr lang="en-US" sz="1600" b="1" baseline="0" dirty="0">
                          <a:solidFill>
                            <a:schemeClr val="tx1"/>
                          </a:solidFill>
                          <a:latin typeface="Arial Narrow" panose="020B0606020202030204" pitchFamily="34" charset="0"/>
                        </a:rPr>
                        <a:t> Specification Tools</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Manual / sensor / specialty flush valves</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Dezincification resistant castings – Zurn proprietary alloy</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Interchangeability – works with competitors’ products</a:t>
                      </a:r>
                      <a:endParaRPr lang="en-US" sz="1600" b="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Ease</a:t>
                      </a:r>
                      <a:r>
                        <a:rPr lang="en-US" sz="1600" b="1" i="0" baseline="0" dirty="0">
                          <a:solidFill>
                            <a:schemeClr val="tx1"/>
                          </a:solidFill>
                          <a:latin typeface="Arial Narrow" panose="020B0606020202030204" pitchFamily="34" charset="0"/>
                        </a:rPr>
                        <a:t> of Compatibility</a:t>
                      </a:r>
                    </a:p>
                    <a:p>
                      <a:pPr algn="ctr"/>
                      <a:r>
                        <a:rPr lang="en-US" sz="1600" b="1" i="0" baseline="0" dirty="0">
                          <a:solidFill>
                            <a:schemeClr val="tx1"/>
                          </a:solidFill>
                          <a:latin typeface="Arial Narrow" panose="020B0606020202030204" pitchFamily="34" charset="0"/>
                        </a:rPr>
                        <a:t>Zurn Proprietary Alloy</a:t>
                      </a:r>
                    </a:p>
                    <a:p>
                      <a:pPr algn="ctr"/>
                      <a:r>
                        <a:rPr lang="en-US" sz="1600" b="1" i="0" baseline="0" dirty="0">
                          <a:solidFill>
                            <a:schemeClr val="tx1"/>
                          </a:solidFill>
                          <a:latin typeface="Arial Narrow" panose="020B0606020202030204" pitchFamily="34" charset="0"/>
                        </a:rPr>
                        <a:t>Interchangeable with Competitor Products</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640080">
                <a:tc>
                  <a:txBody>
                    <a:bodyPr/>
                    <a:lstStyle/>
                    <a:p>
                      <a:pPr algn="l"/>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much do you value ease of installation?</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Install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Zurn One Systems/ease/speed/quick shipping availability/affordability</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Interchangeable flush valve parts</a:t>
                      </a:r>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Ease of Installation</a:t>
                      </a:r>
                    </a:p>
                    <a:p>
                      <a:pPr algn="ctr"/>
                      <a:r>
                        <a:rPr lang="en-US" sz="1600" b="1" i="0" dirty="0">
                          <a:solidFill>
                            <a:schemeClr val="tx1"/>
                          </a:solidFill>
                          <a:latin typeface="Arial Narrow" panose="020B0606020202030204" pitchFamily="34" charset="0"/>
                        </a:rPr>
                        <a:t>Save Time &amp; Money</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746760">
                <a:tc>
                  <a:txBody>
                    <a:bodyPr/>
                    <a:lstStyle/>
                    <a:p>
                      <a:pPr algn="l"/>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important is saving time and money on maintenance?</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Support</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latin typeface="Arial Narrow" panose="020B0606020202030204" pitchFamily="34" charset="0"/>
                        </a:rPr>
                        <a:t>Advanced chemical resistance – TPE lasts 8-10x longer than “black filters”</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Proven</a:t>
                      </a:r>
                      <a:r>
                        <a:rPr lang="en-US" sz="1600" b="0" i="0" baseline="0" dirty="0">
                          <a:solidFill>
                            <a:schemeClr val="tx1"/>
                          </a:solidFill>
                          <a:latin typeface="Arial Narrow" panose="020B0606020202030204" pitchFamily="34" charset="0"/>
                        </a:rPr>
                        <a:t> technology, 3-year warranty</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Optional lithium battery, up to 10 years of life</a:t>
                      </a:r>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b="1" i="0" baseline="0" dirty="0">
                          <a:solidFill>
                            <a:schemeClr val="tx1"/>
                          </a:solidFill>
                          <a:latin typeface="Arial Narrow" panose="020B0606020202030204" pitchFamily="34" charset="0"/>
                        </a:rPr>
                        <a:t>Advanced Chemical Resistance</a:t>
                      </a:r>
                    </a:p>
                    <a:p>
                      <a:pPr algn="ctr"/>
                      <a:r>
                        <a:rPr lang="en-US" sz="1600" b="1" i="0" dirty="0">
                          <a:solidFill>
                            <a:schemeClr val="tx1"/>
                          </a:solidFill>
                          <a:latin typeface="Arial Narrow" panose="020B0606020202030204" pitchFamily="34" charset="0"/>
                        </a:rPr>
                        <a:t>Durable Parts</a:t>
                      </a:r>
                    </a:p>
                    <a:p>
                      <a:pPr algn="ctr"/>
                      <a:r>
                        <a:rPr lang="en-US" sz="1600" b="1" i="0" dirty="0">
                          <a:solidFill>
                            <a:schemeClr val="tx1"/>
                          </a:solidFill>
                          <a:latin typeface="Arial Narrow" panose="020B0606020202030204" pitchFamily="34" charset="0"/>
                        </a:rPr>
                        <a:t>Low</a:t>
                      </a:r>
                      <a:r>
                        <a:rPr lang="en-US" sz="1600" b="1" i="0" baseline="0" dirty="0">
                          <a:solidFill>
                            <a:schemeClr val="tx1"/>
                          </a:solidFill>
                          <a:latin typeface="Arial Narrow" panose="020B0606020202030204" pitchFamily="34" charset="0"/>
                        </a:rPr>
                        <a:t> Maintenance</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533400">
                <a:tc>
                  <a:txBody>
                    <a:bodyPr/>
                    <a:lstStyle/>
                    <a:p>
                      <a:pPr algn="l"/>
                      <a:r>
                        <a:rPr lang="en-US" sz="1600" b="0" i="0" dirty="0">
                          <a:solidFill>
                            <a:schemeClr val="tx1"/>
                          </a:solidFill>
                          <a:latin typeface="Arial Narrow" panose="020B0606020202030204" pitchFamily="34" charset="0"/>
                        </a:rPr>
                        <a:t>How</a:t>
                      </a:r>
                      <a:r>
                        <a:rPr lang="en-US" sz="1600" b="0" i="0" baseline="0" dirty="0">
                          <a:solidFill>
                            <a:schemeClr val="tx1"/>
                          </a:solidFill>
                          <a:latin typeface="Arial Narrow" panose="020B0606020202030204" pitchFamily="34" charset="0"/>
                        </a:rPr>
                        <a:t> important is it that your components are vandal-resistant?</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Vandalism/Theft</a:t>
                      </a:r>
                      <a:r>
                        <a:rPr lang="en-US" sz="1600" b="0" i="0" baseline="0" dirty="0">
                          <a:solidFill>
                            <a:schemeClr val="tx1"/>
                          </a:solidFill>
                          <a:latin typeface="Arial Narrow" panose="020B0606020202030204" pitchFamily="34" charset="0"/>
                        </a:rPr>
                        <a:t> Minimization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Vandal-resistant stainless steel flush button on Penal valve</a:t>
                      </a:r>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Vandal-Resistant</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nvGraphicFramePr>
        <p:xfrm>
          <a:off x="1066800" y="12306300"/>
          <a:ext cx="19202400" cy="1600200"/>
        </p:xfrm>
        <a:graphic>
          <a:graphicData uri="http://schemas.openxmlformats.org/drawingml/2006/table">
            <a:tbl>
              <a:tblPr>
                <a:tableStyleId>{5C22544A-7EE6-4342-B048-85BDC9FD1C3A}</a:tableStyleId>
              </a:tblPr>
              <a:tblGrid>
                <a:gridCol w="829786">
                  <a:extLst>
                    <a:ext uri="{9D8B030D-6E8A-4147-A177-3AD203B41FA5}">
                      <a16:colId xmlns:a16="http://schemas.microsoft.com/office/drawing/2014/main" val="20000"/>
                    </a:ext>
                  </a:extLst>
                </a:gridCol>
                <a:gridCol w="1835690">
                  <a:extLst>
                    <a:ext uri="{9D8B030D-6E8A-4147-A177-3AD203B41FA5}">
                      <a16:colId xmlns:a16="http://schemas.microsoft.com/office/drawing/2014/main" val="20001"/>
                    </a:ext>
                  </a:extLst>
                </a:gridCol>
                <a:gridCol w="1835687">
                  <a:extLst>
                    <a:ext uri="{9D8B030D-6E8A-4147-A177-3AD203B41FA5}">
                      <a16:colId xmlns:a16="http://schemas.microsoft.com/office/drawing/2014/main" val="20002"/>
                    </a:ext>
                  </a:extLst>
                </a:gridCol>
                <a:gridCol w="1835687">
                  <a:extLst>
                    <a:ext uri="{9D8B030D-6E8A-4147-A177-3AD203B41FA5}">
                      <a16:colId xmlns:a16="http://schemas.microsoft.com/office/drawing/2014/main" val="20003"/>
                    </a:ext>
                  </a:extLst>
                </a:gridCol>
                <a:gridCol w="2137773">
                  <a:extLst>
                    <a:ext uri="{9D8B030D-6E8A-4147-A177-3AD203B41FA5}">
                      <a16:colId xmlns:a16="http://schemas.microsoft.com/office/drawing/2014/main" val="20004"/>
                    </a:ext>
                  </a:extLst>
                </a:gridCol>
                <a:gridCol w="1863508">
                  <a:extLst>
                    <a:ext uri="{9D8B030D-6E8A-4147-A177-3AD203B41FA5}">
                      <a16:colId xmlns:a16="http://schemas.microsoft.com/office/drawing/2014/main" val="20005"/>
                    </a:ext>
                  </a:extLst>
                </a:gridCol>
                <a:gridCol w="1810754">
                  <a:extLst>
                    <a:ext uri="{9D8B030D-6E8A-4147-A177-3AD203B41FA5}">
                      <a16:colId xmlns:a16="http://schemas.microsoft.com/office/drawing/2014/main" val="20006"/>
                    </a:ext>
                  </a:extLst>
                </a:gridCol>
                <a:gridCol w="1916030">
                  <a:extLst>
                    <a:ext uri="{9D8B030D-6E8A-4147-A177-3AD203B41FA5}">
                      <a16:colId xmlns:a16="http://schemas.microsoft.com/office/drawing/2014/main" val="20007"/>
                    </a:ext>
                  </a:extLst>
                </a:gridCol>
                <a:gridCol w="1831808">
                  <a:extLst>
                    <a:ext uri="{9D8B030D-6E8A-4147-A177-3AD203B41FA5}">
                      <a16:colId xmlns:a16="http://schemas.microsoft.com/office/drawing/2014/main" val="20008"/>
                    </a:ext>
                  </a:extLst>
                </a:gridCol>
                <a:gridCol w="1469990">
                  <a:extLst>
                    <a:ext uri="{9D8B030D-6E8A-4147-A177-3AD203B41FA5}">
                      <a16:colId xmlns:a16="http://schemas.microsoft.com/office/drawing/2014/main" val="20009"/>
                    </a:ext>
                  </a:extLst>
                </a:gridCol>
                <a:gridCol w="1835687">
                  <a:extLst>
                    <a:ext uri="{9D8B030D-6E8A-4147-A177-3AD203B41FA5}">
                      <a16:colId xmlns:a16="http://schemas.microsoft.com/office/drawing/2014/main" val="20010"/>
                    </a:ext>
                  </a:extLst>
                </a:gridCol>
              </a:tblGrid>
              <a:tr h="1600200">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500" dirty="0">
                          <a:solidFill>
                            <a:schemeClr val="tx1">
                              <a:lumMod val="65000"/>
                              <a:lumOff val="35000"/>
                            </a:schemeClr>
                          </a:solidFill>
                        </a:rPr>
                        <a:t>ADA</a:t>
                      </a: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4851" y="9268768"/>
            <a:ext cx="425953" cy="55941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3931" y="9187566"/>
            <a:ext cx="612823" cy="59843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9285707"/>
            <a:ext cx="435865" cy="43586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0669" y="9232229"/>
            <a:ext cx="539368" cy="531877"/>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200" y="9081507"/>
            <a:ext cx="833322" cy="833322"/>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4450" y="9196091"/>
            <a:ext cx="688736" cy="604154"/>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9386" y="9302862"/>
            <a:ext cx="418710" cy="418710"/>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9590" y="9253941"/>
            <a:ext cx="866137" cy="433069"/>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10200" y="9259967"/>
            <a:ext cx="752477" cy="453636"/>
          </a:xfrm>
          <a:prstGeom prst="rect">
            <a:avLst/>
          </a:prstGeom>
        </p:spPr>
      </p:pic>
    </p:spTree>
    <p:extLst>
      <p:ext uri="{BB962C8B-B14F-4D97-AF65-F5344CB8AC3E}">
        <p14:creationId xmlns:p14="http://schemas.microsoft.com/office/powerpoint/2010/main" val="2273342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what you learned</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22</a:t>
            </a:fld>
            <a:endParaRPr b="0" dirty="0">
              <a:latin typeface="Arial Regular" charset="0"/>
            </a:endParaRPr>
          </a:p>
        </p:txBody>
      </p:sp>
      <p:cxnSp>
        <p:nvCxnSpPr>
          <p:cNvPr id="5" name="Straight Connector 4"/>
          <p:cNvCxnSpPr/>
          <p:nvPr/>
        </p:nvCxnSpPr>
        <p:spPr>
          <a:xfrm>
            <a:off x="6019800" y="4454525"/>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192000" y="4273431"/>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496801" y="3695700"/>
            <a:ext cx="5562598" cy="3020675"/>
            <a:chOff x="1714500" y="3695700"/>
            <a:chExt cx="3829050" cy="3020675"/>
          </a:xfrm>
        </p:grpSpPr>
        <p:sp>
          <p:nvSpPr>
            <p:cNvPr id="9" name="TextBox 8"/>
            <p:cNvSpPr txBox="1"/>
            <p:nvPr/>
          </p:nvSpPr>
          <p:spPr>
            <a:xfrm>
              <a:off x="1714500" y="5700712"/>
              <a:ext cx="3829050" cy="1015663"/>
            </a:xfrm>
            <a:prstGeom prst="rect">
              <a:avLst/>
            </a:prstGeom>
            <a:noFill/>
          </p:spPr>
          <p:txBody>
            <a:bodyPr wrap="square" rtlCol="0">
              <a:spAutoFit/>
            </a:bodyPr>
            <a:lstStyle/>
            <a:p>
              <a:pPr algn="ctr"/>
              <a:r>
                <a:rPr lang="en-US" sz="2000" dirty="0">
                  <a:solidFill>
                    <a:schemeClr val="tx2"/>
                  </a:solidFill>
                  <a:latin typeface="Arial Narrow" panose="020B0606020202030204" pitchFamily="34" charset="0"/>
                </a:rPr>
                <a:t>Ease of Installation</a:t>
              </a:r>
            </a:p>
            <a:p>
              <a:pPr algn="ctr"/>
              <a:r>
                <a:rPr lang="en-US" sz="2000" dirty="0">
                  <a:solidFill>
                    <a:schemeClr val="tx2"/>
                  </a:solidFill>
                  <a:latin typeface="Arial Narrow" panose="020B0606020202030204" pitchFamily="34" charset="0"/>
                </a:rPr>
                <a:t>Durable Parts, Low Maintenance</a:t>
              </a:r>
            </a:p>
            <a:p>
              <a:pPr algn="ctr"/>
              <a:r>
                <a:rPr lang="en-US" sz="2000" dirty="0">
                  <a:solidFill>
                    <a:schemeClr val="tx2"/>
                  </a:solidFill>
                  <a:latin typeface="Arial Narrow" panose="020B0606020202030204" pitchFamily="34" charset="0"/>
                </a:rPr>
                <a:t>Interchangeable with Competitor Products</a:t>
              </a: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576697" y="3786406"/>
            <a:ext cx="5256652" cy="2236589"/>
            <a:chOff x="7010402" y="3771900"/>
            <a:chExt cx="4267199" cy="2236589"/>
          </a:xfrm>
        </p:grpSpPr>
        <p:sp>
          <p:nvSpPr>
            <p:cNvPr id="11" name="TextBox 10"/>
            <p:cNvSpPr txBox="1"/>
            <p:nvPr/>
          </p:nvSpPr>
          <p:spPr>
            <a:xfrm>
              <a:off x="7010402" y="5700712"/>
              <a:ext cx="4267198" cy="307777"/>
            </a:xfrm>
            <a:prstGeom prst="rect">
              <a:avLst/>
            </a:prstGeom>
            <a:noFill/>
          </p:spPr>
          <p:txBody>
            <a:bodyPr wrap="square" rtlCol="0">
              <a:spAutoFit/>
            </a:bodyPr>
            <a:lstStyle/>
            <a:p>
              <a:pPr algn="ctr"/>
              <a:endParaRPr lang="en-US" sz="1400" dirty="0">
                <a:solidFill>
                  <a:schemeClr val="tx2"/>
                </a:solidFill>
              </a:endParaRP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019800" y="3695700"/>
            <a:ext cx="6172201" cy="3020675"/>
            <a:chOff x="12336983" y="3695700"/>
            <a:chExt cx="4671426" cy="3020675"/>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336983" y="5700712"/>
              <a:ext cx="4671426" cy="1015663"/>
            </a:xfrm>
            <a:prstGeom prst="rect">
              <a:avLst/>
            </a:prstGeom>
            <a:noFill/>
          </p:spPr>
          <p:txBody>
            <a:bodyPr wrap="square" rtlCol="0">
              <a:spAutoFit/>
            </a:bodyPr>
            <a:lstStyle/>
            <a:p>
              <a:pPr algn="ctr"/>
              <a:r>
                <a:rPr lang="en-US" sz="2000" dirty="0">
                  <a:solidFill>
                    <a:schemeClr val="tx2"/>
                  </a:solidFill>
                  <a:latin typeface="Arial Narrow" panose="020B0606020202030204" pitchFamily="34" charset="0"/>
                </a:rPr>
                <a:t>Ease of Compatibility, Interchangeable with Competitor Products</a:t>
              </a:r>
            </a:p>
            <a:p>
              <a:pPr algn="ctr"/>
              <a:r>
                <a:rPr lang="en-US" sz="2000" dirty="0">
                  <a:solidFill>
                    <a:schemeClr val="tx2"/>
                  </a:solidFill>
                  <a:latin typeface="Arial Narrow" panose="020B0606020202030204" pitchFamily="34" charset="0"/>
                </a:rPr>
                <a:t>Highly Durable and Corrosion Resistant</a:t>
              </a:r>
            </a:p>
            <a:p>
              <a:pPr algn="ctr"/>
              <a:r>
                <a:rPr lang="en-US" sz="2000" dirty="0">
                  <a:solidFill>
                    <a:schemeClr val="tx2"/>
                  </a:solidFill>
                  <a:latin typeface="Arial Narrow" panose="020B0606020202030204" pitchFamily="34" charset="0"/>
                </a:rPr>
                <a:t>Vandal-Resistant</a:t>
              </a:r>
              <a:endParaRPr lang="uk-UA" sz="2000" dirty="0">
                <a:solidFill>
                  <a:schemeClr val="tx2"/>
                </a:solidFill>
                <a:latin typeface="Arial Narrow" panose="020B0606020202030204" pitchFamily="34"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514375808"/>
              </p:ext>
            </p:extLst>
          </p:nvPr>
        </p:nvGraphicFramePr>
        <p:xfrm>
          <a:off x="228600" y="5737860"/>
          <a:ext cx="5747901" cy="1310640"/>
        </p:xfrm>
        <a:graphic>
          <a:graphicData uri="http://schemas.openxmlformats.org/drawingml/2006/table">
            <a:tbl>
              <a:tblPr firstRow="1" bandRow="1">
                <a:tableStyleId>{5C22544A-7EE6-4342-B048-85BDC9FD1C3A}</a:tableStyleId>
              </a:tblPr>
              <a:tblGrid>
                <a:gridCol w="5747901">
                  <a:extLst>
                    <a:ext uri="{9D8B030D-6E8A-4147-A177-3AD203B41FA5}">
                      <a16:colId xmlns:a16="http://schemas.microsoft.com/office/drawing/2014/main" val="20000"/>
                    </a:ext>
                  </a:extLst>
                </a:gridCol>
              </a:tblGrid>
              <a:tr h="640080">
                <a:tc>
                  <a:txBody>
                    <a:bodyPr/>
                    <a:lstStyle/>
                    <a:p>
                      <a:pPr algn="ctr"/>
                      <a:r>
                        <a:rPr lang="en-US" sz="2000" b="0" i="0" dirty="0">
                          <a:solidFill>
                            <a:schemeClr val="tx2"/>
                          </a:solidFill>
                          <a:latin typeface="Arial Narrow" panose="020B0606020202030204" pitchFamily="34" charset="0"/>
                        </a:rPr>
                        <a:t>Consistent</a:t>
                      </a:r>
                      <a:r>
                        <a:rPr lang="en-US" sz="2000" b="0" i="0" baseline="0" dirty="0">
                          <a:solidFill>
                            <a:schemeClr val="tx2"/>
                          </a:solidFill>
                          <a:latin typeface="Arial Narrow" panose="020B0606020202030204" pitchFamily="34" charset="0"/>
                        </a:rPr>
                        <a:t> Performance and Durability, 3-Year Warranty</a:t>
                      </a:r>
                    </a:p>
                    <a:p>
                      <a:pPr algn="ctr"/>
                      <a:r>
                        <a:rPr lang="en-US" sz="2000" b="0" i="0" baseline="0" dirty="0">
                          <a:solidFill>
                            <a:schemeClr val="tx2"/>
                          </a:solidFill>
                          <a:latin typeface="Arial Narrow" panose="020B0606020202030204" pitchFamily="34" charset="0"/>
                        </a:rPr>
                        <a:t>Water Conservation</a:t>
                      </a:r>
                    </a:p>
                    <a:p>
                      <a:pPr algn="ctr"/>
                      <a:r>
                        <a:rPr lang="en-US" sz="2000" b="0" i="0" baseline="0" dirty="0">
                          <a:solidFill>
                            <a:schemeClr val="tx2"/>
                          </a:solidFill>
                          <a:latin typeface="Arial Narrow" panose="020B0606020202030204" pitchFamily="34" charset="0"/>
                        </a:rPr>
                        <a:t>Low Maintenance, Advanced Chemical Resistance</a:t>
                      </a:r>
                      <a:endParaRPr lang="en-US" sz="2000" b="0" i="0" dirty="0">
                        <a:solidFill>
                          <a:schemeClr val="tx2"/>
                        </a:solidFill>
                        <a:latin typeface="Arial Narrow" panose="020B0606020202030204" pitchFamily="34" charset="0"/>
                      </a:endParaRPr>
                    </a:p>
                    <a:p>
                      <a:pPr algn="ctr"/>
                      <a:endParaRPr lang="uk-UA" sz="2000" b="0" i="0" dirty="0">
                        <a:solidFill>
                          <a:schemeClr val="tx2"/>
                        </a:solidFill>
                        <a:latin typeface="Arial Narrow" panose="020B0606020202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68019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887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4101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What are Zurn flush valves’ top 3 benefits?</a:t>
            </a:r>
          </a:p>
          <a:p>
            <a:pPr marL="0" indent="0">
              <a:buFont typeface="Arial" panose="020B0604020202020204" pitchFamily="34" charset="0"/>
              <a:buNone/>
            </a:pPr>
            <a:endParaRPr lang="en-US" sz="2000" b="1" dirty="0">
              <a:solidFill>
                <a:schemeClr val="bg2"/>
              </a:solidFill>
              <a:latin typeface="Arial Narrow Regular"/>
            </a:endParaRPr>
          </a:p>
          <a:p>
            <a:pPr marL="0" indent="0" defTabSz="457200">
              <a:lnSpc>
                <a:spcPct val="100000"/>
              </a:lnSpc>
              <a:spcBef>
                <a:spcPts val="0"/>
              </a:spcBef>
              <a:buNone/>
              <a:defRPr/>
            </a:pPr>
            <a:r>
              <a:rPr lang="en-US" sz="2000" b="1" dirty="0">
                <a:solidFill>
                  <a:schemeClr val="bg2"/>
                </a:solidFill>
                <a:latin typeface="Arial Narrow Regular"/>
              </a:rPr>
              <a:t>A.    Proprietary alloy </a:t>
            </a:r>
          </a:p>
          <a:p>
            <a:pPr marL="0" indent="0" defTabSz="457200">
              <a:lnSpc>
                <a:spcPct val="100000"/>
              </a:lnSpc>
              <a:spcBef>
                <a:spcPts val="0"/>
              </a:spcBef>
              <a:buNone/>
              <a:defRPr/>
            </a:pPr>
            <a:endParaRPr lang="en-US" sz="2000" b="1" dirty="0">
              <a:solidFill>
                <a:schemeClr val="bg2"/>
              </a:solidFill>
              <a:latin typeface="Arial Narrow Regular"/>
            </a:endParaRPr>
          </a:p>
          <a:p>
            <a:pPr marL="457200" indent="-457200" defTabSz="457200">
              <a:lnSpc>
                <a:spcPct val="100000"/>
              </a:lnSpc>
              <a:spcBef>
                <a:spcPts val="0"/>
              </a:spcBef>
              <a:buAutoNum type="alphaUcPeriod" startAt="2"/>
              <a:defRPr/>
            </a:pPr>
            <a:r>
              <a:rPr lang="en-US" sz="2000" b="1" dirty="0">
                <a:solidFill>
                  <a:schemeClr val="bg2"/>
                </a:solidFill>
                <a:latin typeface="Arial Narrow Regular"/>
              </a:rPr>
              <a:t>Chemically resistant TPE diaphragms </a:t>
            </a:r>
          </a:p>
          <a:p>
            <a:pPr marL="457200" indent="-457200" defTabSz="457200">
              <a:lnSpc>
                <a:spcPct val="100000"/>
              </a:lnSpc>
              <a:spcBef>
                <a:spcPts val="0"/>
              </a:spcBef>
              <a:buAutoNum type="alphaUcPeriod" startAt="2"/>
              <a:defRPr/>
            </a:pPr>
            <a:endParaRPr lang="en-US" sz="2000" b="1" dirty="0">
              <a:solidFill>
                <a:schemeClr val="bg2"/>
              </a:solidFill>
              <a:latin typeface="Arial Narrow Regular"/>
            </a:endParaRPr>
          </a:p>
          <a:p>
            <a:pPr marL="457200" indent="-457200" defTabSz="457200">
              <a:lnSpc>
                <a:spcPct val="100000"/>
              </a:lnSpc>
              <a:spcBef>
                <a:spcPts val="0"/>
              </a:spcBef>
              <a:buAutoNum type="alphaUcPeriod" startAt="2"/>
              <a:defRPr/>
            </a:pPr>
            <a:r>
              <a:rPr lang="en-US" sz="2000" b="1" dirty="0">
                <a:solidFill>
                  <a:schemeClr val="bg2"/>
                </a:solidFill>
                <a:latin typeface="Arial Narrow Regular"/>
              </a:rPr>
              <a:t>Water conservation</a:t>
            </a:r>
          </a:p>
          <a:p>
            <a:pPr marL="457200" indent="-457200" defTabSz="457200">
              <a:lnSpc>
                <a:spcPct val="100000"/>
              </a:lnSpc>
              <a:spcBef>
                <a:spcPts val="0"/>
              </a:spcBef>
              <a:buAutoNum type="alphaUcPeriod" startAt="2"/>
              <a:defRPr/>
            </a:pPr>
            <a:endParaRPr lang="en-US" sz="2000" b="1" dirty="0">
              <a:solidFill>
                <a:schemeClr val="bg2"/>
              </a:solidFill>
              <a:latin typeface="Arial Narrow Regular"/>
            </a:endParaRPr>
          </a:p>
          <a:p>
            <a:pPr marL="457200" indent="-457200" defTabSz="457200">
              <a:lnSpc>
                <a:spcPct val="100000"/>
              </a:lnSpc>
              <a:spcBef>
                <a:spcPts val="0"/>
              </a:spcBef>
              <a:buAutoNum type="alphaUcPeriod" startAt="2"/>
              <a:defRPr/>
            </a:pPr>
            <a:r>
              <a:rPr lang="en-US" sz="2000" b="1" dirty="0">
                <a:solidFill>
                  <a:schemeClr val="bg2"/>
                </a:solidFill>
                <a:latin typeface="Arial Narrow Regular"/>
              </a:rPr>
              <a:t>Ease of installation and maintenance</a:t>
            </a: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0764" b="21302"/>
          <a:stretch/>
        </p:blipFill>
        <p:spPr>
          <a:xfrm>
            <a:off x="0" y="0"/>
            <a:ext cx="11882651" cy="10325100"/>
          </a:xfrm>
          <a:prstGeom prst="rect">
            <a:avLst/>
          </a:prstGeom>
        </p:spPr>
      </p:pic>
    </p:spTree>
    <p:extLst>
      <p:ext uri="{BB962C8B-B14F-4D97-AF65-F5344CB8AC3E}">
        <p14:creationId xmlns:p14="http://schemas.microsoft.com/office/powerpoint/2010/main" val="4097850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58400" y="571411"/>
            <a:ext cx="7848600" cy="1338828"/>
          </a:xfrm>
        </p:spPr>
        <p:txBody>
          <a:bodyPr/>
          <a:lstStyle/>
          <a:p>
            <a:r>
              <a:rPr lang="en-US" dirty="0">
                <a:solidFill>
                  <a:schemeClr val="accent1"/>
                </a:solidFill>
              </a:rPr>
              <a:t>how to specify</a:t>
            </a:r>
            <a:br>
              <a:rPr lang="en-US" dirty="0"/>
            </a:br>
            <a:r>
              <a:rPr lang="en-US" dirty="0"/>
              <a:t>step-by-step</a:t>
            </a:r>
            <a:endParaRPr lang="uk-UA" dirty="0"/>
          </a:p>
        </p:txBody>
      </p:sp>
      <p:cxnSp>
        <p:nvCxnSpPr>
          <p:cNvPr id="46" name="Straight Connector 45"/>
          <p:cNvCxnSpPr>
            <a:stCxn id="30" idx="4"/>
            <a:endCxn id="53" idx="0"/>
          </p:cNvCxnSpPr>
          <p:nvPr/>
        </p:nvCxnSpPr>
        <p:spPr>
          <a:xfrm>
            <a:off x="12509613" y="3030115"/>
            <a:ext cx="25287"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534900" y="4623577"/>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677400" y="2552700"/>
            <a:ext cx="8534400" cy="1036609"/>
            <a:chOff x="10058400" y="2933700"/>
            <a:chExt cx="8610600" cy="1036609"/>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411200" y="2933700"/>
              <a:ext cx="5257800" cy="646331"/>
            </a:xfrm>
            <a:prstGeom prst="rect">
              <a:avLst/>
            </a:prstGeom>
            <a:noFill/>
          </p:spPr>
          <p:txBody>
            <a:bodyPr wrap="square" rtlCol="0">
              <a:spAutoFit/>
            </a:bodyPr>
            <a:lstStyle/>
            <a:p>
              <a:r>
                <a:rPr lang="en-US" sz="3600" dirty="0">
                  <a:latin typeface="Arial Narrow Regular" charset="0"/>
                </a:rPr>
                <a:t>type </a:t>
              </a:r>
              <a:endParaRPr lang="uk-UA" sz="3600" dirty="0">
                <a:latin typeface="Arial Narrow Regular" charset="0"/>
              </a:endParaRPr>
            </a:p>
          </p:txBody>
        </p:sp>
        <p:sp>
          <p:nvSpPr>
            <p:cNvPr id="40" name="TextBox 39"/>
            <p:cNvSpPr txBox="1"/>
            <p:nvPr/>
          </p:nvSpPr>
          <p:spPr>
            <a:xfrm>
              <a:off x="13411201" y="3570199"/>
              <a:ext cx="3886199" cy="400110"/>
            </a:xfrm>
            <a:prstGeom prst="rect">
              <a:avLst/>
            </a:prstGeom>
            <a:noFill/>
          </p:spPr>
          <p:txBody>
            <a:bodyPr wrap="square" rtlCol="0">
              <a:spAutoFit/>
            </a:bodyPr>
            <a:lstStyle/>
            <a:p>
              <a:r>
                <a:rPr lang="en-US" sz="2000" dirty="0">
                  <a:solidFill>
                    <a:schemeClr val="tx2"/>
                  </a:solidFill>
                  <a:latin typeface="Arial Regular" charset="0"/>
                </a:rPr>
                <a:t> </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4146162"/>
            <a:ext cx="8229600" cy="1036609"/>
            <a:chOff x="10058400" y="2933700"/>
            <a:chExt cx="8229600" cy="1036609"/>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3276600" cy="646331"/>
            </a:xfrm>
            <a:prstGeom prst="rect">
              <a:avLst/>
            </a:prstGeom>
            <a:noFill/>
          </p:spPr>
          <p:txBody>
            <a:bodyPr wrap="square" rtlCol="0">
              <a:spAutoFit/>
            </a:bodyPr>
            <a:lstStyle/>
            <a:p>
              <a:r>
                <a:rPr lang="en-US" sz="3600" dirty="0">
                  <a:latin typeface="Arial Narrow Regular" charset="0"/>
                </a:rPr>
                <a:t>application</a:t>
              </a:r>
              <a:endParaRPr lang="uk-UA" sz="3600" dirty="0">
                <a:latin typeface="Arial Narrow Regular" charset="0"/>
              </a:endParaRPr>
            </a:p>
          </p:txBody>
        </p:sp>
        <p:sp>
          <p:nvSpPr>
            <p:cNvPr id="55" name="TextBox 54"/>
            <p:cNvSpPr txBox="1"/>
            <p:nvPr/>
          </p:nvSpPr>
          <p:spPr>
            <a:xfrm>
              <a:off x="13411201" y="3570199"/>
              <a:ext cx="4876799" cy="400110"/>
            </a:xfrm>
            <a:prstGeom prst="rect">
              <a:avLst/>
            </a:prstGeom>
            <a:noFill/>
          </p:spPr>
          <p:txBody>
            <a:bodyPr wrap="square" rtlCol="0">
              <a:spAutoFit/>
            </a:bodyPr>
            <a:lstStyle/>
            <a:p>
              <a:r>
                <a:rPr lang="en-US" sz="2000" dirty="0">
                  <a:solidFill>
                    <a:schemeClr val="tx2"/>
                  </a:solidFill>
                  <a:latin typeface="Arial Regular" charset="0"/>
                </a:rPr>
                <a:t>diaphragm or piston</a:t>
              </a: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677400" y="5739624"/>
            <a:ext cx="8534400" cy="1036609"/>
            <a:chOff x="10058400" y="2933700"/>
            <a:chExt cx="8534400" cy="1036609"/>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5181600" cy="646331"/>
            </a:xfrm>
            <a:prstGeom prst="rect">
              <a:avLst/>
            </a:prstGeom>
            <a:noFill/>
          </p:spPr>
          <p:txBody>
            <a:bodyPr wrap="square" rtlCol="0">
              <a:spAutoFit/>
            </a:bodyPr>
            <a:lstStyle/>
            <a:p>
              <a:r>
                <a:rPr lang="en-US" sz="3600" dirty="0">
                  <a:latin typeface="Arial Narrow Regular" charset="0"/>
                </a:rPr>
                <a:t>flow rate</a:t>
              </a:r>
              <a:endParaRPr lang="uk-UA" sz="3600" dirty="0">
                <a:latin typeface="Arial Narrow Regular" charset="0"/>
              </a:endParaRPr>
            </a:p>
          </p:txBody>
        </p:sp>
        <p:sp>
          <p:nvSpPr>
            <p:cNvPr id="60" name="TextBox 59"/>
            <p:cNvSpPr txBox="1"/>
            <p:nvPr/>
          </p:nvSpPr>
          <p:spPr>
            <a:xfrm>
              <a:off x="13411201" y="3570199"/>
              <a:ext cx="4876799" cy="400110"/>
            </a:xfrm>
            <a:prstGeom prst="rect">
              <a:avLst/>
            </a:prstGeom>
            <a:noFill/>
          </p:spPr>
          <p:txBody>
            <a:bodyPr wrap="square" rtlCol="0">
              <a:spAutoFit/>
            </a:bodyPr>
            <a:lstStyle/>
            <a:p>
              <a:endParaRPr lang="en-US" sz="2000" dirty="0">
                <a:solidFill>
                  <a:schemeClr val="tx2"/>
                </a:solidFill>
                <a:latin typeface="Arial Regular" charset="0"/>
              </a:endParaRP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sp>
        <p:nvSpPr>
          <p:cNvPr id="27" name="TextBox 26"/>
          <p:cNvSpPr txBox="1"/>
          <p:nvPr/>
        </p:nvSpPr>
        <p:spPr>
          <a:xfrm>
            <a:off x="13030200" y="3133606"/>
            <a:ext cx="4876800" cy="400110"/>
          </a:xfrm>
          <a:prstGeom prst="rect">
            <a:avLst/>
          </a:prstGeom>
          <a:noFill/>
        </p:spPr>
        <p:txBody>
          <a:bodyPr wrap="square" rtlCol="0">
            <a:spAutoFit/>
          </a:bodyPr>
          <a:lstStyle/>
          <a:p>
            <a:r>
              <a:rPr lang="en-US" sz="2000" dirty="0">
                <a:solidFill>
                  <a:schemeClr val="tx2"/>
                </a:solidFill>
                <a:latin typeface="Arial Regular" charset="0"/>
              </a:rPr>
              <a:t>sensor or manual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56138" cy="10300655"/>
          </a:xfrm>
          <a:prstGeom prst="rect">
            <a:avLst/>
          </a:prstGeom>
        </p:spPr>
      </p:pic>
    </p:spTree>
    <p:extLst>
      <p:ext uri="{BB962C8B-B14F-4D97-AF65-F5344CB8AC3E}">
        <p14:creationId xmlns:p14="http://schemas.microsoft.com/office/powerpoint/2010/main" val="2396926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 name="Title 1"/>
          <p:cNvSpPr>
            <a:spLocks noGrp="1"/>
          </p:cNvSpPr>
          <p:nvPr>
            <p:ph type="title"/>
          </p:nvPr>
        </p:nvSpPr>
        <p:spPr>
          <a:xfrm>
            <a:off x="876300" y="571411"/>
            <a:ext cx="8953500" cy="1338828"/>
          </a:xfrm>
        </p:spPr>
        <p:txBody>
          <a:bodyPr/>
          <a:lstStyle/>
          <a:p>
            <a:r>
              <a:rPr lang="en-US" dirty="0">
                <a:solidFill>
                  <a:schemeClr val="accent1"/>
                </a:solidFill>
              </a:rPr>
              <a:t>design &amp; specify</a:t>
            </a:r>
            <a:br>
              <a:rPr lang="en-US" dirty="0"/>
            </a:br>
            <a:r>
              <a:rPr lang="en-US" dirty="0"/>
              <a:t>flush valves</a:t>
            </a:r>
            <a:endParaRPr lang="uk-UA" dirty="0"/>
          </a:p>
        </p:txBody>
      </p:sp>
      <p:graphicFrame>
        <p:nvGraphicFramePr>
          <p:cNvPr id="19" name="Table 18"/>
          <p:cNvGraphicFramePr>
            <a:graphicFrameLocks noGrp="1"/>
          </p:cNvGraphicFramePr>
          <p:nvPr/>
        </p:nvGraphicFramePr>
        <p:xfrm>
          <a:off x="990600" y="2171700"/>
          <a:ext cx="16763998" cy="8111987"/>
        </p:xfrm>
        <a:graphic>
          <a:graphicData uri="http://schemas.openxmlformats.org/drawingml/2006/table">
            <a:tbl>
              <a:tblPr>
                <a:tableStyleId>{5C22544A-7EE6-4342-B048-85BDC9FD1C3A}</a:tableStyleId>
              </a:tblPr>
              <a:tblGrid>
                <a:gridCol w="1581508">
                  <a:extLst>
                    <a:ext uri="{9D8B030D-6E8A-4147-A177-3AD203B41FA5}">
                      <a16:colId xmlns:a16="http://schemas.microsoft.com/office/drawing/2014/main" val="20000"/>
                    </a:ext>
                  </a:extLst>
                </a:gridCol>
                <a:gridCol w="1250145">
                  <a:extLst>
                    <a:ext uri="{9D8B030D-6E8A-4147-A177-3AD203B41FA5}">
                      <a16:colId xmlns:a16="http://schemas.microsoft.com/office/drawing/2014/main" val="20001"/>
                    </a:ext>
                  </a:extLst>
                </a:gridCol>
                <a:gridCol w="1250145">
                  <a:extLst>
                    <a:ext uri="{9D8B030D-6E8A-4147-A177-3AD203B41FA5}">
                      <a16:colId xmlns:a16="http://schemas.microsoft.com/office/drawing/2014/main" val="20002"/>
                    </a:ext>
                  </a:extLst>
                </a:gridCol>
                <a:gridCol w="1250145">
                  <a:extLst>
                    <a:ext uri="{9D8B030D-6E8A-4147-A177-3AD203B41FA5}">
                      <a16:colId xmlns:a16="http://schemas.microsoft.com/office/drawing/2014/main" val="20003"/>
                    </a:ext>
                  </a:extLst>
                </a:gridCol>
                <a:gridCol w="1250145">
                  <a:extLst>
                    <a:ext uri="{9D8B030D-6E8A-4147-A177-3AD203B41FA5}">
                      <a16:colId xmlns:a16="http://schemas.microsoft.com/office/drawing/2014/main" val="20004"/>
                    </a:ext>
                  </a:extLst>
                </a:gridCol>
                <a:gridCol w="1250145">
                  <a:extLst>
                    <a:ext uri="{9D8B030D-6E8A-4147-A177-3AD203B41FA5}">
                      <a16:colId xmlns:a16="http://schemas.microsoft.com/office/drawing/2014/main" val="20005"/>
                    </a:ext>
                  </a:extLst>
                </a:gridCol>
                <a:gridCol w="1250145">
                  <a:extLst>
                    <a:ext uri="{9D8B030D-6E8A-4147-A177-3AD203B41FA5}">
                      <a16:colId xmlns:a16="http://schemas.microsoft.com/office/drawing/2014/main" val="20006"/>
                    </a:ext>
                  </a:extLst>
                </a:gridCol>
                <a:gridCol w="1280270">
                  <a:extLst>
                    <a:ext uri="{9D8B030D-6E8A-4147-A177-3AD203B41FA5}">
                      <a16:colId xmlns:a16="http://schemas.microsoft.com/office/drawing/2014/main" val="20007"/>
                    </a:ext>
                  </a:extLst>
                </a:gridCol>
                <a:gridCol w="1280270">
                  <a:extLst>
                    <a:ext uri="{9D8B030D-6E8A-4147-A177-3AD203B41FA5}">
                      <a16:colId xmlns:a16="http://schemas.microsoft.com/office/drawing/2014/main" val="20008"/>
                    </a:ext>
                  </a:extLst>
                </a:gridCol>
                <a:gridCol w="1280270">
                  <a:extLst>
                    <a:ext uri="{9D8B030D-6E8A-4147-A177-3AD203B41FA5}">
                      <a16:colId xmlns:a16="http://schemas.microsoft.com/office/drawing/2014/main" val="20009"/>
                    </a:ext>
                  </a:extLst>
                </a:gridCol>
                <a:gridCol w="1280270">
                  <a:extLst>
                    <a:ext uri="{9D8B030D-6E8A-4147-A177-3AD203B41FA5}">
                      <a16:colId xmlns:a16="http://schemas.microsoft.com/office/drawing/2014/main" val="20010"/>
                    </a:ext>
                  </a:extLst>
                </a:gridCol>
                <a:gridCol w="1280270">
                  <a:extLst>
                    <a:ext uri="{9D8B030D-6E8A-4147-A177-3AD203B41FA5}">
                      <a16:colId xmlns:a16="http://schemas.microsoft.com/office/drawing/2014/main" val="20011"/>
                    </a:ext>
                  </a:extLst>
                </a:gridCol>
                <a:gridCol w="1280270">
                  <a:extLst>
                    <a:ext uri="{9D8B030D-6E8A-4147-A177-3AD203B41FA5}">
                      <a16:colId xmlns:a16="http://schemas.microsoft.com/office/drawing/2014/main" val="20012"/>
                    </a:ext>
                  </a:extLst>
                </a:gridCol>
              </a:tblGrid>
              <a:tr h="304800">
                <a:tc rowSpan="4">
                  <a:txBody>
                    <a:bodyPr/>
                    <a:lstStyle/>
                    <a:p>
                      <a:r>
                        <a:rPr lang="en-US" sz="1800" b="1" dirty="0">
                          <a:solidFill>
                            <a:schemeClr val="bg2"/>
                          </a:solidFill>
                          <a:latin typeface="Arial Narrow" panose="020B0606020202030204" pitchFamily="34" charset="0"/>
                        </a:rPr>
                        <a:t>FLUSH</a:t>
                      </a:r>
                      <a:r>
                        <a:rPr lang="en-US" sz="1800" b="1" baseline="0" dirty="0">
                          <a:solidFill>
                            <a:schemeClr val="bg2"/>
                          </a:solidFill>
                          <a:latin typeface="Arial Narrow" panose="020B0606020202030204" pitchFamily="34" charset="0"/>
                        </a:rPr>
                        <a:t> VALVES</a:t>
                      </a:r>
                      <a:endParaRPr lang="en-US" sz="18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gridSpan="8">
                  <a:txBody>
                    <a:bodyPr/>
                    <a:lstStyle/>
                    <a:p>
                      <a:pPr algn="ctr"/>
                      <a:r>
                        <a:rPr lang="en-US" sz="1800" b="1" dirty="0">
                          <a:solidFill>
                            <a:schemeClr val="tx1"/>
                          </a:solidFill>
                          <a:latin typeface="Arial Narrow" panose="020B0606020202030204" pitchFamily="34" charset="0"/>
                        </a:rPr>
                        <a:t>DIAPHRAGM</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1" dirty="0">
                        <a:solidFill>
                          <a:schemeClr val="tx1"/>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hMerge="1">
                  <a:txBody>
                    <a:bodyPr/>
                    <a:lstStyle/>
                    <a:p>
                      <a:endParaRPr lang="en-US"/>
                    </a:p>
                  </a:txBody>
                  <a:tcPr/>
                </a:tc>
                <a:tc hMerge="1">
                  <a:txBody>
                    <a:bodyPr/>
                    <a:lstStyle/>
                    <a:p>
                      <a:pPr algn="ctr"/>
                      <a:endParaRPr lang="en-US" sz="12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sz="12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gridSpan="4">
                  <a:txBody>
                    <a:bodyPr/>
                    <a:lstStyle/>
                    <a:p>
                      <a:pPr algn="ctr"/>
                      <a:r>
                        <a:rPr lang="en-US" sz="1800" b="1" dirty="0">
                          <a:solidFill>
                            <a:schemeClr val="tx1"/>
                          </a:solidFill>
                          <a:latin typeface="Arial Narrow" panose="020B0606020202030204" pitchFamily="34" charset="0"/>
                        </a:rPr>
                        <a:t>PISTON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0"/>
                  </a:ext>
                </a:extLst>
              </a:tr>
              <a:tr h="304800">
                <a:tc vMerge="1">
                  <a:txBody>
                    <a:bodyPr/>
                    <a:lstStyle/>
                    <a:p>
                      <a:endParaRPr lang="en-US"/>
                    </a:p>
                  </a:txBody>
                  <a:tcPr/>
                </a:tc>
                <a:tc gridSpan="8">
                  <a:txBody>
                    <a:bodyPr/>
                    <a:lstStyle/>
                    <a:p>
                      <a:pPr marL="0" marR="0" lvl="1" indent="0" algn="ctr" defTabSz="13716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Narrow" panose="020B0606020202030204" pitchFamily="34" charset="0"/>
                          <a:ea typeface="Calibri" pitchFamily="34" charset="0"/>
                          <a:cs typeface="Arial" pitchFamily="34" charset="0"/>
                        </a:rPr>
                        <a:t>Preferred</a:t>
                      </a:r>
                      <a:r>
                        <a:rPr lang="en-US" sz="1200" baseline="0" dirty="0">
                          <a:solidFill>
                            <a:schemeClr val="tx1"/>
                          </a:solidFill>
                          <a:latin typeface="Arial Narrow" panose="020B0606020202030204" pitchFamily="34" charset="0"/>
                          <a:ea typeface="Calibri" pitchFamily="34" charset="0"/>
                          <a:cs typeface="Arial" pitchFamily="34" charset="0"/>
                        </a:rPr>
                        <a:t> choice for high pressure systems; a</a:t>
                      </a:r>
                      <a:r>
                        <a:rPr lang="en-US" sz="1200" dirty="0">
                          <a:solidFill>
                            <a:schemeClr val="tx1"/>
                          </a:solidFill>
                          <a:latin typeface="Arial Narrow" panose="020B0606020202030204" pitchFamily="34" charset="0"/>
                          <a:ea typeface="Calibri" pitchFamily="34" charset="0"/>
                          <a:cs typeface="Arial" pitchFamily="34" charset="0"/>
                        </a:rPr>
                        <a:t>ccommodates quick recovery to immediately flush again</a:t>
                      </a:r>
                      <a:endParaRPr lang="en-US" sz="1800" b="1" dirty="0">
                        <a:solidFill>
                          <a:schemeClr val="tx1"/>
                        </a:solidFill>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en-US" sz="1200" b="0" baseline="0" dirty="0">
                          <a:solidFill>
                            <a:schemeClr val="tx1"/>
                          </a:solidFill>
                          <a:latin typeface="Arial Narrow" panose="020B0606020202030204" pitchFamily="34" charset="0"/>
                        </a:rPr>
                        <a:t>Preferred choice in low pressure situations; value-driven price</a:t>
                      </a: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05239">
                <a:tc vMerge="1">
                  <a:txBody>
                    <a:bodyPr/>
                    <a:lstStyle/>
                    <a:p>
                      <a:endParaRPr lang="en-US"/>
                    </a:p>
                  </a:txBody>
                  <a:tcPr/>
                </a:tc>
                <a:tc gridSpan="3">
                  <a:txBody>
                    <a:bodyPr/>
                    <a:lstStyle/>
                    <a:p>
                      <a:pPr algn="ctr"/>
                      <a:endParaRPr lang="en-US" sz="1200" b="1" dirty="0">
                        <a:solidFill>
                          <a:schemeClr val="tx1"/>
                        </a:solidFill>
                        <a:latin typeface="Arial Narrow" panose="020B0606020202030204" pitchFamily="34" charset="0"/>
                      </a:endParaRPr>
                    </a:p>
                    <a:p>
                      <a:pPr algn="ctr"/>
                      <a:r>
                        <a:rPr lang="en-US" sz="1200" b="1" dirty="0">
                          <a:solidFill>
                            <a:schemeClr val="tx1"/>
                          </a:solidFill>
                          <a:latin typeface="Arial Narrow" panose="020B0606020202030204" pitchFamily="34" charset="0"/>
                        </a:rPr>
                        <a:t>Exposed</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endParaRPr lang="en-US" sz="1200" b="1" dirty="0">
                        <a:solidFill>
                          <a:schemeClr val="tx1"/>
                        </a:solidFill>
                        <a:latin typeface="Arial Narrow" panose="020B0606020202030204" pitchFamily="34" charset="0"/>
                      </a:endParaRPr>
                    </a:p>
                    <a:p>
                      <a:pPr algn="ctr"/>
                      <a:r>
                        <a:rPr lang="en-US" sz="1200" b="1" dirty="0">
                          <a:solidFill>
                            <a:schemeClr val="tx1"/>
                          </a:solidFill>
                          <a:latin typeface="Arial Narrow" panose="020B0606020202030204" pitchFamily="34" charset="0"/>
                        </a:rPr>
                        <a:t>Exposed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gridSpan="2">
                  <a:txBody>
                    <a:bodyPr/>
                    <a:lstStyle/>
                    <a:p>
                      <a:pPr algn="ctr"/>
                      <a:endParaRPr lang="en-US" sz="1200" b="1" dirty="0">
                        <a:solidFill>
                          <a:schemeClr val="tx1"/>
                        </a:solidFill>
                        <a:latin typeface="Arial Narrow" panose="020B0606020202030204" pitchFamily="34" charset="0"/>
                      </a:endParaRPr>
                    </a:p>
                    <a:p>
                      <a:pPr algn="ctr"/>
                      <a:r>
                        <a:rPr lang="en-US" sz="1200" b="1" dirty="0">
                          <a:solidFill>
                            <a:schemeClr val="tx1"/>
                          </a:solidFill>
                          <a:latin typeface="Arial Narrow" panose="020B0606020202030204" pitchFamily="34" charset="0"/>
                        </a:rPr>
                        <a:t>Concealed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a:p>
                  </a:txBody>
                  <a:tcPr/>
                </a:tc>
                <a:tc>
                  <a:txBody>
                    <a:bodyPr/>
                    <a:lstStyle/>
                    <a:p>
                      <a:pPr algn="ctr"/>
                      <a:endParaRPr lang="en-US" sz="1200" b="1" dirty="0">
                        <a:solidFill>
                          <a:schemeClr val="bg2"/>
                        </a:solidFill>
                        <a:latin typeface="Arial Narrow" panose="020B0606020202030204" pitchFamily="34" charset="0"/>
                      </a:endParaRPr>
                    </a:p>
                    <a:p>
                      <a:pPr algn="ctr"/>
                      <a:r>
                        <a:rPr lang="en-US" sz="1200" b="1" dirty="0">
                          <a:solidFill>
                            <a:schemeClr val="bg2"/>
                          </a:solidFill>
                          <a:latin typeface="Arial Narrow" panose="020B0606020202030204" pitchFamily="34" charset="0"/>
                        </a:rPr>
                        <a:t>Exposed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endParaRPr lang="en-US" sz="1200" b="1" dirty="0">
                        <a:solidFill>
                          <a:schemeClr val="bg2"/>
                        </a:solidFill>
                        <a:latin typeface="Arial Narrow" panose="020B0606020202030204" pitchFamily="34" charset="0"/>
                      </a:endParaRPr>
                    </a:p>
                    <a:p>
                      <a:pPr algn="ctr"/>
                      <a:r>
                        <a:rPr lang="en-US" sz="1200" b="1" dirty="0">
                          <a:solidFill>
                            <a:schemeClr val="bg2"/>
                          </a:solidFill>
                          <a:latin typeface="Arial Narrow" panose="020B0606020202030204" pitchFamily="34" charset="0"/>
                        </a:rPr>
                        <a:t>Concealed</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gridSpan="3">
                  <a:txBody>
                    <a:bodyPr/>
                    <a:lstStyle/>
                    <a:p>
                      <a:pPr algn="ctr"/>
                      <a:endParaRPr lang="en-US" sz="1200" b="1" dirty="0">
                        <a:solidFill>
                          <a:schemeClr val="tx1"/>
                        </a:solidFill>
                        <a:latin typeface="Arial Narrow" panose="020B0606020202030204" pitchFamily="34" charset="0"/>
                      </a:endParaRPr>
                    </a:p>
                    <a:p>
                      <a:pPr algn="ctr"/>
                      <a:r>
                        <a:rPr lang="en-US" sz="1200" b="1" dirty="0">
                          <a:solidFill>
                            <a:schemeClr val="tx1"/>
                          </a:solidFill>
                          <a:latin typeface="Arial Narrow" panose="020B0606020202030204" pitchFamily="34" charset="0"/>
                        </a:rPr>
                        <a:t>Exposed</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endParaRPr lang="en-US"/>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endParaRPr lang="en-US" sz="1200" b="1" dirty="0">
                        <a:solidFill>
                          <a:schemeClr val="bg2"/>
                        </a:solidFill>
                        <a:latin typeface="Arial Narrow" panose="020B0606020202030204" pitchFamily="34" charset="0"/>
                      </a:endParaRPr>
                    </a:p>
                    <a:p>
                      <a:pPr algn="ctr"/>
                      <a:r>
                        <a:rPr lang="en-US" sz="1200" b="1" dirty="0">
                          <a:solidFill>
                            <a:schemeClr val="bg2"/>
                          </a:solidFill>
                          <a:latin typeface="Arial Narrow" panose="020B0606020202030204" pitchFamily="34" charset="0"/>
                        </a:rPr>
                        <a:t>Concealed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002"/>
                  </a:ext>
                </a:extLst>
              </a:tr>
              <a:tr h="348201">
                <a:tc vMerge="1">
                  <a:txBody>
                    <a:bodyPr/>
                    <a:lstStyle/>
                    <a:p>
                      <a:endParaRPr lang="en-US" sz="1800" b="1" dirty="0">
                        <a:solidFill>
                          <a:schemeClr val="bg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gridSpan="3">
                  <a:txBody>
                    <a:bodyPr/>
                    <a:lstStyle/>
                    <a:p>
                      <a:pPr algn="ctr"/>
                      <a:r>
                        <a:rPr lang="en-US" sz="1800" b="1" dirty="0">
                          <a:solidFill>
                            <a:schemeClr val="tx1"/>
                          </a:solidFill>
                          <a:latin typeface="Arial Narrow" panose="020B0606020202030204" pitchFamily="34" charset="0"/>
                        </a:rPr>
                        <a:t>6000 Series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a:r>
                        <a:rPr lang="en-US" sz="1800" b="1" dirty="0">
                          <a:solidFill>
                            <a:schemeClr val="tx1"/>
                          </a:solidFill>
                          <a:latin typeface="Arial Narrow" panose="020B0606020202030204" pitchFamily="34" charset="0"/>
                        </a:rPr>
                        <a:t>6100 Series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pPr algn="ctr"/>
                      <a:endParaRPr lang="en-US" sz="1800" b="1"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a:p>
                  </a:txBody>
                  <a:tcPr/>
                </a:tc>
                <a:tc>
                  <a:txBody>
                    <a:bodyPr/>
                    <a:lstStyle/>
                    <a:p>
                      <a:pPr algn="ctr"/>
                      <a:r>
                        <a:rPr lang="en-US" sz="1800" b="1" dirty="0">
                          <a:solidFill>
                            <a:schemeClr val="bg2"/>
                          </a:solidFill>
                          <a:latin typeface="Arial Narrow" panose="020B0606020202030204" pitchFamily="34" charset="0"/>
                        </a:rPr>
                        <a:t>6300 Series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r>
                        <a:rPr lang="en-US" sz="1800" b="1" dirty="0">
                          <a:solidFill>
                            <a:schemeClr val="bg2"/>
                          </a:solidFill>
                          <a:latin typeface="Arial Narrow" panose="020B0606020202030204" pitchFamily="34" charset="0"/>
                        </a:rPr>
                        <a:t>6600 Series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gridSpan="3">
                  <a:txBody>
                    <a:bodyPr/>
                    <a:lstStyle/>
                    <a:p>
                      <a:pPr algn="ctr"/>
                      <a:r>
                        <a:rPr lang="en-US" sz="1800" b="1" dirty="0">
                          <a:solidFill>
                            <a:schemeClr val="tx1"/>
                          </a:solidFill>
                          <a:latin typeface="Arial Narrow" panose="020B0606020202030204" pitchFamily="34" charset="0"/>
                        </a:rPr>
                        <a:t>6200 Series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endParaRPr lang="en-US"/>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800" b="1" dirty="0">
                          <a:solidFill>
                            <a:schemeClr val="bg2"/>
                          </a:solidFill>
                          <a:latin typeface="Arial Narrow" panose="020B0606020202030204" pitchFamily="34" charset="0"/>
                        </a:rPr>
                        <a:t>6800 Series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003"/>
                  </a:ext>
                </a:extLst>
              </a:tr>
              <a:tr h="869674">
                <a:tc>
                  <a:txBody>
                    <a:bodyPr/>
                    <a:lstStyle/>
                    <a:p>
                      <a:r>
                        <a:rPr lang="en-US" sz="1800" b="1" dirty="0">
                          <a:solidFill>
                            <a:schemeClr val="bg2"/>
                          </a:solidFill>
                          <a:latin typeface="Arial Narrow" panose="020B0606020202030204" pitchFamily="34" charset="0"/>
                        </a:rPr>
                        <a:t>Sensor</a:t>
                      </a:r>
                    </a:p>
                    <a:p>
                      <a:pPr marL="0" indent="0">
                        <a:buFontTx/>
                        <a:buNone/>
                      </a:pPr>
                      <a:r>
                        <a:rPr lang="en-US" sz="1200" dirty="0">
                          <a:solidFill>
                            <a:schemeClr val="bg2"/>
                          </a:solidFill>
                          <a:latin typeface="Arial Narrow" panose="020B0606020202030204" pitchFamily="34" charset="0"/>
                        </a:rPr>
                        <a:t>Hygienic, hands-free</a:t>
                      </a:r>
                    </a:p>
                    <a:p>
                      <a:pPr marL="0" indent="0">
                        <a:buFontTx/>
                        <a:buNone/>
                      </a:pPr>
                      <a:r>
                        <a:rPr lang="en-US" sz="1200" dirty="0">
                          <a:solidFill>
                            <a:schemeClr val="bg2"/>
                          </a:solidFill>
                          <a:latin typeface="Arial Narrow" panose="020B0606020202030204" pitchFamily="34" charset="0"/>
                        </a:rPr>
                        <a:t>Less excessive flushing</a:t>
                      </a:r>
                      <a:endParaRPr lang="en-US" sz="1200" b="1" dirty="0">
                        <a:solidFill>
                          <a:schemeClr val="bg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b="0" dirty="0">
                          <a:solidFill>
                            <a:schemeClr val="tx1"/>
                          </a:solidFill>
                          <a:latin typeface="Arial Narrow" panose="020B0606020202030204" pitchFamily="34" charset="0"/>
                        </a:rPr>
                        <a:t>ZR600_</a:t>
                      </a:r>
                    </a:p>
                    <a:p>
                      <a:pPr algn="ctr"/>
                      <a:r>
                        <a:rPr lang="en-US" sz="1200" b="0" dirty="0">
                          <a:solidFill>
                            <a:schemeClr val="tx1"/>
                          </a:solidFill>
                          <a:latin typeface="Arial Narrow" panose="020B0606020202030204" pitchFamily="34" charset="0"/>
                        </a:rPr>
                        <a:t>Solenoid/Battery</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200" b="0" dirty="0">
                          <a:solidFill>
                            <a:schemeClr val="tx1"/>
                          </a:solidFill>
                          <a:latin typeface="Arial Narrow" panose="020B0606020202030204" pitchFamily="34" charset="0"/>
                        </a:rPr>
                        <a:t>ZER600_</a:t>
                      </a:r>
                    </a:p>
                    <a:p>
                      <a:pPr algn="ctr"/>
                      <a:r>
                        <a:rPr lang="en-US" sz="1200" b="0" dirty="0">
                          <a:solidFill>
                            <a:schemeClr val="tx1"/>
                          </a:solidFill>
                          <a:latin typeface="Arial Narrow" panose="020B0606020202030204" pitchFamily="34" charset="0"/>
                        </a:rPr>
                        <a:t>Gear/Battery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200" b="0" dirty="0">
                          <a:solidFill>
                            <a:schemeClr val="tx1"/>
                          </a:solidFill>
                          <a:latin typeface="Arial Narrow" panose="020B0606020202030204" pitchFamily="34" charset="0"/>
                        </a:rPr>
                        <a:t>ZEMS/IS600_</a:t>
                      </a:r>
                    </a:p>
                    <a:p>
                      <a:pPr algn="ctr"/>
                      <a:r>
                        <a:rPr lang="en-US" sz="1200" b="0" dirty="0">
                          <a:solidFill>
                            <a:schemeClr val="tx1"/>
                          </a:solidFill>
                          <a:latin typeface="Arial Narrow" panose="020B0606020202030204" pitchFamily="34" charset="0"/>
                        </a:rPr>
                        <a:t>Hardwire integrated or wall plate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200" b="0" dirty="0">
                          <a:solidFill>
                            <a:schemeClr val="tx1"/>
                          </a:solidFill>
                          <a:latin typeface="Arial Narrow" panose="020B0606020202030204" pitchFamily="34" charset="0"/>
                        </a:rPr>
                        <a:t>ZH61_</a:t>
                      </a:r>
                      <a:r>
                        <a:rPr lang="en-US" sz="1200" b="0" baseline="0" dirty="0">
                          <a:solidFill>
                            <a:schemeClr val="tx1"/>
                          </a:solidFill>
                          <a:latin typeface="Arial Narrow" panose="020B0606020202030204" pitchFamily="34" charset="0"/>
                        </a:rPr>
                        <a:t> _</a:t>
                      </a:r>
                      <a:endParaRPr lang="en-US" sz="1200" b="0" dirty="0">
                        <a:solidFill>
                          <a:schemeClr val="tx1"/>
                        </a:solidFill>
                        <a:latin typeface="Arial Narrow" panose="020B0606020202030204" pitchFamily="34" charset="0"/>
                      </a:endParaRPr>
                    </a:p>
                    <a:p>
                      <a:pPr algn="ctr"/>
                      <a:r>
                        <a:rPr lang="en-US" sz="1200" b="0" dirty="0">
                          <a:solidFill>
                            <a:schemeClr val="tx1"/>
                          </a:solidFill>
                          <a:latin typeface="Arial Narrow" panose="020B0606020202030204" pitchFamily="34" charset="0"/>
                        </a:rPr>
                        <a:t>Hydraulic</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200" b="0" dirty="0">
                          <a:solidFill>
                            <a:schemeClr val="tx1"/>
                          </a:solidFill>
                          <a:latin typeface="Arial Narrow" panose="020B0606020202030204" pitchFamily="34" charset="0"/>
                        </a:rPr>
                        <a:t>ZER6100_</a:t>
                      </a:r>
                    </a:p>
                    <a:p>
                      <a:pPr algn="ctr"/>
                      <a:r>
                        <a:rPr lang="en-US" sz="1200" b="0" dirty="0">
                          <a:solidFill>
                            <a:schemeClr val="tx1"/>
                          </a:solidFill>
                          <a:latin typeface="Arial Narrow" panose="020B0606020202030204" pitchFamily="34" charset="0"/>
                        </a:rPr>
                        <a:t>Gear/Battery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200" b="0" dirty="0">
                          <a:solidFill>
                            <a:schemeClr val="tx1"/>
                          </a:solidFill>
                          <a:latin typeface="Arial Narrow" panose="020B0606020202030204" pitchFamily="34" charset="0"/>
                        </a:rPr>
                        <a:t>ZEMS6100_</a:t>
                      </a:r>
                    </a:p>
                    <a:p>
                      <a:pPr algn="ctr"/>
                      <a:r>
                        <a:rPr lang="en-US" sz="1200" b="0" dirty="0">
                          <a:solidFill>
                            <a:schemeClr val="tx1"/>
                          </a:solidFill>
                          <a:latin typeface="Arial Narrow" panose="020B0606020202030204" pitchFamily="34" charset="0"/>
                        </a:rPr>
                        <a:t>Hardwire integrated</a:t>
                      </a:r>
                      <a:r>
                        <a:rPr lang="en-US" sz="1200" b="0" baseline="0" dirty="0">
                          <a:solidFill>
                            <a:schemeClr val="tx1"/>
                          </a:solidFill>
                          <a:latin typeface="Arial Narrow" panose="020B0606020202030204" pitchFamily="34" charset="0"/>
                        </a:rPr>
                        <a:t> or wall plate</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dirty="0">
                          <a:solidFill>
                            <a:schemeClr val="tx1"/>
                          </a:solidFill>
                          <a:latin typeface="Arial Narrow" panose="020B0606020202030204" pitchFamily="34" charset="0"/>
                        </a:rPr>
                        <a:t>ZER620_</a:t>
                      </a:r>
                    </a:p>
                    <a:p>
                      <a:pPr algn="ctr"/>
                      <a:r>
                        <a:rPr lang="en-US" sz="1200" dirty="0">
                          <a:solidFill>
                            <a:schemeClr val="tx1"/>
                          </a:solidFill>
                          <a:latin typeface="Arial Narrow" panose="020B0606020202030204" pitchFamily="34" charset="0"/>
                        </a:rPr>
                        <a:t>Exposed battery</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200" b="0" dirty="0">
                          <a:solidFill>
                            <a:schemeClr val="tx1"/>
                          </a:solidFill>
                          <a:latin typeface="Arial Narrow" panose="020B0606020202030204" pitchFamily="34" charset="0"/>
                        </a:rPr>
                        <a:t>ZEM/IS620_</a:t>
                      </a:r>
                    </a:p>
                    <a:p>
                      <a:pPr algn="ctr"/>
                      <a:r>
                        <a:rPr lang="en-US" sz="1200" b="0" dirty="0">
                          <a:solidFill>
                            <a:schemeClr val="tx1"/>
                          </a:solidFill>
                          <a:latin typeface="Arial Narrow" panose="020B0606020202030204" pitchFamily="34" charset="0"/>
                        </a:rPr>
                        <a:t>Hardware integrated or wall plate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200" b="0" dirty="0">
                          <a:solidFill>
                            <a:schemeClr val="tx1"/>
                          </a:solidFill>
                          <a:latin typeface="Arial Narrow" panose="020B0606020202030204" pitchFamily="34" charset="0"/>
                        </a:rPr>
                        <a:t>ZTR620_</a:t>
                      </a:r>
                    </a:p>
                    <a:p>
                      <a:pPr algn="ctr"/>
                      <a:r>
                        <a:rPr lang="en-US" sz="1200" b="0" dirty="0">
                          <a:solidFill>
                            <a:schemeClr val="tx1"/>
                          </a:solidFill>
                          <a:latin typeface="Arial Narrow" panose="020B0606020202030204" pitchFamily="34" charset="0"/>
                        </a:rPr>
                        <a:t>Battery</a:t>
                      </a:r>
                      <a:r>
                        <a:rPr lang="en-US" sz="1200" b="0" baseline="0" dirty="0">
                          <a:solidFill>
                            <a:schemeClr val="tx1"/>
                          </a:solidFill>
                          <a:latin typeface="Arial Narrow" panose="020B0606020202030204" pitchFamily="34" charset="0"/>
                        </a:rPr>
                        <a:t> or hardwire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1200" b="0" dirty="0">
                          <a:solidFill>
                            <a:schemeClr val="tx1"/>
                          </a:solidFill>
                          <a:latin typeface="Arial Narrow" panose="020B0606020202030204" pitchFamily="34" charset="0"/>
                        </a:rPr>
                        <a:t>ZP680_</a:t>
                      </a:r>
                      <a:endParaRPr lang="en-US" sz="1200" b="0" baseline="0" dirty="0">
                        <a:solidFill>
                          <a:schemeClr val="tx1"/>
                        </a:solidFill>
                        <a:latin typeface="Arial Narrow" panose="020B0606020202030204" pitchFamily="34" charset="0"/>
                      </a:endParaRPr>
                    </a:p>
                    <a:p>
                      <a:pPr algn="ctr"/>
                      <a:r>
                        <a:rPr lang="en-US" sz="1200" b="0" dirty="0">
                          <a:solidFill>
                            <a:schemeClr val="tx1"/>
                          </a:solidFill>
                          <a:latin typeface="Arial Narrow" panose="020B0606020202030204" pitchFamily="34" charset="0"/>
                        </a:rPr>
                        <a:t>Penal </a:t>
                      </a:r>
                    </a:p>
                    <a:p>
                      <a:pPr algn="ctr"/>
                      <a:r>
                        <a:rPr lang="en-US" sz="1200" b="0" dirty="0">
                          <a:solidFill>
                            <a:schemeClr val="tx1"/>
                          </a:solidFill>
                          <a:latin typeface="Arial Narrow" panose="020B0606020202030204" pitchFamily="34" charset="0"/>
                        </a:rPr>
                        <a:t>Battery or hardwire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0004"/>
                  </a:ext>
                </a:extLst>
              </a:tr>
              <a:tr h="869674">
                <a:tc>
                  <a:txBody>
                    <a:bodyPr/>
                    <a:lstStyle/>
                    <a:p>
                      <a:endParaRPr lang="en-US" sz="1800" b="1" dirty="0">
                        <a:solidFill>
                          <a:schemeClr val="bg2"/>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dirty="0">
                          <a:solidFill>
                            <a:schemeClr val="tx1"/>
                          </a:solidFill>
                          <a:latin typeface="Arial Narrow" panose="020B0606020202030204" pitchFamily="34" charset="0"/>
                        </a:rPr>
                        <a:t>Toilet </a:t>
                      </a:r>
                      <a:r>
                        <a:rPr lang="en-US" sz="1200" b="1" dirty="0">
                          <a:solidFill>
                            <a:srgbClr val="FF0000"/>
                          </a:solidFill>
                          <a:latin typeface="Arial Narrow" panose="020B0606020202030204" pitchFamily="34" charset="0"/>
                        </a:rPr>
                        <a:t>1.1</a:t>
                      </a:r>
                      <a:r>
                        <a:rPr lang="en-US" sz="1200" b="0" dirty="0">
                          <a:solidFill>
                            <a:schemeClr val="tx1"/>
                          </a:solidFill>
                          <a:latin typeface="Arial Narrow" panose="020B0606020202030204" pitchFamily="34" charset="0"/>
                        </a:rPr>
                        <a:t>, 1.6</a:t>
                      </a:r>
                    </a:p>
                    <a:p>
                      <a:pPr algn="l"/>
                      <a:r>
                        <a:rPr lang="en-US" sz="1200" b="0" dirty="0">
                          <a:solidFill>
                            <a:schemeClr val="tx1"/>
                          </a:solidFill>
                          <a:latin typeface="Arial Narrow" panose="020B0606020202030204" pitchFamily="34" charset="0"/>
                        </a:rPr>
                        <a:t>Urinal 1.0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a:r>
                        <a:rPr lang="en-US" sz="1200" b="0" dirty="0">
                          <a:solidFill>
                            <a:schemeClr val="tx1"/>
                          </a:solidFill>
                          <a:latin typeface="Arial Narrow" panose="020B0606020202030204" pitchFamily="34" charset="0"/>
                        </a:rPr>
                        <a:t>Toilet </a:t>
                      </a:r>
                      <a:r>
                        <a:rPr lang="en-US" sz="1200" b="1" dirty="0">
                          <a:solidFill>
                            <a:srgbClr val="FF0000"/>
                          </a:solidFill>
                          <a:latin typeface="Arial Narrow" panose="020B0606020202030204" pitchFamily="34" charset="0"/>
                        </a:rPr>
                        <a:t>1.1</a:t>
                      </a:r>
                      <a:r>
                        <a:rPr lang="en-US" sz="1200" b="0" dirty="0">
                          <a:solidFill>
                            <a:schemeClr val="tx1"/>
                          </a:solidFill>
                          <a:latin typeface="Arial Narrow" panose="020B0606020202030204" pitchFamily="34" charset="0"/>
                        </a:rPr>
                        <a:t>, 1.28, 1.6</a:t>
                      </a:r>
                    </a:p>
                    <a:p>
                      <a:pPr algn="l"/>
                      <a:r>
                        <a:rPr lang="en-US" sz="1200" b="0" dirty="0">
                          <a:solidFill>
                            <a:schemeClr val="tx1"/>
                          </a:solidFill>
                          <a:latin typeface="Arial Narrow" panose="020B0606020202030204" pitchFamily="34" charset="0"/>
                        </a:rPr>
                        <a:t>Urinal</a:t>
                      </a:r>
                      <a:r>
                        <a:rPr lang="en-US" sz="1200" b="0" baseline="0" dirty="0">
                          <a:solidFill>
                            <a:schemeClr val="tx1"/>
                          </a:solidFill>
                          <a:latin typeface="Arial Narrow" panose="020B0606020202030204" pitchFamily="34" charset="0"/>
                        </a:rPr>
                        <a:t> </a:t>
                      </a:r>
                      <a:r>
                        <a:rPr lang="en-US" sz="1200" b="1" baseline="0" dirty="0">
                          <a:solidFill>
                            <a:srgbClr val="FF0000"/>
                          </a:solidFill>
                          <a:latin typeface="Arial Narrow" panose="020B0606020202030204" pitchFamily="34" charset="0"/>
                        </a:rPr>
                        <a:t>.125</a:t>
                      </a:r>
                      <a:r>
                        <a:rPr lang="en-US" sz="1200" b="0" baseline="0" dirty="0">
                          <a:solidFill>
                            <a:schemeClr val="tx1"/>
                          </a:solidFill>
                          <a:latin typeface="Arial Narrow" panose="020B0606020202030204" pitchFamily="34" charset="0"/>
                        </a:rPr>
                        <a:t>, .5,  1.0</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a:r>
                        <a:rPr lang="en-US" sz="1200" b="0" dirty="0">
                          <a:solidFill>
                            <a:schemeClr val="tx1"/>
                          </a:solidFill>
                          <a:latin typeface="Arial Narrow" panose="020B0606020202030204" pitchFamily="34" charset="0"/>
                        </a:rPr>
                        <a:t>Toilet 1.28, 1.6</a:t>
                      </a:r>
                    </a:p>
                    <a:p>
                      <a:pPr algn="l"/>
                      <a:r>
                        <a:rPr lang="en-US" sz="1200" b="0" dirty="0">
                          <a:solidFill>
                            <a:schemeClr val="tx1"/>
                          </a:solidFill>
                          <a:latin typeface="Arial Narrow" panose="020B0606020202030204" pitchFamily="34" charset="0"/>
                        </a:rPr>
                        <a:t>Urinal</a:t>
                      </a:r>
                      <a:r>
                        <a:rPr lang="en-US" sz="1200" b="0" baseline="0" dirty="0">
                          <a:solidFill>
                            <a:schemeClr val="tx1"/>
                          </a:solidFill>
                          <a:latin typeface="Arial Narrow" panose="020B0606020202030204" pitchFamily="34" charset="0"/>
                        </a:rPr>
                        <a:t> .5, 1.0</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a:r>
                        <a:rPr lang="en-US" sz="1200" b="0" dirty="0">
                          <a:solidFill>
                            <a:schemeClr val="tx1"/>
                          </a:solidFill>
                          <a:latin typeface="Arial Narrow" panose="020B0606020202030204" pitchFamily="34" charset="0"/>
                        </a:rPr>
                        <a:t>Toilet </a:t>
                      </a:r>
                      <a:r>
                        <a:rPr lang="en-US" sz="1200" b="1" dirty="0">
                          <a:solidFill>
                            <a:srgbClr val="FF0000"/>
                          </a:solidFill>
                          <a:latin typeface="Arial Narrow" panose="020B0606020202030204" pitchFamily="34" charset="0"/>
                        </a:rPr>
                        <a:t>1.1</a:t>
                      </a:r>
                      <a:r>
                        <a:rPr lang="en-US" sz="1200" b="0" dirty="0">
                          <a:solidFill>
                            <a:schemeClr val="tx1"/>
                          </a:solidFill>
                          <a:latin typeface="Arial Narrow" panose="020B0606020202030204" pitchFamily="34" charset="0"/>
                        </a:rPr>
                        <a:t>, 1.6</a:t>
                      </a:r>
                    </a:p>
                    <a:p>
                      <a:pPr algn="l"/>
                      <a:r>
                        <a:rPr lang="en-US" sz="1200" b="0" dirty="0">
                          <a:solidFill>
                            <a:schemeClr val="tx1"/>
                          </a:solidFill>
                          <a:latin typeface="Arial Narrow" panose="020B0606020202030204" pitchFamily="34" charset="0"/>
                        </a:rPr>
                        <a:t>Urinal </a:t>
                      </a:r>
                      <a:r>
                        <a:rPr lang="en-US" sz="1200" b="1" dirty="0">
                          <a:solidFill>
                            <a:srgbClr val="FF0000"/>
                          </a:solidFill>
                          <a:latin typeface="Arial Narrow" panose="020B0606020202030204" pitchFamily="34" charset="0"/>
                        </a:rPr>
                        <a:t>.125</a:t>
                      </a:r>
                      <a:r>
                        <a:rPr lang="en-US" sz="1200" b="0" dirty="0">
                          <a:solidFill>
                            <a:schemeClr val="tx1"/>
                          </a:solidFill>
                          <a:latin typeface="Arial Narrow" panose="020B0606020202030204" pitchFamily="34" charset="0"/>
                        </a:rPr>
                        <a:t>,</a:t>
                      </a:r>
                      <a:r>
                        <a:rPr lang="en-US" sz="1200" b="0" baseline="0" dirty="0">
                          <a:solidFill>
                            <a:schemeClr val="tx1"/>
                          </a:solidFill>
                          <a:latin typeface="Arial Narrow" panose="020B0606020202030204" pitchFamily="34" charset="0"/>
                        </a:rPr>
                        <a:t> .5, 1</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200" b="0" dirty="0">
                          <a:solidFill>
                            <a:schemeClr val="tx1"/>
                          </a:solidFill>
                          <a:latin typeface="Arial Narrow" panose="020B0606020202030204" pitchFamily="34" charset="0"/>
                        </a:rPr>
                        <a:t>Toilet </a:t>
                      </a:r>
                      <a:r>
                        <a:rPr lang="en-US" sz="1200" b="1" dirty="0">
                          <a:solidFill>
                            <a:srgbClr val="FF0000"/>
                          </a:solidFill>
                          <a:latin typeface="Arial Narrow" panose="020B0606020202030204" pitchFamily="34" charset="0"/>
                        </a:rPr>
                        <a:t>1.1</a:t>
                      </a:r>
                      <a:r>
                        <a:rPr lang="en-US" sz="1200" b="0" dirty="0">
                          <a:solidFill>
                            <a:schemeClr val="tx1"/>
                          </a:solidFill>
                          <a:latin typeface="Arial Narrow" panose="020B0606020202030204" pitchFamily="34" charset="0"/>
                        </a:rPr>
                        <a:t>, 1.28, 1.6</a:t>
                      </a:r>
                    </a:p>
                    <a:p>
                      <a:pPr algn="l"/>
                      <a:r>
                        <a:rPr lang="en-US" sz="1200" b="0" dirty="0">
                          <a:solidFill>
                            <a:schemeClr val="tx1"/>
                          </a:solidFill>
                          <a:latin typeface="Arial Narrow" panose="020B0606020202030204" pitchFamily="34" charset="0"/>
                        </a:rPr>
                        <a:t>Urinal </a:t>
                      </a:r>
                      <a:r>
                        <a:rPr lang="en-US" sz="1200" b="1" dirty="0">
                          <a:solidFill>
                            <a:srgbClr val="FF0000"/>
                          </a:solidFill>
                          <a:latin typeface="Arial Narrow" panose="020B0606020202030204" pitchFamily="34" charset="0"/>
                        </a:rPr>
                        <a:t>.125</a:t>
                      </a:r>
                      <a:r>
                        <a:rPr lang="en-US" sz="1200" b="0" dirty="0">
                          <a:solidFill>
                            <a:schemeClr val="tx1"/>
                          </a:solidFill>
                          <a:latin typeface="Arial Narrow" panose="020B0606020202030204" pitchFamily="34" charset="0"/>
                        </a:rPr>
                        <a:t>, .5, 1.0</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200" b="0" dirty="0">
                          <a:solidFill>
                            <a:schemeClr val="tx1"/>
                          </a:solidFill>
                          <a:latin typeface="Arial Narrow" panose="020B0606020202030204" pitchFamily="34" charset="0"/>
                        </a:rPr>
                        <a:t>Toilet </a:t>
                      </a:r>
                      <a:r>
                        <a:rPr lang="en-US" sz="1200" b="1" dirty="0">
                          <a:solidFill>
                            <a:srgbClr val="FF0000"/>
                          </a:solidFill>
                          <a:latin typeface="Arial Narrow" panose="020B0606020202030204" pitchFamily="34" charset="0"/>
                        </a:rPr>
                        <a:t>1.1</a:t>
                      </a:r>
                      <a:r>
                        <a:rPr lang="en-US" sz="1200" b="0" dirty="0">
                          <a:solidFill>
                            <a:schemeClr val="tx1"/>
                          </a:solidFill>
                          <a:latin typeface="Arial Narrow" panose="020B0606020202030204" pitchFamily="34" charset="0"/>
                        </a:rPr>
                        <a:t>, 1.28, 1.6</a:t>
                      </a:r>
                    </a:p>
                    <a:p>
                      <a:pPr algn="l"/>
                      <a:r>
                        <a:rPr lang="en-US" sz="1200" b="0" dirty="0">
                          <a:solidFill>
                            <a:schemeClr val="tx1"/>
                          </a:solidFill>
                          <a:latin typeface="Arial Narrow" panose="020B0606020202030204" pitchFamily="34" charset="0"/>
                        </a:rPr>
                        <a:t>Urinal</a:t>
                      </a:r>
                      <a:r>
                        <a:rPr lang="en-US" sz="1200" b="0" baseline="0" dirty="0">
                          <a:solidFill>
                            <a:schemeClr val="tx1"/>
                          </a:solidFill>
                          <a:latin typeface="Arial Narrow" panose="020B0606020202030204" pitchFamily="34" charset="0"/>
                        </a:rPr>
                        <a:t> </a:t>
                      </a:r>
                      <a:r>
                        <a:rPr lang="en-US" sz="1200" b="1" baseline="0" dirty="0">
                          <a:solidFill>
                            <a:srgbClr val="FF0000"/>
                          </a:solidFill>
                          <a:latin typeface="Arial Narrow" panose="020B0606020202030204" pitchFamily="34" charset="0"/>
                        </a:rPr>
                        <a:t>.125</a:t>
                      </a:r>
                      <a:r>
                        <a:rPr lang="en-US" sz="1200" b="0" baseline="0" dirty="0">
                          <a:solidFill>
                            <a:schemeClr val="tx1"/>
                          </a:solidFill>
                          <a:latin typeface="Arial Narrow" panose="020B0606020202030204" pitchFamily="34" charset="0"/>
                        </a:rPr>
                        <a:t>, .5, 1.0</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a:endParaRPr lang="en-US" sz="1200" b="0"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1200" dirty="0">
                          <a:solidFill>
                            <a:schemeClr val="tx1"/>
                          </a:solidFill>
                          <a:latin typeface="Arial Narrow" panose="020B0606020202030204" pitchFamily="34" charset="0"/>
                        </a:rPr>
                        <a:t>Toilet 1.28,</a:t>
                      </a:r>
                      <a:r>
                        <a:rPr lang="en-US" sz="1200" baseline="0" dirty="0">
                          <a:solidFill>
                            <a:schemeClr val="tx1"/>
                          </a:solidFill>
                          <a:latin typeface="Arial Narrow" panose="020B0606020202030204" pitchFamily="34" charset="0"/>
                        </a:rPr>
                        <a:t> 1.6</a:t>
                      </a:r>
                    </a:p>
                    <a:p>
                      <a:r>
                        <a:rPr lang="en-US" sz="1200" baseline="0" dirty="0">
                          <a:solidFill>
                            <a:schemeClr val="tx1"/>
                          </a:solidFill>
                          <a:latin typeface="Arial Narrow" panose="020B0606020202030204" pitchFamily="34" charset="0"/>
                        </a:rPr>
                        <a:t>Urinal .5, 1.0</a:t>
                      </a:r>
                      <a:endParaRPr lang="en-US" sz="120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l"/>
                      <a:r>
                        <a:rPr lang="en-US" sz="1200" b="0" dirty="0">
                          <a:solidFill>
                            <a:schemeClr val="tx1"/>
                          </a:solidFill>
                          <a:latin typeface="Arial Narrow" panose="020B0606020202030204" pitchFamily="34" charset="0"/>
                        </a:rPr>
                        <a:t>Toilet </a:t>
                      </a:r>
                      <a:r>
                        <a:rPr lang="en-US" sz="1200" b="1" dirty="0">
                          <a:solidFill>
                            <a:srgbClr val="FF0000"/>
                          </a:solidFill>
                          <a:latin typeface="Arial Narrow" panose="020B0606020202030204" pitchFamily="34" charset="0"/>
                        </a:rPr>
                        <a:t>1.1</a:t>
                      </a:r>
                      <a:r>
                        <a:rPr lang="en-US" sz="1200" b="0" dirty="0">
                          <a:solidFill>
                            <a:schemeClr val="tx1"/>
                          </a:solidFill>
                          <a:latin typeface="Arial Narrow" panose="020B0606020202030204" pitchFamily="34" charset="0"/>
                        </a:rPr>
                        <a:t>, 1.28,</a:t>
                      </a:r>
                      <a:r>
                        <a:rPr lang="en-US" sz="1200" b="0" baseline="0" dirty="0">
                          <a:solidFill>
                            <a:schemeClr val="tx1"/>
                          </a:solidFill>
                          <a:latin typeface="Arial Narrow" panose="020B0606020202030204" pitchFamily="34" charset="0"/>
                        </a:rPr>
                        <a:t> 1.6</a:t>
                      </a:r>
                    </a:p>
                    <a:p>
                      <a:pPr algn="l"/>
                      <a:r>
                        <a:rPr lang="en-US" sz="1200" b="0" baseline="0" dirty="0">
                          <a:solidFill>
                            <a:schemeClr val="tx1"/>
                          </a:solidFill>
                          <a:latin typeface="Arial Narrow" panose="020B0606020202030204" pitchFamily="34" charset="0"/>
                        </a:rPr>
                        <a:t>Urinal </a:t>
                      </a:r>
                      <a:r>
                        <a:rPr lang="en-US" sz="1200" b="1" baseline="0" dirty="0">
                          <a:solidFill>
                            <a:srgbClr val="FF0000"/>
                          </a:solidFill>
                          <a:latin typeface="Arial Narrow" panose="020B0606020202030204" pitchFamily="34" charset="0"/>
                        </a:rPr>
                        <a:t>.125</a:t>
                      </a:r>
                      <a:r>
                        <a:rPr lang="en-US" sz="1200" b="0" baseline="0" dirty="0">
                          <a:solidFill>
                            <a:schemeClr val="tx1"/>
                          </a:solidFill>
                          <a:latin typeface="Arial Narrow" panose="020B0606020202030204" pitchFamily="34" charset="0"/>
                        </a:rPr>
                        <a:t>, .5, 1.0, 1.28</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l"/>
                      <a:r>
                        <a:rPr lang="en-US" sz="1200" b="0" dirty="0">
                          <a:solidFill>
                            <a:schemeClr val="tx1"/>
                          </a:solidFill>
                          <a:latin typeface="Arial Narrow" panose="020B0606020202030204" pitchFamily="34" charset="0"/>
                        </a:rPr>
                        <a:t>Toilet </a:t>
                      </a:r>
                      <a:r>
                        <a:rPr lang="en-US" sz="1200" b="1" dirty="0">
                          <a:solidFill>
                            <a:srgbClr val="FF0000"/>
                          </a:solidFill>
                          <a:latin typeface="Arial Narrow" panose="020B0606020202030204" pitchFamily="34" charset="0"/>
                        </a:rPr>
                        <a:t>1.1</a:t>
                      </a:r>
                      <a:r>
                        <a:rPr lang="en-US" sz="1200" b="0" dirty="0">
                          <a:solidFill>
                            <a:schemeClr val="tx1"/>
                          </a:solidFill>
                          <a:latin typeface="Arial Narrow" panose="020B0606020202030204" pitchFamily="34" charset="0"/>
                        </a:rPr>
                        <a:t>, 1.28, 1.6</a:t>
                      </a:r>
                    </a:p>
                    <a:p>
                      <a:pPr algn="l"/>
                      <a:r>
                        <a:rPr lang="en-US" sz="1200" b="0" dirty="0">
                          <a:solidFill>
                            <a:schemeClr val="tx1"/>
                          </a:solidFill>
                          <a:latin typeface="Arial Narrow" panose="020B0606020202030204" pitchFamily="34" charset="0"/>
                        </a:rPr>
                        <a:t>Urinal </a:t>
                      </a:r>
                      <a:r>
                        <a:rPr lang="en-US" sz="1200" b="1" dirty="0">
                          <a:solidFill>
                            <a:srgbClr val="FF0000"/>
                          </a:solidFill>
                          <a:latin typeface="Arial Narrow" panose="020B0606020202030204" pitchFamily="34" charset="0"/>
                        </a:rPr>
                        <a:t>.125</a:t>
                      </a:r>
                      <a:r>
                        <a:rPr lang="en-US" sz="1200" b="0" dirty="0">
                          <a:solidFill>
                            <a:schemeClr val="tx1"/>
                          </a:solidFill>
                          <a:latin typeface="Arial Narrow" panose="020B0606020202030204" pitchFamily="34" charset="0"/>
                        </a:rPr>
                        <a:t>, </a:t>
                      </a:r>
                      <a:r>
                        <a:rPr lang="en-US" sz="1200" b="0" baseline="0" dirty="0">
                          <a:solidFill>
                            <a:schemeClr val="tx1"/>
                          </a:solidFill>
                          <a:latin typeface="Arial Narrow" panose="020B0606020202030204" pitchFamily="34" charset="0"/>
                        </a:rPr>
                        <a:t>.5, 1.0</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l"/>
                      <a:r>
                        <a:rPr lang="en-US" sz="1200" b="0" dirty="0">
                          <a:solidFill>
                            <a:schemeClr val="tx1"/>
                          </a:solidFill>
                          <a:latin typeface="Arial Narrow" panose="020B0606020202030204" pitchFamily="34" charset="0"/>
                        </a:rPr>
                        <a:t>Toilet 1.28, 1.6</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0005"/>
                  </a:ext>
                </a:extLst>
              </a:tr>
              <a:tr h="1676400">
                <a:tc>
                  <a:txBody>
                    <a:bodyPr/>
                    <a:lstStyle/>
                    <a:p>
                      <a:endParaRPr lang="en-US" sz="1800" b="1" dirty="0">
                        <a:solidFill>
                          <a:schemeClr val="bg2"/>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bg2"/>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2"/>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6"/>
                  </a:ext>
                </a:extLst>
              </a:tr>
              <a:tr h="342569">
                <a:tc>
                  <a:txBody>
                    <a:bodyPr/>
                    <a:lstStyle/>
                    <a:p>
                      <a:r>
                        <a:rPr lang="en-US" sz="1800" b="1" dirty="0">
                          <a:solidFill>
                            <a:schemeClr val="bg2"/>
                          </a:solidFill>
                          <a:latin typeface="Arial Narrow" panose="020B0606020202030204" pitchFamily="34" charset="0"/>
                        </a:rPr>
                        <a:t>Manual</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b="0" dirty="0">
                          <a:solidFill>
                            <a:schemeClr val="bg2"/>
                          </a:solidFill>
                          <a:latin typeface="Arial Narrow" panose="020B0606020202030204" pitchFamily="34" charset="0"/>
                        </a:rPr>
                        <a:t>Lower price point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b="0" dirty="0">
                          <a:solidFill>
                            <a:schemeClr val="tx1"/>
                          </a:solidFill>
                          <a:latin typeface="Arial Narrow" panose="020B0606020202030204" pitchFamily="34" charset="0"/>
                        </a:rPr>
                        <a:t>Z600_</a:t>
                      </a:r>
                    </a:p>
                    <a:p>
                      <a:pPr algn="ctr"/>
                      <a:r>
                        <a:rPr lang="en-US" sz="1200" b="0" dirty="0">
                          <a:solidFill>
                            <a:schemeClr val="tx1"/>
                          </a:solidFill>
                          <a:latin typeface="Arial Narrow" panose="020B0606020202030204" pitchFamily="34" charset="0"/>
                        </a:rPr>
                        <a:t>AV/PL/AF</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200" b="0" dirty="0">
                          <a:solidFill>
                            <a:schemeClr val="tx1"/>
                          </a:solidFill>
                          <a:latin typeface="Arial Narrow" panose="020B0606020202030204" pitchFamily="34" charset="0"/>
                        </a:rPr>
                        <a:t>ZH600_</a:t>
                      </a:r>
                      <a:br>
                        <a:rPr lang="en-US" sz="1200" b="0" dirty="0">
                          <a:solidFill>
                            <a:schemeClr val="tx1"/>
                          </a:solidFill>
                          <a:latin typeface="Arial Narrow" panose="020B0606020202030204" pitchFamily="34" charset="0"/>
                        </a:rPr>
                      </a:br>
                      <a:r>
                        <a:rPr lang="en-US" sz="1200" b="0" dirty="0">
                          <a:solidFill>
                            <a:schemeClr val="tx1"/>
                          </a:solidFill>
                          <a:latin typeface="Arial Narrow" panose="020B0606020202030204" pitchFamily="34" charset="0"/>
                        </a:rPr>
                        <a:t>Hydraulic</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200" b="0" dirty="0">
                          <a:solidFill>
                            <a:schemeClr val="tx1"/>
                          </a:solidFill>
                          <a:latin typeface="Arial Narrow" panose="020B0606020202030204" pitchFamily="34" charset="0"/>
                        </a:rPr>
                        <a:t>Z600_BWN</a:t>
                      </a:r>
                    </a:p>
                    <a:p>
                      <a:pPr algn="ctr"/>
                      <a:r>
                        <a:rPr lang="en-US" sz="1200" b="0" dirty="0">
                          <a:solidFill>
                            <a:schemeClr val="tx1"/>
                          </a:solidFill>
                          <a:latin typeface="Arial Narrow" panose="020B0606020202030204" pitchFamily="34" charset="0"/>
                        </a:rPr>
                        <a:t>Bedpan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200" b="0" dirty="0">
                          <a:solidFill>
                            <a:schemeClr val="tx1"/>
                          </a:solidFill>
                          <a:latin typeface="Arial Narrow" panose="020B0606020202030204" pitchFamily="34" charset="0"/>
                        </a:rPr>
                        <a:t>ZH61_ _</a:t>
                      </a:r>
                    </a:p>
                    <a:p>
                      <a:pPr algn="ctr"/>
                      <a:r>
                        <a:rPr lang="en-US" sz="1200" b="0" dirty="0">
                          <a:solidFill>
                            <a:schemeClr val="tx1"/>
                          </a:solidFill>
                          <a:latin typeface="Arial Narrow" panose="020B0606020202030204" pitchFamily="34" charset="0"/>
                        </a:rPr>
                        <a:t>Hydraulic</a:t>
                      </a:r>
                    </a:p>
                    <a:p>
                      <a:pPr algn="ctr"/>
                      <a:endParaRPr lang="en-US" sz="1200" b="1" dirty="0">
                        <a:solidFill>
                          <a:srgbClr val="FF0000"/>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gridSpan="2">
                  <a:txBody>
                    <a:bodyPr/>
                    <a:lstStyle/>
                    <a:p>
                      <a:pPr algn="ctr"/>
                      <a:r>
                        <a:rPr lang="en-US" sz="1200" b="0" dirty="0">
                          <a:solidFill>
                            <a:schemeClr val="tx1"/>
                          </a:solidFill>
                          <a:latin typeface="Arial Narrow" panose="020B0606020202030204" pitchFamily="34" charset="0"/>
                        </a:rPr>
                        <a:t>Z61_</a:t>
                      </a:r>
                      <a:r>
                        <a:rPr lang="en-US" sz="1200" b="0" baseline="0" dirty="0">
                          <a:solidFill>
                            <a:schemeClr val="tx1"/>
                          </a:solidFill>
                          <a:latin typeface="Arial Narrow" panose="020B0606020202030204" pitchFamily="34" charset="0"/>
                        </a:rPr>
                        <a:t> _</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pPr algn="ctr"/>
                      <a:endParaRPr lang="en-US" sz="1800" b="1" dirty="0">
                        <a:solidFill>
                          <a:schemeClr val="bg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b="0" dirty="0">
                          <a:solidFill>
                            <a:schemeClr val="bg2"/>
                          </a:solidFill>
                          <a:latin typeface="Arial Narrow" panose="020B0606020202030204" pitchFamily="34" charset="0"/>
                        </a:rPr>
                        <a:t>Z630_</a:t>
                      </a:r>
                    </a:p>
                    <a:p>
                      <a:pPr algn="ctr"/>
                      <a:r>
                        <a:rPr lang="en-US" sz="1200" b="0" dirty="0">
                          <a:solidFill>
                            <a:schemeClr val="bg2"/>
                          </a:solidFill>
                          <a:latin typeface="Arial Narrow" panose="020B0606020202030204" pitchFamily="34" charset="0"/>
                        </a:rPr>
                        <a:t>Foot</a:t>
                      </a:r>
                      <a:r>
                        <a:rPr lang="en-US" sz="1200" b="0" baseline="0" dirty="0">
                          <a:solidFill>
                            <a:schemeClr val="bg2"/>
                          </a:solidFill>
                          <a:latin typeface="Arial Narrow" panose="020B0606020202030204" pitchFamily="34" charset="0"/>
                        </a:rPr>
                        <a:t> Pedal</a:t>
                      </a:r>
                      <a:endParaRPr lang="en-US" sz="1200" b="0" dirty="0">
                        <a:solidFill>
                          <a:schemeClr val="bg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r>
                        <a:rPr lang="en-US" sz="1200" b="0" dirty="0">
                          <a:solidFill>
                            <a:schemeClr val="bg2"/>
                          </a:solidFill>
                          <a:latin typeface="Arial Narrow" panose="020B0606020202030204" pitchFamily="34" charset="0"/>
                        </a:rPr>
                        <a:t>ZH660_</a:t>
                      </a:r>
                    </a:p>
                    <a:p>
                      <a:pPr algn="ctr"/>
                      <a:r>
                        <a:rPr lang="en-US" sz="1200" b="0" dirty="0">
                          <a:solidFill>
                            <a:schemeClr val="bg2"/>
                          </a:solidFill>
                          <a:latin typeface="Arial Narrow" panose="020B0606020202030204" pitchFamily="34" charset="0"/>
                        </a:rPr>
                        <a:t>Hydraulic, Penal</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gridSpan="3">
                  <a:txBody>
                    <a:bodyPr/>
                    <a:lstStyle/>
                    <a:p>
                      <a:pPr algn="ctr"/>
                      <a:r>
                        <a:rPr lang="en-US" sz="1200" b="0" dirty="0">
                          <a:solidFill>
                            <a:schemeClr val="tx1"/>
                          </a:solidFill>
                          <a:latin typeface="Arial Narrow" panose="020B0606020202030204" pitchFamily="34" charset="0"/>
                        </a:rPr>
                        <a:t>Z600_</a:t>
                      </a:r>
                    </a:p>
                    <a:p>
                      <a:pPr algn="ctr"/>
                      <a:r>
                        <a:rPr lang="en-US" sz="1200" b="0" dirty="0">
                          <a:solidFill>
                            <a:schemeClr val="tx1"/>
                          </a:solidFill>
                          <a:latin typeface="Arial Narrow" panose="020B0606020202030204" pitchFamily="34" charset="0"/>
                        </a:rPr>
                        <a:t>PL</a:t>
                      </a:r>
                    </a:p>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endParaRPr lang="en-US"/>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endParaRPr lang="en-US" sz="1200" b="0" dirty="0">
                        <a:solidFill>
                          <a:schemeClr val="bg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7"/>
                  </a:ext>
                </a:extLst>
              </a:tr>
              <a:tr h="342569">
                <a:tc>
                  <a:txBody>
                    <a:bodyPr/>
                    <a:lstStyle/>
                    <a:p>
                      <a:endParaRPr lang="en-US" sz="1200" b="0" dirty="0">
                        <a:solidFill>
                          <a:schemeClr val="bg2"/>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dirty="0">
                          <a:solidFill>
                            <a:schemeClr val="tx1"/>
                          </a:solidFill>
                          <a:latin typeface="Arial Narrow" panose="020B0606020202030204" pitchFamily="34" charset="0"/>
                        </a:rPr>
                        <a:t>Toilet </a:t>
                      </a:r>
                      <a:r>
                        <a:rPr lang="en-US" sz="1200" b="1" dirty="0">
                          <a:solidFill>
                            <a:srgbClr val="FF0000"/>
                          </a:solidFill>
                          <a:latin typeface="Arial Narrow" panose="020B0606020202030204" pitchFamily="34" charset="0"/>
                        </a:rPr>
                        <a:t>1.1</a:t>
                      </a:r>
                      <a:r>
                        <a:rPr lang="en-US" sz="1200" b="0" dirty="0">
                          <a:solidFill>
                            <a:schemeClr val="tx1"/>
                          </a:solidFill>
                          <a:latin typeface="Arial Narrow" panose="020B0606020202030204" pitchFamily="34" charset="0"/>
                        </a:rPr>
                        <a:t>, 1.28,1.6, 3.5</a:t>
                      </a:r>
                    </a:p>
                    <a:p>
                      <a:pPr algn="l"/>
                      <a:r>
                        <a:rPr lang="en-US" sz="1200" b="0" dirty="0">
                          <a:solidFill>
                            <a:schemeClr val="tx1"/>
                          </a:solidFill>
                          <a:latin typeface="Arial Narrow" panose="020B0606020202030204" pitchFamily="34" charset="0"/>
                        </a:rPr>
                        <a:t>Urinal </a:t>
                      </a:r>
                      <a:r>
                        <a:rPr lang="en-US" sz="1200" b="1" dirty="0">
                          <a:solidFill>
                            <a:srgbClr val="FF0000"/>
                          </a:solidFill>
                          <a:latin typeface="Arial Narrow" panose="020B0606020202030204" pitchFamily="34" charset="0"/>
                        </a:rPr>
                        <a:t>.125</a:t>
                      </a:r>
                      <a:r>
                        <a:rPr lang="en-US" sz="1200" b="0" dirty="0">
                          <a:solidFill>
                            <a:schemeClr val="tx1"/>
                          </a:solidFill>
                          <a:latin typeface="Arial Narrow" panose="020B0606020202030204" pitchFamily="34" charset="0"/>
                        </a:rPr>
                        <a:t>, .5, 1.0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a:r>
                        <a:rPr lang="en-US" sz="1200" b="0" dirty="0">
                          <a:solidFill>
                            <a:schemeClr val="tx1"/>
                          </a:solidFill>
                          <a:latin typeface="Arial Narrow" panose="020B0606020202030204" pitchFamily="34" charset="0"/>
                        </a:rPr>
                        <a:t>Toilet</a:t>
                      </a:r>
                      <a:r>
                        <a:rPr lang="en-US" sz="1200" b="0" baseline="0" dirty="0">
                          <a:solidFill>
                            <a:schemeClr val="tx1"/>
                          </a:solidFill>
                          <a:latin typeface="Arial Narrow" panose="020B0606020202030204" pitchFamily="34" charset="0"/>
                        </a:rPr>
                        <a:t> 1.6, 3.5, 4.5</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a:r>
                        <a:rPr lang="en-US" sz="1200" b="0" dirty="0">
                          <a:solidFill>
                            <a:schemeClr val="tx1"/>
                          </a:solidFill>
                          <a:latin typeface="Arial Narrow" panose="020B0606020202030204" pitchFamily="34" charset="0"/>
                        </a:rPr>
                        <a:t>Toilet 1.28, 1.6</a:t>
                      </a:r>
                    </a:p>
                    <a:p>
                      <a:pPr algn="l"/>
                      <a:r>
                        <a:rPr lang="en-US" sz="1200" b="0" dirty="0">
                          <a:solidFill>
                            <a:schemeClr val="tx1"/>
                          </a:solidFill>
                          <a:latin typeface="Arial Narrow" panose="020B0606020202030204" pitchFamily="34" charset="0"/>
                        </a:rPr>
                        <a:t>Sink 6.5</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a:r>
                        <a:rPr lang="en-US" sz="1200" b="0" dirty="0">
                          <a:solidFill>
                            <a:schemeClr val="tx1"/>
                          </a:solidFill>
                          <a:latin typeface="Arial Narrow" panose="020B0606020202030204" pitchFamily="34" charset="0"/>
                        </a:rPr>
                        <a:t>Toilet</a:t>
                      </a:r>
                      <a:r>
                        <a:rPr lang="en-US" sz="1200" b="0" baseline="0" dirty="0">
                          <a:solidFill>
                            <a:schemeClr val="tx1"/>
                          </a:solidFill>
                          <a:latin typeface="Arial Narrow" panose="020B0606020202030204" pitchFamily="34" charset="0"/>
                        </a:rPr>
                        <a:t> 1.6</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gridSpan="2">
                  <a:txBody>
                    <a:bodyPr/>
                    <a:lstStyle/>
                    <a:p>
                      <a:pPr algn="l"/>
                      <a:r>
                        <a:rPr lang="en-US" sz="1200" b="0" dirty="0">
                          <a:solidFill>
                            <a:schemeClr val="tx1"/>
                          </a:solidFill>
                          <a:latin typeface="Arial Narrow" panose="020B0606020202030204" pitchFamily="34" charset="0"/>
                        </a:rPr>
                        <a:t>Toilet</a:t>
                      </a:r>
                      <a:r>
                        <a:rPr lang="en-US" sz="1200" b="0" baseline="0" dirty="0">
                          <a:solidFill>
                            <a:schemeClr val="tx1"/>
                          </a:solidFill>
                          <a:latin typeface="Arial Narrow" panose="020B0606020202030204" pitchFamily="34" charset="0"/>
                        </a:rPr>
                        <a:t> </a:t>
                      </a:r>
                      <a:r>
                        <a:rPr lang="en-US" sz="1200" b="1" baseline="0" dirty="0">
                          <a:solidFill>
                            <a:srgbClr val="FF0000"/>
                          </a:solidFill>
                          <a:latin typeface="Arial Narrow" panose="020B0606020202030204" pitchFamily="34" charset="0"/>
                        </a:rPr>
                        <a:t>1.1</a:t>
                      </a:r>
                      <a:r>
                        <a:rPr lang="en-US" sz="1200" b="0" baseline="0" dirty="0">
                          <a:solidFill>
                            <a:schemeClr val="tx1"/>
                          </a:solidFill>
                          <a:latin typeface="Arial Narrow" panose="020B0606020202030204" pitchFamily="34" charset="0"/>
                        </a:rPr>
                        <a:t>, 1.28, 1.6</a:t>
                      </a:r>
                    </a:p>
                    <a:p>
                      <a:pPr algn="l"/>
                      <a:r>
                        <a:rPr lang="en-US" sz="1200" b="0" baseline="0" dirty="0">
                          <a:solidFill>
                            <a:schemeClr val="tx1"/>
                          </a:solidFill>
                          <a:latin typeface="Arial Narrow" panose="020B0606020202030204" pitchFamily="34" charset="0"/>
                        </a:rPr>
                        <a:t>Urinal </a:t>
                      </a:r>
                      <a:r>
                        <a:rPr lang="en-US" sz="1200" b="1" baseline="0" dirty="0">
                          <a:solidFill>
                            <a:srgbClr val="FF0000"/>
                          </a:solidFill>
                          <a:latin typeface="Arial Narrow" panose="020B0606020202030204" pitchFamily="34" charset="0"/>
                        </a:rPr>
                        <a:t>.125</a:t>
                      </a:r>
                      <a:r>
                        <a:rPr lang="en-US" sz="1200" b="0" baseline="0" dirty="0">
                          <a:solidFill>
                            <a:schemeClr val="tx1"/>
                          </a:solidFill>
                          <a:latin typeface="Arial Narrow" panose="020B0606020202030204" pitchFamily="34" charset="0"/>
                        </a:rPr>
                        <a:t>, .5, 1.0</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a:p>
                  </a:txBody>
                  <a:tcPr/>
                </a:tc>
                <a:tc>
                  <a:txBody>
                    <a:bodyPr/>
                    <a:lstStyle/>
                    <a:p>
                      <a:pPr algn="l"/>
                      <a:r>
                        <a:rPr lang="en-US" sz="1200" b="0" dirty="0">
                          <a:solidFill>
                            <a:schemeClr val="bg2"/>
                          </a:solidFill>
                          <a:latin typeface="Arial Narrow" panose="020B0606020202030204" pitchFamily="34" charset="0"/>
                        </a:rPr>
                        <a:t>Toilet 1.6</a:t>
                      </a:r>
                    </a:p>
                    <a:p>
                      <a:pPr algn="l"/>
                      <a:r>
                        <a:rPr lang="en-US" sz="1200" b="0" dirty="0">
                          <a:solidFill>
                            <a:schemeClr val="bg2"/>
                          </a:solidFill>
                          <a:latin typeface="Arial Narrow" panose="020B0606020202030204" pitchFamily="34" charset="0"/>
                        </a:rPr>
                        <a:t>Urinal 1.0</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l"/>
                      <a:r>
                        <a:rPr lang="en-US" sz="1200" b="0" baseline="0" dirty="0">
                          <a:solidFill>
                            <a:schemeClr val="bg2"/>
                          </a:solidFill>
                          <a:latin typeface="Arial Narrow" panose="020B0606020202030204" pitchFamily="34" charset="0"/>
                        </a:rPr>
                        <a:t>Combination Toilet &amp; Sink</a:t>
                      </a:r>
                      <a:r>
                        <a:rPr lang="en-US" sz="1200" b="1" baseline="0" dirty="0">
                          <a:solidFill>
                            <a:schemeClr val="bg2"/>
                          </a:solidFill>
                          <a:latin typeface="Arial Narrow" panose="020B0606020202030204" pitchFamily="34" charset="0"/>
                        </a:rPr>
                        <a:t> </a:t>
                      </a:r>
                      <a:r>
                        <a:rPr lang="en-US" sz="1200" b="0" baseline="0" dirty="0">
                          <a:solidFill>
                            <a:schemeClr val="bg2"/>
                          </a:solidFill>
                          <a:latin typeface="Arial Narrow" panose="020B0606020202030204" pitchFamily="34" charset="0"/>
                        </a:rPr>
                        <a:t>1.6</a:t>
                      </a:r>
                    </a:p>
                    <a:p>
                      <a:pPr algn="l"/>
                      <a:r>
                        <a:rPr lang="en-US" sz="1200" b="0" baseline="0" dirty="0">
                          <a:solidFill>
                            <a:schemeClr val="bg2"/>
                          </a:solidFill>
                          <a:latin typeface="Arial Narrow" panose="020B0606020202030204" pitchFamily="34" charset="0"/>
                        </a:rPr>
                        <a:t>Toilet 1.6</a:t>
                      </a:r>
                    </a:p>
                    <a:p>
                      <a:pPr algn="l"/>
                      <a:r>
                        <a:rPr lang="en-US" sz="1200" b="0" baseline="0" dirty="0">
                          <a:solidFill>
                            <a:schemeClr val="bg2"/>
                          </a:solidFill>
                          <a:latin typeface="Arial Narrow" panose="020B0606020202030204" pitchFamily="34" charset="0"/>
                        </a:rPr>
                        <a:t>Urinal 1.0</a:t>
                      </a:r>
                      <a:endParaRPr lang="en-US" sz="1200" b="0" dirty="0">
                        <a:solidFill>
                          <a:schemeClr val="bg2"/>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gridSpan="3">
                  <a:txBody>
                    <a:bodyPr/>
                    <a:lstStyle/>
                    <a:p>
                      <a:pPr algn="l"/>
                      <a:r>
                        <a:rPr lang="en-US" sz="1200" b="0" dirty="0">
                          <a:solidFill>
                            <a:schemeClr val="tx1"/>
                          </a:solidFill>
                          <a:latin typeface="Arial Narrow" panose="020B0606020202030204" pitchFamily="34" charset="0"/>
                        </a:rPr>
                        <a:t>                                           Toilet 1.28, 1.6</a:t>
                      </a:r>
                    </a:p>
                    <a:p>
                      <a:pPr algn="l"/>
                      <a:r>
                        <a:rPr lang="en-US" sz="1200" b="0" dirty="0">
                          <a:solidFill>
                            <a:schemeClr val="tx1"/>
                          </a:solidFill>
                          <a:latin typeface="Arial Narrow" panose="020B0606020202030204" pitchFamily="34" charset="0"/>
                        </a:rPr>
                        <a:t>                                           Urinal .5, 1.0</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hMerge="1">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l"/>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8"/>
                  </a:ext>
                </a:extLst>
              </a:tr>
              <a:tr h="1691640">
                <a:tc>
                  <a:txBody>
                    <a:bodyPr/>
                    <a:lstStyle/>
                    <a:p>
                      <a:endParaRPr lang="en-US" sz="1800" b="1" dirty="0">
                        <a:solidFill>
                          <a:schemeClr val="bg2"/>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b="0" dirty="0">
                        <a:solidFill>
                          <a:schemeClr val="tx1"/>
                        </a:solidFill>
                        <a:latin typeface="Arial Narrow" panose="020B060602020203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bg2"/>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tc>
                <a:tc>
                  <a:txBody>
                    <a:bodyPr/>
                    <a:lstStyle/>
                    <a:p>
                      <a:pPr algn="ctr"/>
                      <a:endParaRPr lang="en-US" sz="1200" b="0" dirty="0">
                        <a:solidFill>
                          <a:schemeClr val="bg2"/>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3">
                  <a:txBody>
                    <a:bodyPr/>
                    <a:lstStyle/>
                    <a:p>
                      <a:pPr algn="ctr"/>
                      <a:endParaRPr lang="en-US" sz="1200" b="0"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9"/>
                  </a:ext>
                </a:extLst>
              </a:tr>
            </a:tbl>
          </a:graphicData>
        </a:graphic>
      </p:graphicFrame>
      <p:pic>
        <p:nvPicPr>
          <p:cNvPr id="6" name="Picture 4" descr="http://content.zurn.com/web_images/product_images/Small/Z6200-HET.jpg">
            <a:hlinkClick r:id="rId2"/>
          </p:cNvPr>
          <p:cNvPicPr>
            <a:picLocks noChangeAspect="1" noChangeArrowheads="1"/>
          </p:cNvPicPr>
          <p:nvPr/>
        </p:nvPicPr>
        <p:blipFill>
          <a:blip r:embed="rId3" cstate="print"/>
          <a:srcRect/>
          <a:stretch>
            <a:fillRect/>
          </a:stretch>
        </p:blipFill>
        <p:spPr bwMode="auto">
          <a:xfrm>
            <a:off x="13868400" y="8661313"/>
            <a:ext cx="1447800" cy="1447800"/>
          </a:xfrm>
          <a:prstGeom prst="rect">
            <a:avLst/>
          </a:prstGeom>
          <a:noFill/>
        </p:spPr>
      </p:pic>
      <p:pic>
        <p:nvPicPr>
          <p:cNvPr id="8" name="Picture 4" descr="http://content.zurn.com/web_images/product_images/Small/ZH6001AV.jpg"/>
          <p:cNvPicPr>
            <a:picLocks noChangeAspect="1" noChangeArrowheads="1"/>
          </p:cNvPicPr>
          <p:nvPr/>
        </p:nvPicPr>
        <p:blipFill rotWithShape="1">
          <a:blip r:embed="rId4" cstate="print"/>
          <a:srcRect l="17711"/>
          <a:stretch/>
        </p:blipFill>
        <p:spPr bwMode="auto">
          <a:xfrm>
            <a:off x="4077397" y="8691086"/>
            <a:ext cx="1219200" cy="1481614"/>
          </a:xfrm>
          <a:prstGeom prst="rect">
            <a:avLst/>
          </a:prstGeom>
          <a:noFill/>
        </p:spPr>
      </p:pic>
      <p:pic>
        <p:nvPicPr>
          <p:cNvPr id="7" name="Picture 2" descr="http://content.zurn.com/web_images/product_images/Small/Z-6000AV.jpg">
            <a:hlinkClick r:id="rId5"/>
          </p:cNvPr>
          <p:cNvPicPr>
            <a:picLocks noChangeAspect="1" noChangeArrowheads="1"/>
          </p:cNvPicPr>
          <p:nvPr/>
        </p:nvPicPr>
        <p:blipFill rotWithShape="1">
          <a:blip r:embed="rId6" cstate="print"/>
          <a:srcRect l="5387"/>
          <a:stretch/>
        </p:blipFill>
        <p:spPr bwMode="auto">
          <a:xfrm>
            <a:off x="2623956" y="8744564"/>
            <a:ext cx="1338444" cy="1414644"/>
          </a:xfrm>
          <a:prstGeom prst="rect">
            <a:avLst/>
          </a:prstGeom>
          <a:noFill/>
        </p:spPr>
      </p:pic>
      <p:pic>
        <p:nvPicPr>
          <p:cNvPr id="9" name="Picture 12" descr="http://content.zurn.com/web_images/product_images/Small/Z6000AV-BWN.jpg"/>
          <p:cNvPicPr>
            <a:picLocks noChangeAspect="1" noChangeArrowheads="1"/>
          </p:cNvPicPr>
          <p:nvPr/>
        </p:nvPicPr>
        <p:blipFill>
          <a:blip r:embed="rId7" cstate="print"/>
          <a:srcRect l="24881" r="22281"/>
          <a:stretch>
            <a:fillRect/>
          </a:stretch>
        </p:blipFill>
        <p:spPr bwMode="auto">
          <a:xfrm>
            <a:off x="5265417" y="8691086"/>
            <a:ext cx="782487" cy="1480914"/>
          </a:xfrm>
          <a:prstGeom prst="rect">
            <a:avLst/>
          </a:prstGeom>
          <a:noFill/>
        </p:spPr>
      </p:pic>
      <p:pic>
        <p:nvPicPr>
          <p:cNvPr id="11" name="Picture 6" descr="http://content.zurn.com/web_images/product_images/Small/Z6310AV.jpg"/>
          <p:cNvPicPr>
            <a:picLocks noChangeAspect="1" noChangeArrowheads="1"/>
          </p:cNvPicPr>
          <p:nvPr/>
        </p:nvPicPr>
        <p:blipFill>
          <a:blip r:embed="rId8" cstate="print"/>
          <a:srcRect/>
          <a:stretch>
            <a:fillRect/>
          </a:stretch>
        </p:blipFill>
        <p:spPr bwMode="auto">
          <a:xfrm>
            <a:off x="10238519" y="8895620"/>
            <a:ext cx="1066800" cy="1066800"/>
          </a:xfrm>
          <a:prstGeom prst="rect">
            <a:avLst/>
          </a:prstGeom>
          <a:noFill/>
        </p:spPr>
      </p:pic>
      <p:pic>
        <p:nvPicPr>
          <p:cNvPr id="12" name="Picture 2" descr="Product Image"/>
          <p:cNvPicPr>
            <a:picLocks noChangeAspect="1" noChangeArrowheads="1"/>
          </p:cNvPicPr>
          <p:nvPr/>
        </p:nvPicPr>
        <p:blipFill>
          <a:blip r:embed="rId9" cstate="print"/>
          <a:srcRect/>
          <a:stretch>
            <a:fillRect/>
          </a:stretch>
        </p:blipFill>
        <p:spPr bwMode="auto">
          <a:xfrm>
            <a:off x="8075785" y="8716756"/>
            <a:ext cx="1424528" cy="1424528"/>
          </a:xfrm>
          <a:prstGeom prst="rect">
            <a:avLst/>
          </a:prstGeom>
          <a:noFill/>
        </p:spPr>
      </p:pic>
      <p:pic>
        <p:nvPicPr>
          <p:cNvPr id="13" name="Picture 14" descr="http://content.zurn.com/web_images/product_images/Small/ZH6140AV.jpg"/>
          <p:cNvPicPr>
            <a:picLocks noChangeAspect="1" noChangeArrowheads="1"/>
          </p:cNvPicPr>
          <p:nvPr/>
        </p:nvPicPr>
        <p:blipFill>
          <a:blip r:embed="rId10" cstate="print"/>
          <a:srcRect l="5505" r="19059"/>
          <a:stretch>
            <a:fillRect/>
          </a:stretch>
        </p:blipFill>
        <p:spPr bwMode="auto">
          <a:xfrm>
            <a:off x="6295934" y="8651714"/>
            <a:ext cx="1137191" cy="1507494"/>
          </a:xfrm>
          <a:prstGeom prst="rect">
            <a:avLst/>
          </a:prstGeom>
          <a:noFill/>
        </p:spPr>
      </p:pic>
      <p:pic>
        <p:nvPicPr>
          <p:cNvPr id="16" name="Picture 6" descr="http://content.zurn.com/web_images/product_images/Small/ZR6000AV.jpg">
            <a:hlinkClick r:id="rId11"/>
          </p:cNvPr>
          <p:cNvPicPr>
            <a:picLocks noChangeAspect="1" noChangeArrowheads="1"/>
          </p:cNvPicPr>
          <p:nvPr/>
        </p:nvPicPr>
        <p:blipFill rotWithShape="1">
          <a:blip r:embed="rId12" cstate="print"/>
          <a:srcRect l="11247" r="6899"/>
          <a:stretch/>
        </p:blipFill>
        <p:spPr bwMode="auto">
          <a:xfrm>
            <a:off x="2620694" y="5611251"/>
            <a:ext cx="1143000" cy="1396385"/>
          </a:xfrm>
          <a:prstGeom prst="rect">
            <a:avLst/>
          </a:prstGeom>
          <a:noFill/>
        </p:spPr>
      </p:pic>
      <p:pic>
        <p:nvPicPr>
          <p:cNvPr id="14" name="Picture 8" descr="http://content.zurn.com/web_images/product_images/Small/Z6613AV.jpg"/>
          <p:cNvPicPr>
            <a:picLocks noChangeAspect="1" noChangeArrowheads="1"/>
          </p:cNvPicPr>
          <p:nvPr/>
        </p:nvPicPr>
        <p:blipFill>
          <a:blip r:embed="rId13" cstate="print"/>
          <a:srcRect l="26488" r="22824"/>
          <a:stretch>
            <a:fillRect/>
          </a:stretch>
        </p:blipFill>
        <p:spPr bwMode="auto">
          <a:xfrm>
            <a:off x="11620195" y="8691086"/>
            <a:ext cx="724205" cy="1428750"/>
          </a:xfrm>
          <a:prstGeom prst="rect">
            <a:avLst/>
          </a:prstGeom>
          <a:noFill/>
        </p:spPr>
      </p:pic>
      <p:pic>
        <p:nvPicPr>
          <p:cNvPr id="15" name="Picture 2" descr="http://lopressroom.com/system/files_force/photos/zurn/zp6800-button0.jpg?download=1"/>
          <p:cNvPicPr>
            <a:picLocks noChangeAspect="1" noChangeArrowheads="1"/>
          </p:cNvPicPr>
          <p:nvPr/>
        </p:nvPicPr>
        <p:blipFill>
          <a:blip r:embed="rId14" cstate="print"/>
          <a:srcRect/>
          <a:stretch>
            <a:fillRect/>
          </a:stretch>
        </p:blipFill>
        <p:spPr bwMode="auto">
          <a:xfrm>
            <a:off x="16610933" y="5535364"/>
            <a:ext cx="990600" cy="1480335"/>
          </a:xfrm>
          <a:prstGeom prst="rect">
            <a:avLst/>
          </a:prstGeom>
          <a:noFill/>
        </p:spPr>
      </p:pic>
      <p:pic>
        <p:nvPicPr>
          <p:cNvPr id="17" name="Picture 12" descr="http://content.zurn.com/web_images/product_images/Small/ZER6000AV-CPM.jpg">
            <a:hlinkClick r:id="rId15"/>
          </p:cNvPr>
          <p:cNvPicPr>
            <a:picLocks noChangeAspect="1" noChangeArrowheads="1"/>
          </p:cNvPicPr>
          <p:nvPr/>
        </p:nvPicPr>
        <p:blipFill>
          <a:blip r:embed="rId16" cstate="print"/>
          <a:srcRect l="6920" r="9501"/>
          <a:stretch>
            <a:fillRect/>
          </a:stretch>
        </p:blipFill>
        <p:spPr bwMode="auto">
          <a:xfrm>
            <a:off x="3763694" y="5666468"/>
            <a:ext cx="1153058" cy="1379603"/>
          </a:xfrm>
          <a:prstGeom prst="rect">
            <a:avLst/>
          </a:prstGeom>
          <a:noFill/>
        </p:spPr>
      </p:pic>
      <p:pic>
        <p:nvPicPr>
          <p:cNvPr id="18" name="Picture 2" descr="http://content.zurn.com/web_images/product_images/Small/ZEMS6000AV-IS.jpg">
            <a:hlinkClick r:id="rId17"/>
          </p:cNvPr>
          <p:cNvPicPr>
            <a:picLocks noChangeAspect="1" noChangeArrowheads="1"/>
          </p:cNvPicPr>
          <p:nvPr/>
        </p:nvPicPr>
        <p:blipFill>
          <a:blip r:embed="rId18" cstate="print"/>
          <a:srcRect l="5133"/>
          <a:stretch>
            <a:fillRect/>
          </a:stretch>
        </p:blipFill>
        <p:spPr bwMode="auto">
          <a:xfrm>
            <a:off x="4987146" y="5637558"/>
            <a:ext cx="1308788" cy="1379603"/>
          </a:xfrm>
          <a:prstGeom prst="rect">
            <a:avLst/>
          </a:prstGeom>
          <a:noFill/>
        </p:spPr>
      </p:pic>
      <p:pic>
        <p:nvPicPr>
          <p:cNvPr id="20" name="Picture 6" descr="Product Image"/>
          <p:cNvPicPr>
            <a:picLocks noChangeAspect="1" noChangeArrowheads="1"/>
          </p:cNvPicPr>
          <p:nvPr/>
        </p:nvPicPr>
        <p:blipFill>
          <a:blip r:embed="rId19" cstate="print"/>
          <a:srcRect/>
          <a:stretch>
            <a:fillRect/>
          </a:stretch>
        </p:blipFill>
        <p:spPr bwMode="auto">
          <a:xfrm>
            <a:off x="7366516" y="5573702"/>
            <a:ext cx="1441997" cy="1441997"/>
          </a:xfrm>
          <a:prstGeom prst="rect">
            <a:avLst/>
          </a:prstGeom>
          <a:noFill/>
        </p:spPr>
      </p:pic>
      <p:pic>
        <p:nvPicPr>
          <p:cNvPr id="21" name="Picture 10" descr="http://content.zurn.com/web_images/product_images/Small/ZEMS6152AV-02.jpg"/>
          <p:cNvPicPr>
            <a:picLocks noChangeAspect="1" noChangeArrowheads="1"/>
          </p:cNvPicPr>
          <p:nvPr/>
        </p:nvPicPr>
        <p:blipFill rotWithShape="1">
          <a:blip r:embed="rId20" cstate="print"/>
          <a:srcRect r="8378"/>
          <a:stretch/>
        </p:blipFill>
        <p:spPr bwMode="auto">
          <a:xfrm>
            <a:off x="8571408" y="5574537"/>
            <a:ext cx="1295401" cy="1413858"/>
          </a:xfrm>
          <a:prstGeom prst="rect">
            <a:avLst/>
          </a:prstGeom>
          <a:noFill/>
        </p:spPr>
      </p:pic>
      <p:pic>
        <p:nvPicPr>
          <p:cNvPr id="22" name="Picture 8" descr="http://content.zurn.com/web_images/product_images/Small/ZER6200-CPM.jpg">
            <a:hlinkClick r:id="rId21"/>
          </p:cNvPr>
          <p:cNvPicPr>
            <a:picLocks noChangeAspect="1" noChangeArrowheads="1"/>
          </p:cNvPicPr>
          <p:nvPr/>
        </p:nvPicPr>
        <p:blipFill>
          <a:blip r:embed="rId22" cstate="print"/>
          <a:srcRect l="8059" r="18283" b="5480"/>
          <a:stretch>
            <a:fillRect/>
          </a:stretch>
        </p:blipFill>
        <p:spPr bwMode="auto">
          <a:xfrm>
            <a:off x="12750319" y="5556140"/>
            <a:ext cx="1161084" cy="1489931"/>
          </a:xfrm>
          <a:prstGeom prst="rect">
            <a:avLst/>
          </a:prstGeom>
          <a:noFill/>
        </p:spPr>
      </p:pic>
      <p:pic>
        <p:nvPicPr>
          <p:cNvPr id="23" name="Picture 6" descr="http://content.zurn.com/web_images/product_images/Small/ZEMS6200.jpg">
            <a:hlinkClick r:id="rId23"/>
          </p:cNvPr>
          <p:cNvPicPr>
            <a:picLocks noChangeAspect="1" noChangeArrowheads="1"/>
          </p:cNvPicPr>
          <p:nvPr/>
        </p:nvPicPr>
        <p:blipFill rotWithShape="1">
          <a:blip r:embed="rId24" cstate="print"/>
          <a:srcRect l="8952" r="9807" b="5089"/>
          <a:stretch/>
        </p:blipFill>
        <p:spPr bwMode="auto">
          <a:xfrm>
            <a:off x="14165718" y="5637558"/>
            <a:ext cx="1216504" cy="1421213"/>
          </a:xfrm>
          <a:prstGeom prst="rect">
            <a:avLst/>
          </a:prstGeom>
          <a:noFill/>
        </p:spPr>
      </p:pic>
      <p:pic>
        <p:nvPicPr>
          <p:cNvPr id="24" name="Picture 2" descr="http://content.zurn.com/web_images/product_images/Small/ZTR6203-WS1.jpg">
            <a:hlinkClick r:id="rId25"/>
          </p:cNvPr>
          <p:cNvPicPr>
            <a:picLocks noChangeAspect="1" noChangeArrowheads="1"/>
          </p:cNvPicPr>
          <p:nvPr/>
        </p:nvPicPr>
        <p:blipFill>
          <a:blip r:embed="rId26" cstate="print"/>
          <a:srcRect l="26594" r="24196"/>
          <a:stretch>
            <a:fillRect/>
          </a:stretch>
        </p:blipFill>
        <p:spPr bwMode="auto">
          <a:xfrm>
            <a:off x="15601379" y="5561266"/>
            <a:ext cx="736928" cy="1497505"/>
          </a:xfrm>
          <a:prstGeom prst="rect">
            <a:avLst/>
          </a:prstGeom>
          <a:noFill/>
        </p:spPr>
      </p:pic>
    </p:spTree>
    <p:extLst>
      <p:ext uri="{BB962C8B-B14F-4D97-AF65-F5344CB8AC3E}">
        <p14:creationId xmlns:p14="http://schemas.microsoft.com/office/powerpoint/2010/main" val="4104064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27513" b="27513"/>
          <a:stretch>
            <a:fillRect/>
          </a:stretch>
        </p:blipFill>
        <p:spPr/>
      </p:pic>
      <p:sp>
        <p:nvSpPr>
          <p:cNvPr id="15" name="Rectangle 14"/>
          <p:cNvSpPr/>
          <p:nvPr/>
        </p:nvSpPr>
        <p:spPr>
          <a:xfrm>
            <a:off x="0" y="-31173"/>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3339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Place the following specify steps in the correct order:</a:t>
            </a:r>
          </a:p>
          <a:p>
            <a:pPr marL="0" indent="0">
              <a:buFont typeface="Arial" panose="020B0604020202020204" pitchFamily="34" charset="0"/>
              <a:buNone/>
            </a:pPr>
            <a:endParaRPr lang="en-US" sz="2000" b="1" dirty="0">
              <a:solidFill>
                <a:schemeClr val="bg2"/>
              </a:solidFill>
              <a:latin typeface="Arial Narrow Regular"/>
            </a:endParaRPr>
          </a:p>
          <a:p>
            <a:pPr marL="0" indent="0">
              <a:buFont typeface="Arial" panose="020B0604020202020204" pitchFamily="34" charset="0"/>
              <a:buNone/>
            </a:pPr>
            <a:r>
              <a:rPr lang="en-US" sz="2000" b="1" dirty="0">
                <a:solidFill>
                  <a:schemeClr val="bg2"/>
                </a:solidFill>
                <a:latin typeface="Arial Narrow Regular"/>
              </a:rPr>
              <a:t>A. Application</a:t>
            </a:r>
          </a:p>
          <a:p>
            <a:pPr marL="0" indent="0">
              <a:buFont typeface="Arial" panose="020B0604020202020204" pitchFamily="34" charset="0"/>
              <a:buNone/>
            </a:pPr>
            <a:r>
              <a:rPr lang="en-US" sz="2000" b="1" dirty="0">
                <a:solidFill>
                  <a:schemeClr val="bg2"/>
                </a:solidFill>
                <a:latin typeface="Arial Narrow Regular"/>
              </a:rPr>
              <a:t>B. Type</a:t>
            </a:r>
          </a:p>
          <a:p>
            <a:pPr marL="0" indent="0">
              <a:buFont typeface="Arial" panose="020B0604020202020204" pitchFamily="34" charset="0"/>
              <a:buNone/>
            </a:pPr>
            <a:r>
              <a:rPr lang="en-US" sz="2000" b="1" dirty="0">
                <a:solidFill>
                  <a:schemeClr val="bg2"/>
                </a:solidFill>
                <a:latin typeface="Arial Narrow Regular"/>
              </a:rPr>
              <a:t>C. Flow Rate</a:t>
            </a: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021080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6300" y="571411"/>
            <a:ext cx="9944100" cy="1338828"/>
          </a:xfrm>
        </p:spPr>
        <p:txBody>
          <a:bodyPr/>
          <a:lstStyle/>
          <a:p>
            <a:r>
              <a:rPr lang="en-US" dirty="0">
                <a:solidFill>
                  <a:schemeClr val="accent1"/>
                </a:solidFill>
              </a:rPr>
              <a:t>design &amp; specify</a:t>
            </a:r>
            <a:br>
              <a:rPr lang="en-US" dirty="0"/>
            </a:br>
            <a:r>
              <a:rPr lang="en-US" dirty="0"/>
              <a:t>tools</a:t>
            </a: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27</a:t>
            </a:fld>
            <a:endParaRPr b="0" dirty="0">
              <a:latin typeface="Arial Regular" charset="0"/>
            </a:endParaRPr>
          </a:p>
        </p:txBody>
      </p:sp>
      <p:pic>
        <p:nvPicPr>
          <p:cNvPr id="6" name="Picture 5">
            <a:extLst>
              <a:ext uri="{FF2B5EF4-FFF2-40B4-BE49-F238E27FC236}">
                <a16:creationId xmlns:a16="http://schemas.microsoft.com/office/drawing/2014/main" id="{E55C587C-930A-FC44-9D47-78443A7684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631"/>
          <a:stretch/>
        </p:blipFill>
        <p:spPr>
          <a:xfrm>
            <a:off x="5867400" y="-4572"/>
            <a:ext cx="12420600" cy="3454617"/>
          </a:xfrm>
          <a:prstGeom prst="rect">
            <a:avLst/>
          </a:prstGeom>
        </p:spPr>
      </p:pic>
      <p:sp>
        <p:nvSpPr>
          <p:cNvPr id="2" name="Rectangle 1"/>
          <p:cNvSpPr/>
          <p:nvPr/>
        </p:nvSpPr>
        <p:spPr>
          <a:xfrm>
            <a:off x="16459200" y="9072685"/>
            <a:ext cx="16764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7" name="Rectangle 6"/>
          <p:cNvSpPr/>
          <p:nvPr/>
        </p:nvSpPr>
        <p:spPr>
          <a:xfrm>
            <a:off x="533400" y="9186985"/>
            <a:ext cx="22098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057140175"/>
              </p:ext>
            </p:extLst>
          </p:nvPr>
        </p:nvGraphicFramePr>
        <p:xfrm>
          <a:off x="5943600" y="7111669"/>
          <a:ext cx="12344400" cy="3137231"/>
        </p:xfrm>
        <a:graphic>
          <a:graphicData uri="http://schemas.openxmlformats.org/drawingml/2006/table">
            <a:tbl>
              <a:tblPr firstRow="1" bandRow="1">
                <a:tableStyleId>{5C22544A-7EE6-4342-B048-85BDC9FD1C3A}</a:tableStyleId>
              </a:tblPr>
              <a:tblGrid>
                <a:gridCol w="3833665">
                  <a:extLst>
                    <a:ext uri="{9D8B030D-6E8A-4147-A177-3AD203B41FA5}">
                      <a16:colId xmlns:a16="http://schemas.microsoft.com/office/drawing/2014/main" val="20000"/>
                    </a:ext>
                  </a:extLst>
                </a:gridCol>
                <a:gridCol w="8510735">
                  <a:extLst>
                    <a:ext uri="{9D8B030D-6E8A-4147-A177-3AD203B41FA5}">
                      <a16:colId xmlns:a16="http://schemas.microsoft.com/office/drawing/2014/main" val="20001"/>
                    </a:ext>
                  </a:extLst>
                </a:gridCol>
              </a:tblGrid>
              <a:tr h="152400">
                <a:tc gridSpan="2">
                  <a:txBody>
                    <a:bodyPr/>
                    <a:lstStyle/>
                    <a:p>
                      <a:pPr algn="l"/>
                      <a:r>
                        <a:rPr lang="en-US" sz="2800" b="0" i="0" dirty="0">
                          <a:solidFill>
                            <a:schemeClr val="bg1"/>
                          </a:solidFill>
                          <a:latin typeface="Arial Narrow Regular" charset="0"/>
                        </a:rPr>
                        <a:t>Zurn.com</a:t>
                      </a:r>
                      <a:r>
                        <a:rPr lang="en-US" sz="2800" b="0" i="0" baseline="0" dirty="0">
                          <a:solidFill>
                            <a:schemeClr val="bg1"/>
                          </a:solidFill>
                          <a:latin typeface="Arial Narrow Regular" charset="0"/>
                        </a:rPr>
                        <a:t> tools</a:t>
                      </a:r>
                      <a:endParaRPr lang="uk-UA" sz="2800" b="0" i="0" dirty="0">
                        <a:solidFill>
                          <a:schemeClr val="bg1"/>
                        </a:solidFill>
                        <a:latin typeface="Arial Narrow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a:endParaRPr lang="uk-UA" sz="28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4153">
                <a:tc>
                  <a:txBody>
                    <a:bodyPr/>
                    <a:lstStyle/>
                    <a:p>
                      <a:pPr algn="l"/>
                      <a:r>
                        <a:rPr lang="en-US" sz="1200" b="0" i="0" dirty="0">
                          <a:solidFill>
                            <a:schemeClr val="tx1"/>
                          </a:solidFill>
                          <a:latin typeface="Arial Regular" charset="0"/>
                        </a:rPr>
                        <a:t>inSpec</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Create configurations,</a:t>
                      </a:r>
                      <a:r>
                        <a:rPr lang="en-US" sz="1200" b="0" i="0" baseline="0" dirty="0">
                          <a:solidFill>
                            <a:schemeClr val="accent1"/>
                          </a:solidFill>
                          <a:latin typeface="Arial Regular" charset="0"/>
                        </a:rPr>
                        <a:t> solidify your basis of design, generate your submittal package, edit/share/copy projects</a:t>
                      </a:r>
                      <a:endParaRPr lang="uk-UA" sz="1200" b="0" i="0" dirty="0">
                        <a:solidFill>
                          <a:schemeClr val="accent1"/>
                        </a:solidFill>
                        <a:latin typeface="Arial Regular" charset="0"/>
                      </a:endParaRPr>
                    </a:p>
                  </a:txBody>
                  <a:tcPr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4153">
                <a:tc>
                  <a:txBody>
                    <a:bodyPr/>
                    <a:lstStyle/>
                    <a:p>
                      <a:pPr algn="l"/>
                      <a:r>
                        <a:rPr lang="en-US" sz="1200" b="0" i="0" dirty="0">
                          <a:solidFill>
                            <a:schemeClr val="tx1"/>
                          </a:solidFill>
                          <a:latin typeface="Arial Regular" charset="0"/>
                        </a:rPr>
                        <a:t>Manufacturer</a:t>
                      </a:r>
                      <a:r>
                        <a:rPr lang="en-US" sz="1200" b="0" i="0" baseline="0" dirty="0">
                          <a:solidFill>
                            <a:schemeClr val="tx1"/>
                          </a:solidFill>
                          <a:latin typeface="Arial Regular" charset="0"/>
                        </a:rPr>
                        <a:t> Cross Reference</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Select</a:t>
                      </a:r>
                      <a:r>
                        <a:rPr lang="en-US" sz="1200" b="0" i="0" baseline="0" dirty="0">
                          <a:solidFill>
                            <a:schemeClr val="accent1"/>
                          </a:solidFill>
                          <a:latin typeface="Arial Regular" charset="0"/>
                        </a:rPr>
                        <a:t> a manufacturer, then product, type, or competitor product number to find the corresponding Zurn Product</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4153">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Regular" charset="0"/>
                        </a:rPr>
                        <a:t>ARCAT</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CAD, BIM, and spec</a:t>
                      </a:r>
                      <a:r>
                        <a:rPr lang="en-US" sz="1200" b="0" i="0" baseline="0" dirty="0">
                          <a:solidFill>
                            <a:schemeClr val="accent1"/>
                          </a:solidFill>
                          <a:latin typeface="Arial Regular" charset="0"/>
                        </a:rPr>
                        <a:t> files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4153">
                <a:tc>
                  <a:txBody>
                    <a:bodyPr/>
                    <a:lstStyle/>
                    <a:p>
                      <a:pPr algn="l"/>
                      <a:r>
                        <a:rPr lang="en-US" sz="1200" b="0" i="0" dirty="0">
                          <a:solidFill>
                            <a:schemeClr val="tx1"/>
                          </a:solidFill>
                          <a:latin typeface="Arial Regular" charset="0"/>
                        </a:rPr>
                        <a:t>MasterSpec</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a:t>
                      </a:r>
                      <a:r>
                        <a:rPr lang="en-US" sz="1200" b="0" i="0" baseline="0" dirty="0">
                          <a:solidFill>
                            <a:schemeClr val="accent1"/>
                          </a:solidFill>
                          <a:latin typeface="Arial Regular" charset="0"/>
                        </a:rPr>
                        <a:t> spec files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4153">
                <a:tc>
                  <a:txBody>
                    <a:bodyPr/>
                    <a:lstStyle/>
                    <a:p>
                      <a:pPr algn="l"/>
                      <a:r>
                        <a:rPr lang="en-US" sz="1200" b="0" i="0" dirty="0">
                          <a:solidFill>
                            <a:schemeClr val="tx1"/>
                          </a:solidFill>
                          <a:latin typeface="Arial Regular" charset="0"/>
                        </a:rPr>
                        <a:t>BIM/Revit Files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Browse BIM objects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4153">
                <a:tc>
                  <a:txBody>
                    <a:bodyPr/>
                    <a:lstStyle/>
                    <a:p>
                      <a:pPr algn="l"/>
                      <a:r>
                        <a:rPr lang="en-US" sz="1200" b="0" i="0" dirty="0">
                          <a:solidFill>
                            <a:schemeClr val="tx1"/>
                          </a:solidFill>
                          <a:latin typeface="Arial Regular" charset="0"/>
                        </a:rPr>
                        <a:t>Cross Reference Guides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cross reference guides for individual products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4153">
                <a:tc>
                  <a:txBody>
                    <a:bodyPr/>
                    <a:lstStyle/>
                    <a:p>
                      <a:pPr algn="l"/>
                      <a:r>
                        <a:rPr lang="en-US" sz="1200" b="0" i="0" dirty="0">
                          <a:solidFill>
                            <a:schemeClr val="tx1"/>
                          </a:solidFill>
                          <a:latin typeface="Arial Regular" charset="0"/>
                        </a:rPr>
                        <a:t>Product Warranties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One Zurn terms and conditions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grpSp>
        <p:nvGrpSpPr>
          <p:cNvPr id="8" name="Group 7">
            <a:extLst>
              <a:ext uri="{FF2B5EF4-FFF2-40B4-BE49-F238E27FC236}">
                <a16:creationId xmlns:a16="http://schemas.microsoft.com/office/drawing/2014/main" id="{AFEF9BF8-EDFA-3B40-8604-89BC26D9D88B}"/>
              </a:ext>
            </a:extLst>
          </p:cNvPr>
          <p:cNvGrpSpPr/>
          <p:nvPr/>
        </p:nvGrpSpPr>
        <p:grpSpPr>
          <a:xfrm>
            <a:off x="15600631" y="3793306"/>
            <a:ext cx="2230169" cy="1301778"/>
            <a:chOff x="13096699" y="5169723"/>
            <a:chExt cx="5029066" cy="2784974"/>
          </a:xfrm>
        </p:grpSpPr>
        <p:sp>
          <p:nvSpPr>
            <p:cNvPr id="9" name="TextBox 8">
              <a:extLst>
                <a:ext uri="{FF2B5EF4-FFF2-40B4-BE49-F238E27FC236}">
                  <a16:creationId xmlns:a16="http://schemas.microsoft.com/office/drawing/2014/main" id="{696A3556-F637-C54F-AD28-68300E7E377D}"/>
                </a:ext>
              </a:extLst>
            </p:cNvPr>
            <p:cNvSpPr txBox="1"/>
            <p:nvPr/>
          </p:nvSpPr>
          <p:spPr>
            <a:xfrm>
              <a:off x="13096699" y="6440273"/>
              <a:ext cx="5029066" cy="1514424"/>
            </a:xfrm>
            <a:prstGeom prst="rect">
              <a:avLst/>
            </a:prstGeom>
            <a:noFill/>
          </p:spPr>
          <p:txBody>
            <a:bodyPr wrap="square" rtlCol="0">
              <a:spAutoFit/>
            </a:bodyPr>
            <a:lstStyle/>
            <a:p>
              <a:pPr algn="ctr"/>
              <a:r>
                <a:rPr lang="en-US" sz="2000" dirty="0">
                  <a:latin typeface="Arial Narrow Regular" charset="0"/>
                </a:rPr>
                <a:t>Edit, share </a:t>
              </a:r>
              <a:br>
                <a:rPr lang="en-US" sz="2000" dirty="0">
                  <a:latin typeface="Arial Narrow Regular" charset="0"/>
                </a:rPr>
              </a:br>
              <a:r>
                <a:rPr lang="en-US" sz="2000" dirty="0">
                  <a:latin typeface="Arial Narrow Regular" charset="0"/>
                </a:rPr>
                <a:t>and copy projects </a:t>
              </a:r>
              <a:endParaRPr lang="uk-UA" sz="2000" dirty="0">
                <a:latin typeface="Arial Narrow Regular" charset="0"/>
              </a:endParaRPr>
            </a:p>
          </p:txBody>
        </p:sp>
        <p:pic>
          <p:nvPicPr>
            <p:cNvPr id="10" name="Picture 9">
              <a:extLst>
                <a:ext uri="{FF2B5EF4-FFF2-40B4-BE49-F238E27FC236}">
                  <a16:creationId xmlns:a16="http://schemas.microsoft.com/office/drawing/2014/main" id="{3968332E-D751-4049-85E2-00093B63A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8892" y="5169723"/>
              <a:ext cx="1292537" cy="1077114"/>
            </a:xfrm>
            <a:prstGeom prst="rect">
              <a:avLst/>
            </a:prstGeom>
          </p:spPr>
        </p:pic>
      </p:grpSp>
      <p:grpSp>
        <p:nvGrpSpPr>
          <p:cNvPr id="11" name="Group 10">
            <a:extLst>
              <a:ext uri="{FF2B5EF4-FFF2-40B4-BE49-F238E27FC236}">
                <a16:creationId xmlns:a16="http://schemas.microsoft.com/office/drawing/2014/main" id="{D7AB7BF3-1AE0-BB45-8BF4-AE3866448202}"/>
              </a:ext>
            </a:extLst>
          </p:cNvPr>
          <p:cNvGrpSpPr/>
          <p:nvPr/>
        </p:nvGrpSpPr>
        <p:grpSpPr>
          <a:xfrm>
            <a:off x="9359778" y="3772052"/>
            <a:ext cx="2146422" cy="1335599"/>
            <a:chOff x="4604857" y="5104787"/>
            <a:chExt cx="4840215" cy="2857331"/>
          </a:xfrm>
        </p:grpSpPr>
        <p:sp>
          <p:nvSpPr>
            <p:cNvPr id="12" name="TextBox 11">
              <a:extLst>
                <a:ext uri="{FF2B5EF4-FFF2-40B4-BE49-F238E27FC236}">
                  <a16:creationId xmlns:a16="http://schemas.microsoft.com/office/drawing/2014/main" id="{AD37B73F-959A-AE41-9116-A3F31B06ECC2}"/>
                </a:ext>
              </a:extLst>
            </p:cNvPr>
            <p:cNvSpPr txBox="1"/>
            <p:nvPr/>
          </p:nvSpPr>
          <p:spPr>
            <a:xfrm>
              <a:off x="4604857" y="6447693"/>
              <a:ext cx="4840215" cy="1514425"/>
            </a:xfrm>
            <a:prstGeom prst="rect">
              <a:avLst/>
            </a:prstGeom>
            <a:noFill/>
          </p:spPr>
          <p:txBody>
            <a:bodyPr wrap="square" rtlCol="0">
              <a:spAutoFit/>
            </a:bodyPr>
            <a:lstStyle/>
            <a:p>
              <a:pPr algn="ctr"/>
              <a:r>
                <a:rPr lang="en-US" sz="2000" dirty="0">
                  <a:latin typeface="Arial Narrow Regular" charset="0"/>
                </a:rPr>
                <a:t>Solidify your </a:t>
              </a:r>
              <a:br>
                <a:rPr lang="en-US" sz="2000" dirty="0">
                  <a:latin typeface="Arial Narrow Regular" charset="0"/>
                </a:rPr>
              </a:br>
              <a:r>
                <a:rPr lang="en-US" sz="2000" dirty="0">
                  <a:latin typeface="Arial Narrow Regular" charset="0"/>
                </a:rPr>
                <a:t>basis of design</a:t>
              </a:r>
              <a:endParaRPr lang="uk-UA" sz="2000" dirty="0">
                <a:latin typeface="Arial Narrow Regular" charset="0"/>
              </a:endParaRPr>
            </a:p>
          </p:txBody>
        </p:sp>
        <p:pic>
          <p:nvPicPr>
            <p:cNvPr id="13" name="Picture 12">
              <a:extLst>
                <a:ext uri="{FF2B5EF4-FFF2-40B4-BE49-F238E27FC236}">
                  <a16:creationId xmlns:a16="http://schemas.microsoft.com/office/drawing/2014/main" id="{D319F05A-3860-264E-9861-19A9B4FE0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1043" y="5104787"/>
              <a:ext cx="1307841" cy="1286044"/>
            </a:xfrm>
            <a:prstGeom prst="rect">
              <a:avLst/>
            </a:prstGeom>
          </p:spPr>
        </p:pic>
      </p:grpSp>
      <p:grpSp>
        <p:nvGrpSpPr>
          <p:cNvPr id="14" name="Group 13">
            <a:extLst>
              <a:ext uri="{FF2B5EF4-FFF2-40B4-BE49-F238E27FC236}">
                <a16:creationId xmlns:a16="http://schemas.microsoft.com/office/drawing/2014/main" id="{BDA47A53-BC46-4F40-B9FE-75633BF118AD}"/>
              </a:ext>
            </a:extLst>
          </p:cNvPr>
          <p:cNvGrpSpPr/>
          <p:nvPr/>
        </p:nvGrpSpPr>
        <p:grpSpPr>
          <a:xfrm>
            <a:off x="12369562" y="3818736"/>
            <a:ext cx="2431839" cy="1305577"/>
            <a:chOff x="8544546" y="5151723"/>
            <a:chExt cx="5483835" cy="2793101"/>
          </a:xfrm>
        </p:grpSpPr>
        <p:sp>
          <p:nvSpPr>
            <p:cNvPr id="15" name="TextBox 14">
              <a:extLst>
                <a:ext uri="{FF2B5EF4-FFF2-40B4-BE49-F238E27FC236}">
                  <a16:creationId xmlns:a16="http://schemas.microsoft.com/office/drawing/2014/main" id="{400F5490-0FC2-E34A-AD46-5F5EDDEF1184}"/>
                </a:ext>
              </a:extLst>
            </p:cNvPr>
            <p:cNvSpPr txBox="1"/>
            <p:nvPr/>
          </p:nvSpPr>
          <p:spPr>
            <a:xfrm>
              <a:off x="8544546" y="6430400"/>
              <a:ext cx="5483835" cy="1514424"/>
            </a:xfrm>
            <a:prstGeom prst="rect">
              <a:avLst/>
            </a:prstGeom>
            <a:noFill/>
          </p:spPr>
          <p:txBody>
            <a:bodyPr wrap="square" rtlCol="0">
              <a:spAutoFit/>
            </a:bodyPr>
            <a:lstStyle/>
            <a:p>
              <a:pPr algn="ctr"/>
              <a:r>
                <a:rPr lang="en-US" sz="2000" dirty="0">
                  <a:latin typeface="Arial Narrow Regular" charset="0"/>
                </a:rPr>
                <a:t>Generate your </a:t>
              </a:r>
              <a:br>
                <a:rPr lang="en-US" sz="2000" dirty="0">
                  <a:latin typeface="Arial Narrow Regular" charset="0"/>
                </a:rPr>
              </a:br>
              <a:r>
                <a:rPr lang="en-US" sz="2000" dirty="0">
                  <a:latin typeface="Arial Narrow Regular" charset="0"/>
                </a:rPr>
                <a:t>submittal package </a:t>
              </a:r>
              <a:endParaRPr lang="uk-UA" sz="2000" dirty="0">
                <a:latin typeface="Arial Narrow Regular" charset="0"/>
              </a:endParaRPr>
            </a:p>
          </p:txBody>
        </p:sp>
        <p:pic>
          <p:nvPicPr>
            <p:cNvPr id="16" name="Picture 15">
              <a:extLst>
                <a:ext uri="{FF2B5EF4-FFF2-40B4-BE49-F238E27FC236}">
                  <a16:creationId xmlns:a16="http://schemas.microsoft.com/office/drawing/2014/main" id="{4A3AB4A2-1870-1B43-B58E-39183A478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0055" y="5151723"/>
              <a:ext cx="1192817" cy="1173578"/>
            </a:xfrm>
            <a:prstGeom prst="rect">
              <a:avLst/>
            </a:prstGeom>
          </p:spPr>
        </p:pic>
      </p:grpSp>
      <p:grpSp>
        <p:nvGrpSpPr>
          <p:cNvPr id="17" name="Group 16">
            <a:extLst>
              <a:ext uri="{FF2B5EF4-FFF2-40B4-BE49-F238E27FC236}">
                <a16:creationId xmlns:a16="http://schemas.microsoft.com/office/drawing/2014/main" id="{162D27C4-0590-FD41-9DE5-C286E1B9A13C}"/>
              </a:ext>
            </a:extLst>
          </p:cNvPr>
          <p:cNvGrpSpPr/>
          <p:nvPr/>
        </p:nvGrpSpPr>
        <p:grpSpPr>
          <a:xfrm>
            <a:off x="5848350" y="3771900"/>
            <a:ext cx="2655016" cy="1283769"/>
            <a:chOff x="-758233" y="5104787"/>
            <a:chExt cx="5987102" cy="2746446"/>
          </a:xfrm>
        </p:grpSpPr>
        <p:sp>
          <p:nvSpPr>
            <p:cNvPr id="18" name="TextBox 17"/>
            <p:cNvSpPr txBox="1"/>
            <p:nvPr/>
          </p:nvSpPr>
          <p:spPr>
            <a:xfrm>
              <a:off x="-758233" y="6336809"/>
              <a:ext cx="5987102" cy="1514424"/>
            </a:xfrm>
            <a:prstGeom prst="rect">
              <a:avLst/>
            </a:prstGeom>
            <a:noFill/>
          </p:spPr>
          <p:txBody>
            <a:bodyPr wrap="square" rtlCol="0">
              <a:spAutoFit/>
            </a:bodyPr>
            <a:lstStyle/>
            <a:p>
              <a:pPr algn="ctr"/>
              <a:r>
                <a:rPr lang="en-US" sz="2000" dirty="0">
                  <a:latin typeface="Arial Narrow Regular" charset="0"/>
                </a:rPr>
                <a:t>Create unlimited configurations</a:t>
              </a:r>
              <a:endParaRPr lang="uk-UA" sz="2000" dirty="0">
                <a:latin typeface="Arial Narrow Regular" charset="0"/>
              </a:endParaRPr>
            </a:p>
          </p:txBody>
        </p:sp>
        <p:pic>
          <p:nvPicPr>
            <p:cNvPr id="19" name="Picture 18">
              <a:extLst>
                <a:ext uri="{FF2B5EF4-FFF2-40B4-BE49-F238E27FC236}">
                  <a16:creationId xmlns:a16="http://schemas.microsoft.com/office/drawing/2014/main" id="{8EF0AC08-1182-F346-98A7-B22A5E92D8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5104787"/>
              <a:ext cx="1153073" cy="1113312"/>
            </a:xfrm>
            <a:prstGeom prst="rect">
              <a:avLst/>
            </a:prstGeom>
          </p:spPr>
        </p:pic>
      </p:grpSp>
      <p:pic>
        <p:nvPicPr>
          <p:cNvPr id="21" name="Picture 20">
            <a:extLst>
              <a:ext uri="{FF2B5EF4-FFF2-40B4-BE49-F238E27FC236}">
                <a16:creationId xmlns:a16="http://schemas.microsoft.com/office/drawing/2014/main" id="{F6AE4190-344A-EC4F-A1A9-2E7C132ED7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400" y="1133380"/>
            <a:ext cx="7398520" cy="1190720"/>
          </a:xfrm>
          <a:prstGeom prst="rect">
            <a:avLst/>
          </a:prstGeom>
        </p:spPr>
      </p:pic>
      <p:pic>
        <p:nvPicPr>
          <p:cNvPr id="22" name="Picture 21">
            <a:extLst>
              <a:ext uri="{FF2B5EF4-FFF2-40B4-BE49-F238E27FC236}">
                <a16:creationId xmlns:a16="http://schemas.microsoft.com/office/drawing/2014/main" id="{15FA1FC9-5090-F545-854D-190EE80237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2170" y="5448300"/>
            <a:ext cx="6251060" cy="904759"/>
          </a:xfrm>
          <a:prstGeom prst="rect">
            <a:avLst/>
          </a:prstGeom>
        </p:spPr>
      </p:pic>
    </p:spTree>
    <p:extLst>
      <p:ext uri="{BB962C8B-B14F-4D97-AF65-F5344CB8AC3E}">
        <p14:creationId xmlns:p14="http://schemas.microsoft.com/office/powerpoint/2010/main" val="883136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Zurn overview</a:t>
            </a:r>
            <a:br>
              <a:rPr lang="en-US" dirty="0"/>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28</a:t>
            </a:fld>
            <a:endParaRPr b="0" dirty="0">
              <a:latin typeface="Arial Regular" charset="0"/>
            </a:endParaRPr>
          </a:p>
        </p:txBody>
      </p:sp>
      <p:sp>
        <p:nvSpPr>
          <p:cNvPr id="6" name="TextBox 5"/>
          <p:cNvSpPr txBox="1"/>
          <p:nvPr/>
        </p:nvSpPr>
        <p:spPr>
          <a:xfrm>
            <a:off x="2286000" y="2309991"/>
            <a:ext cx="14401800" cy="6186309"/>
          </a:xfrm>
          <a:prstGeom prst="rect">
            <a:avLst/>
          </a:prstGeom>
          <a:noFill/>
        </p:spPr>
        <p:txBody>
          <a:bodyPr wrap="square" rtlCol="0">
            <a:spAutoFit/>
          </a:bodyPr>
          <a:lstStyle/>
          <a:p>
            <a:pPr>
              <a:spcBef>
                <a:spcPts val="3000"/>
              </a:spcBef>
              <a:buClr>
                <a:srgbClr val="0088BC"/>
              </a:buClr>
              <a:buSzPct val="75000"/>
            </a:pPr>
            <a:r>
              <a:rPr lang="en-US" sz="3600" dirty="0">
                <a:latin typeface="Arial Narrow" panose="020B0606020202030204" pitchFamily="34" charset="0"/>
                <a:cs typeface="Calibri"/>
              </a:rPr>
              <a:t>For more than a century, Zurn Engineered Water Solutions® has established itself as an innovator and leading manufacturer of highly engineered water product solutions.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Markets We Serve</a:t>
            </a:r>
          </a:p>
          <a:p>
            <a:r>
              <a:rPr lang="en-US" sz="2000" dirty="0">
                <a:solidFill>
                  <a:schemeClr val="tx2"/>
                </a:solidFill>
                <a:latin typeface="Arial Narrow" panose="020B0606020202030204" pitchFamily="34" charset="0"/>
                <a:cs typeface="Calibri"/>
              </a:rPr>
              <a:t>Zurn Engineered Water Solutions is a recognized leader in commercial, municipal, and industrial markets, delivering sustainable building solutions for new construction and retrofit applications.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Industry Leading Product Lines</a:t>
            </a:r>
          </a:p>
          <a:p>
            <a:r>
              <a:rPr lang="en-US" sz="2000" dirty="0">
                <a:solidFill>
                  <a:schemeClr val="tx2"/>
                </a:solidFill>
                <a:latin typeface="Arial Narrow" panose="020B0606020202030204" pitchFamily="34" charset="0"/>
                <a:cs typeface="Calibri"/>
              </a:rPr>
              <a:t>The Zurn product offering includes items such as specification drainage products, manual and sensor operated flush valves, radiant heating systems, snow melt systems, trench drain systems, backflow and fire protection systems, and much, much more.</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Solutions We Provide</a:t>
            </a:r>
          </a:p>
          <a:p>
            <a:r>
              <a:rPr lang="en-US" sz="2000" dirty="0">
                <a:solidFill>
                  <a:schemeClr val="tx2"/>
                </a:solidFill>
                <a:latin typeface="Arial Narrow" panose="020B0606020202030204" pitchFamily="34" charset="0"/>
                <a:cs typeface="Calibri"/>
              </a:rPr>
              <a:t>At Zurn we are committed to providing smart solutions that save time and money. Our goal is serving the customer through innovation, continuous improvement, and assurance behind every installation.</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One Choice. One Zurn.</a:t>
            </a:r>
          </a:p>
          <a:p>
            <a:r>
              <a:rPr lang="en-US" sz="2000" dirty="0">
                <a:solidFill>
                  <a:schemeClr val="tx2"/>
                </a:solidFill>
                <a:latin typeface="Arial Narrow" panose="020B0606020202030204" pitchFamily="34" charset="0"/>
                <a:cs typeface="Calibri"/>
              </a:rPr>
              <a:t>Choose Zurn for a reliable, recognized manufacturer to supply your entire installation, from behind the wall rough-in, to finished trim product and fixture systems.</a:t>
            </a:r>
          </a:p>
        </p:txBody>
      </p:sp>
    </p:spTree>
    <p:extLst>
      <p:ext uri="{BB962C8B-B14F-4D97-AF65-F5344CB8AC3E}">
        <p14:creationId xmlns:p14="http://schemas.microsoft.com/office/powerpoint/2010/main" val="3127112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solidFill>
                  <a:schemeClr val="accent1"/>
                </a:solidFill>
              </a:rPr>
              <a:t>resources</a:t>
            </a:r>
            <a:br>
              <a:rPr lang="en-US" dirty="0">
                <a:solidFill>
                  <a:schemeClr val="accent1"/>
                </a:solidFill>
              </a:rPr>
            </a:br>
            <a:r>
              <a:rPr lang="en-US" dirty="0"/>
              <a:t>support</a:t>
            </a:r>
            <a:endParaRPr lang="uk-UA" dirty="0"/>
          </a:p>
        </p:txBody>
      </p:sp>
      <p:sp>
        <p:nvSpPr>
          <p:cNvPr id="3" name="Slide Number Placeholder 2"/>
          <p:cNvSpPr>
            <a:spLocks noGrp="1"/>
          </p:cNvSpPr>
          <p:nvPr>
            <p:ph type="sldNum" sz="quarter" idx="10"/>
          </p:nvPr>
        </p:nvSpPr>
        <p:spPr>
          <a:xfrm>
            <a:off x="16916400" y="91059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29</a:t>
            </a:fld>
            <a:endParaRPr b="0" dirty="0">
              <a:latin typeface="Arial Regular" charset="0"/>
            </a:endParaRPr>
          </a:p>
        </p:txBody>
      </p:sp>
      <p:sp>
        <p:nvSpPr>
          <p:cNvPr id="20" name="TextBox 19"/>
          <p:cNvSpPr txBox="1"/>
          <p:nvPr/>
        </p:nvSpPr>
        <p:spPr>
          <a:xfrm>
            <a:off x="2362200" y="3540672"/>
            <a:ext cx="3518347" cy="646331"/>
          </a:xfrm>
          <a:prstGeom prst="rect">
            <a:avLst/>
          </a:prstGeom>
          <a:noFill/>
        </p:spPr>
        <p:txBody>
          <a:bodyPr wrap="square" rtlCol="0">
            <a:spAutoFit/>
          </a:bodyPr>
          <a:lstStyle/>
          <a:p>
            <a:r>
              <a:rPr lang="en-US" sz="3600" dirty="0">
                <a:latin typeface="Arial Narrow Regular" charset="0"/>
              </a:rPr>
              <a:t>address</a:t>
            </a:r>
            <a:endParaRPr lang="uk-UA" sz="3600" dirty="0">
              <a:latin typeface="Arial Narrow Regular" charset="0"/>
            </a:endParaRPr>
          </a:p>
        </p:txBody>
      </p:sp>
      <p:sp>
        <p:nvSpPr>
          <p:cNvPr id="21" name="TextBox 20"/>
          <p:cNvSpPr txBox="1"/>
          <p:nvPr/>
        </p:nvSpPr>
        <p:spPr>
          <a:xfrm>
            <a:off x="2362200" y="4646214"/>
            <a:ext cx="3657600" cy="990015"/>
          </a:xfrm>
          <a:prstGeom prst="rect">
            <a:avLst/>
          </a:prstGeom>
          <a:noFill/>
        </p:spPr>
        <p:txBody>
          <a:bodyPr wrap="square" rtlCol="0">
            <a:spAutoFit/>
          </a:bodyPr>
          <a:lstStyle/>
          <a:p>
            <a:pPr>
              <a:lnSpc>
                <a:spcPct val="150000"/>
              </a:lnSpc>
            </a:pPr>
            <a:r>
              <a:rPr lang="en-US" sz="2000" dirty="0">
                <a:latin typeface="Arial Regular" charset="0"/>
              </a:rPr>
              <a:t>511</a:t>
            </a:r>
            <a:r>
              <a:rPr lang="en-US" sz="2000" dirty="0">
                <a:solidFill>
                  <a:schemeClr val="tx2"/>
                </a:solidFill>
                <a:latin typeface="Arial Regular" charset="0"/>
              </a:rPr>
              <a:t> Freshwater Way</a:t>
            </a:r>
          </a:p>
          <a:p>
            <a:pPr>
              <a:lnSpc>
                <a:spcPct val="150000"/>
              </a:lnSpc>
            </a:pPr>
            <a:r>
              <a:rPr lang="en-US" sz="2000" dirty="0">
                <a:solidFill>
                  <a:schemeClr val="tx2"/>
                </a:solidFill>
                <a:latin typeface="Arial Regular" charset="0"/>
              </a:rPr>
              <a:t>Milwaukee, WI </a:t>
            </a:r>
            <a:r>
              <a:rPr lang="en-US" sz="2000" dirty="0">
                <a:latin typeface="Arial Regular" charset="0"/>
              </a:rPr>
              <a:t>53204</a:t>
            </a:r>
          </a:p>
        </p:txBody>
      </p:sp>
      <p:sp>
        <p:nvSpPr>
          <p:cNvPr id="22" name="TextBox 21"/>
          <p:cNvSpPr txBox="1"/>
          <p:nvPr/>
        </p:nvSpPr>
        <p:spPr>
          <a:xfrm>
            <a:off x="6836569" y="3540672"/>
            <a:ext cx="3657600" cy="646331"/>
          </a:xfrm>
          <a:prstGeom prst="rect">
            <a:avLst/>
          </a:prstGeom>
          <a:noFill/>
        </p:spPr>
        <p:txBody>
          <a:bodyPr wrap="square" rtlCol="0">
            <a:spAutoFit/>
          </a:bodyPr>
          <a:lstStyle/>
          <a:p>
            <a:r>
              <a:rPr lang="en-US" sz="3600" dirty="0">
                <a:latin typeface="Arial Narrow Regular" charset="0"/>
              </a:rPr>
              <a:t>phone</a:t>
            </a:r>
            <a:endParaRPr lang="uk-UA" sz="3600" dirty="0">
              <a:latin typeface="Arial Narrow Regular" charset="0"/>
            </a:endParaRPr>
          </a:p>
        </p:txBody>
      </p:sp>
      <p:sp>
        <p:nvSpPr>
          <p:cNvPr id="18" name="TextBox 17"/>
          <p:cNvSpPr txBox="1"/>
          <p:nvPr/>
        </p:nvSpPr>
        <p:spPr>
          <a:xfrm>
            <a:off x="6836569" y="4643315"/>
            <a:ext cx="3339548" cy="528350"/>
          </a:xfrm>
          <a:prstGeom prst="rect">
            <a:avLst/>
          </a:prstGeom>
          <a:noFill/>
        </p:spPr>
        <p:txBody>
          <a:bodyPr wrap="square" rtlCol="0">
            <a:spAutoFit/>
          </a:bodyPr>
          <a:lstStyle/>
          <a:p>
            <a:pPr>
              <a:lnSpc>
                <a:spcPct val="150000"/>
              </a:lnSpc>
            </a:pPr>
            <a:r>
              <a:rPr lang="en-US" sz="2000" dirty="0">
                <a:solidFill>
                  <a:schemeClr val="tx2"/>
                </a:solidFill>
                <a:latin typeface="Arial Regular" charset="0"/>
              </a:rPr>
              <a:t>toll-free </a:t>
            </a:r>
            <a:r>
              <a:rPr lang="en-US" sz="2000" dirty="0">
                <a:latin typeface="Arial Regular" charset="0"/>
              </a:rPr>
              <a:t>1-855-ONE-ZURN</a:t>
            </a:r>
          </a:p>
        </p:txBody>
      </p:sp>
      <p:sp>
        <p:nvSpPr>
          <p:cNvPr id="25" name="TextBox 24"/>
          <p:cNvSpPr txBox="1"/>
          <p:nvPr/>
        </p:nvSpPr>
        <p:spPr>
          <a:xfrm>
            <a:off x="11310938" y="3540672"/>
            <a:ext cx="3657600" cy="646331"/>
          </a:xfrm>
          <a:prstGeom prst="rect">
            <a:avLst/>
          </a:prstGeom>
          <a:noFill/>
        </p:spPr>
        <p:txBody>
          <a:bodyPr wrap="square" rtlCol="0">
            <a:spAutoFit/>
          </a:bodyPr>
          <a:lstStyle/>
          <a:p>
            <a:r>
              <a:rPr lang="en-US" sz="3600" dirty="0">
                <a:latin typeface="Arial Narrow Regular" charset="0"/>
              </a:rPr>
              <a:t>online</a:t>
            </a:r>
            <a:endParaRPr lang="uk-UA" sz="3600" dirty="0">
              <a:latin typeface="Arial Narrow Regular" charset="0"/>
            </a:endParaRPr>
          </a:p>
        </p:txBody>
      </p:sp>
      <p:sp>
        <p:nvSpPr>
          <p:cNvPr id="26" name="TextBox 25"/>
          <p:cNvSpPr txBox="1"/>
          <p:nvPr/>
        </p:nvSpPr>
        <p:spPr>
          <a:xfrm>
            <a:off x="11310938" y="4643315"/>
            <a:ext cx="6443662" cy="4324261"/>
          </a:xfrm>
          <a:prstGeom prst="rect">
            <a:avLst/>
          </a:prstGeom>
          <a:noFill/>
        </p:spPr>
        <p:txBody>
          <a:bodyPr wrap="square" rtlCol="0">
            <a:spAutoFit/>
          </a:bodyPr>
          <a:lstStyle/>
          <a:p>
            <a:pPr>
              <a:lnSpc>
                <a:spcPct val="150000"/>
              </a:lnSpc>
            </a:pPr>
            <a:r>
              <a:rPr lang="en-US" sz="2000" dirty="0">
                <a:latin typeface="Arial Regular" charset="0"/>
              </a:rPr>
              <a:t>zurn</a:t>
            </a:r>
            <a:r>
              <a:rPr lang="en-US" sz="2000" dirty="0">
                <a:solidFill>
                  <a:schemeClr val="tx2"/>
                </a:solidFill>
                <a:latin typeface="Arial Regular" charset="0"/>
              </a:rPr>
              <a:t>.com</a:t>
            </a:r>
          </a:p>
          <a:p>
            <a:pPr>
              <a:lnSpc>
                <a:spcPct val="150000"/>
              </a:lnSpc>
            </a:pPr>
            <a:r>
              <a:rPr lang="en-US" sz="1400" dirty="0">
                <a:solidFill>
                  <a:schemeClr val="accent1"/>
                </a:solidFill>
                <a:latin typeface="Arial Narrow Regular"/>
              </a:rPr>
              <a:t>Product Pages | Tools, Specifications, &amp; Resources | Vertical Market Solutions</a:t>
            </a:r>
          </a:p>
          <a:p>
            <a:pPr>
              <a:lnSpc>
                <a:spcPct val="150000"/>
              </a:lnSpc>
            </a:pPr>
            <a:r>
              <a:rPr lang="en-US" sz="1400" dirty="0">
                <a:solidFill>
                  <a:schemeClr val="accent1"/>
                </a:solidFill>
                <a:latin typeface="Arial Narrow Regular"/>
              </a:rPr>
              <a:t>inSpec | Manufacturer Cross Reference | ARCAT | MasterSpec | SpecBuilder |</a:t>
            </a:r>
          </a:p>
          <a:p>
            <a:pPr>
              <a:lnSpc>
                <a:spcPct val="150000"/>
              </a:lnSpc>
            </a:pPr>
            <a:r>
              <a:rPr lang="en-US" sz="1400" dirty="0">
                <a:solidFill>
                  <a:schemeClr val="accent1"/>
                </a:solidFill>
                <a:latin typeface="Arial Narrow Regular"/>
              </a:rPr>
              <a:t>Specifiers | BIM/Revit Files</a:t>
            </a:r>
          </a:p>
          <a:p>
            <a:pPr>
              <a:lnSpc>
                <a:spcPct val="150000"/>
              </a:lnSpc>
            </a:pPr>
            <a:endParaRPr lang="en-US" sz="1000" dirty="0">
              <a:solidFill>
                <a:schemeClr val="tx2"/>
              </a:solidFill>
              <a:latin typeface="Arial Regular" charset="0"/>
            </a:endParaRPr>
          </a:p>
          <a:p>
            <a:pPr>
              <a:lnSpc>
                <a:spcPct val="150000"/>
              </a:lnSpc>
            </a:pPr>
            <a:r>
              <a:rPr lang="en-US" sz="2000" dirty="0">
                <a:latin typeface="Arial Regular" charset="0"/>
                <a:hlinkClick r:id="rId2"/>
              </a:rPr>
              <a:t>zurn</a:t>
            </a:r>
            <a:r>
              <a:rPr lang="en-US" sz="2000" dirty="0">
                <a:solidFill>
                  <a:schemeClr val="tx2"/>
                </a:solidFill>
                <a:latin typeface="Arial Regular" charset="0"/>
                <a:hlinkClick r:id="rId2"/>
              </a:rPr>
              <a:t>.com/resources/product-training</a:t>
            </a:r>
            <a:endParaRPr lang="en-US" sz="2000" dirty="0">
              <a:solidFill>
                <a:schemeClr val="tx2"/>
              </a:solidFill>
              <a:latin typeface="Arial Regular" charset="0"/>
            </a:endParaRPr>
          </a:p>
          <a:p>
            <a:pPr>
              <a:lnSpc>
                <a:spcPct val="150000"/>
              </a:lnSpc>
            </a:pPr>
            <a:r>
              <a:rPr lang="en-US" sz="1400" dirty="0">
                <a:solidFill>
                  <a:schemeClr val="accent1"/>
                </a:solidFill>
                <a:latin typeface="Arial Narrow Regular"/>
              </a:rPr>
              <a:t>Zurn Product - Overview</a:t>
            </a:r>
          </a:p>
          <a:p>
            <a:pPr>
              <a:lnSpc>
                <a:spcPct val="150000"/>
              </a:lnSpc>
            </a:pPr>
            <a:r>
              <a:rPr lang="en-US" sz="1400" dirty="0">
                <a:solidFill>
                  <a:schemeClr val="accent1"/>
                </a:solidFill>
                <a:latin typeface="Arial Narrow Regular"/>
              </a:rPr>
              <a:t>How to Install and Support</a:t>
            </a:r>
          </a:p>
          <a:p>
            <a:pPr>
              <a:lnSpc>
                <a:spcPct val="150000"/>
              </a:lnSpc>
            </a:pPr>
            <a:endParaRPr lang="en-US" sz="1000" dirty="0">
              <a:solidFill>
                <a:schemeClr val="tx2"/>
              </a:solidFill>
              <a:latin typeface="Arial Regular" charset="0"/>
            </a:endParaRPr>
          </a:p>
          <a:p>
            <a:r>
              <a:rPr lang="en-US" sz="2000" dirty="0">
                <a:solidFill>
                  <a:schemeClr val="tx2"/>
                </a:solidFill>
                <a:latin typeface="Arial" panose="020B0604020202020204" pitchFamily="34" charset="0"/>
                <a:cs typeface="Arial" panose="020B0604020202020204" pitchFamily="34" charset="0"/>
              </a:rPr>
              <a:t>facebook.com</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ZurnIndustries</a:t>
            </a:r>
            <a:r>
              <a:rPr lang="en-US" sz="2000" dirty="0">
                <a:latin typeface="Arial" panose="020B0604020202020204" pitchFamily="34" charset="0"/>
                <a:cs typeface="Arial" panose="020B0604020202020204" pitchFamily="34" charset="0"/>
              </a:rPr>
              <a:t> </a:t>
            </a:r>
          </a:p>
          <a:p>
            <a:r>
              <a:rPr lang="en-US" sz="2000" dirty="0">
                <a:solidFill>
                  <a:schemeClr val="tx2"/>
                </a:solidFill>
                <a:latin typeface="Arial" panose="020B0604020202020204" pitchFamily="34" charset="0"/>
                <a:cs typeface="Arial" panose="020B0604020202020204" pitchFamily="34" charset="0"/>
              </a:rPr>
              <a:t>twitter.com</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ZurnIndustries</a:t>
            </a:r>
            <a:endParaRPr lang="en-US" sz="2000" dirty="0">
              <a:latin typeface="Arial" panose="020B0604020202020204" pitchFamily="34" charset="0"/>
              <a:cs typeface="Arial" panose="020B0604020202020204" pitchFamily="34" charset="0"/>
            </a:endParaRPr>
          </a:p>
          <a:p>
            <a:r>
              <a:rPr lang="en-US" sz="2000" dirty="0">
                <a:solidFill>
                  <a:schemeClr val="tx2"/>
                </a:solidFill>
                <a:latin typeface="Arial" panose="020B0604020202020204" pitchFamily="34" charset="0"/>
                <a:cs typeface="Arial" panose="020B0604020202020204" pitchFamily="34" charset="0"/>
              </a:rPr>
              <a:t>linkedin.com</a:t>
            </a:r>
            <a:r>
              <a:rPr lang="en-US" sz="2000" dirty="0">
                <a:latin typeface="Arial" panose="020B0604020202020204" pitchFamily="34" charset="0"/>
                <a:cs typeface="Arial" panose="020B0604020202020204" pitchFamily="34" charset="0"/>
              </a:rPr>
              <a:t>/company/</a:t>
            </a:r>
            <a:r>
              <a:rPr lang="en-US" sz="2000" dirty="0" err="1">
                <a:latin typeface="Arial" panose="020B0604020202020204" pitchFamily="34" charset="0"/>
                <a:cs typeface="Arial" panose="020B0604020202020204" pitchFamily="34" charset="0"/>
              </a:rPr>
              <a:t>ZurnIndustries</a:t>
            </a:r>
            <a:endParaRPr lang="en-US" sz="2000" dirty="0">
              <a:latin typeface="Arial" panose="020B0604020202020204" pitchFamily="34" charset="0"/>
              <a:cs typeface="Arial" panose="020B0604020202020204" pitchFamily="34" charset="0"/>
            </a:endParaRPr>
          </a:p>
          <a:p>
            <a:r>
              <a:rPr lang="en-US" sz="2000" dirty="0">
                <a:solidFill>
                  <a:schemeClr val="tx2"/>
                </a:solidFill>
                <a:latin typeface="Arial" panose="020B0604020202020204" pitchFamily="34" charset="0"/>
                <a:cs typeface="Arial" panose="020B0604020202020204" pitchFamily="34" charset="0"/>
              </a:rPr>
              <a:t>youtube.com</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ZurnIndustriesLLC</a:t>
            </a:r>
            <a:endParaRPr lang="en-US" sz="2000" dirty="0">
              <a:latin typeface="Arial" panose="020B0604020202020204" pitchFamily="34" charset="0"/>
              <a:cs typeface="Arial" panose="020B0604020202020204" pitchFamily="34" charset="0"/>
            </a:endParaRPr>
          </a:p>
        </p:txBody>
      </p:sp>
      <p:cxnSp>
        <p:nvCxnSpPr>
          <p:cNvPr id="5" name="Straight Connector 4"/>
          <p:cNvCxnSpPr/>
          <p:nvPr/>
        </p:nvCxnSpPr>
        <p:spPr>
          <a:xfrm>
            <a:off x="24717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675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4633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264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9124951" y="-12700"/>
            <a:ext cx="9163049" cy="1029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0" y="-12700"/>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nvGrpSpPr>
          <p:cNvPr id="4" name="Group 3"/>
          <p:cNvGrpSpPr/>
          <p:nvPr/>
        </p:nvGrpSpPr>
        <p:grpSpPr>
          <a:xfrm>
            <a:off x="609600" y="3522678"/>
            <a:ext cx="8080432" cy="3625825"/>
            <a:chOff x="144064" y="4050159"/>
            <a:chExt cx="7264918" cy="3625825"/>
          </a:xfrm>
        </p:grpSpPr>
        <p:sp>
          <p:nvSpPr>
            <p:cNvPr id="2" name="TextBox 1"/>
            <p:cNvSpPr txBox="1"/>
            <p:nvPr/>
          </p:nvSpPr>
          <p:spPr>
            <a:xfrm>
              <a:off x="764376" y="7029653"/>
              <a:ext cx="6093624" cy="646331"/>
            </a:xfrm>
            <a:prstGeom prst="rect">
              <a:avLst/>
            </a:prstGeom>
            <a:noFill/>
          </p:spPr>
          <p:txBody>
            <a:bodyPr wrap="square" rtlCol="0">
              <a:spAutoFit/>
            </a:bodyPr>
            <a:lstStyle/>
            <a:p>
              <a:pPr algn="r"/>
              <a:endParaRPr lang="uk-UA" sz="3600" dirty="0">
                <a:solidFill>
                  <a:schemeClr val="bg1"/>
                </a:solidFill>
                <a:latin typeface="Arial Narrow Regular" charset="0"/>
              </a:endParaRPr>
            </a:p>
          </p:txBody>
        </p:sp>
        <p:sp>
          <p:nvSpPr>
            <p:cNvPr id="27" name="TextBox 26"/>
            <p:cNvSpPr txBox="1"/>
            <p:nvPr/>
          </p:nvSpPr>
          <p:spPr>
            <a:xfrm>
              <a:off x="144064" y="4050159"/>
              <a:ext cx="7264918" cy="3046988"/>
            </a:xfrm>
            <a:prstGeom prst="rect">
              <a:avLst/>
            </a:prstGeom>
            <a:noFill/>
          </p:spPr>
          <p:txBody>
            <a:bodyPr wrap="square" rtlCol="0">
              <a:spAutoFit/>
            </a:bodyPr>
            <a:lstStyle/>
            <a:p>
              <a:r>
                <a:rPr lang="en-US" sz="2400" dirty="0">
                  <a:solidFill>
                    <a:schemeClr val="bg2"/>
                  </a:solidFill>
                  <a:latin typeface="Arial Narrow Regular"/>
                </a:rPr>
                <a:t>For building owners, engineers, and contractors,</a:t>
              </a:r>
            </a:p>
            <a:p>
              <a:r>
                <a:rPr lang="en-US" sz="2400" dirty="0">
                  <a:solidFill>
                    <a:schemeClr val="bg2"/>
                  </a:solidFill>
                  <a:latin typeface="Arial Narrow Regular"/>
                </a:rPr>
                <a:t>Zurn Industries provides a wide array of manual, sensor, and specialty flush valves</a:t>
              </a:r>
            </a:p>
            <a:p>
              <a:r>
                <a:rPr lang="en-US" sz="2400" dirty="0">
                  <a:solidFill>
                    <a:schemeClr val="bg2"/>
                  </a:solidFill>
                  <a:latin typeface="Arial Narrow Regular"/>
                </a:rPr>
                <a:t>that contain diaphragm or piston kits</a:t>
              </a:r>
            </a:p>
            <a:p>
              <a:r>
                <a:rPr lang="en-US" sz="2400" dirty="0">
                  <a:solidFill>
                    <a:schemeClr val="bg2"/>
                  </a:solidFill>
                  <a:latin typeface="Arial Narrow Regular"/>
                </a:rPr>
                <a:t>unlike any competitor</a:t>
              </a:r>
            </a:p>
            <a:p>
              <a:r>
                <a:rPr lang="en-US" sz="2400" dirty="0">
                  <a:solidFill>
                    <a:schemeClr val="bg2"/>
                  </a:solidFill>
                  <a:latin typeface="Arial Narrow Regular"/>
                </a:rPr>
                <a:t>allowing you to effectively remove waste, maintain a sanitary environment, and conserve water</a:t>
              </a:r>
            </a:p>
            <a:p>
              <a:r>
                <a:rPr lang="en-US" sz="2400" dirty="0">
                  <a:solidFill>
                    <a:schemeClr val="bg2"/>
                  </a:solidFill>
                  <a:latin typeface="Arial Narrow Regular"/>
                </a:rPr>
                <a:t>for optimal toilet and urinal performance</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5837" y="-12700"/>
            <a:ext cx="9152163" cy="10296183"/>
          </a:xfrm>
          <a:prstGeom prst="rect">
            <a:avLst/>
          </a:prstGeom>
        </p:spPr>
      </p:pic>
      <p:sp>
        <p:nvSpPr>
          <p:cNvPr id="8" name="Content Placeholder 2">
            <a:extLst>
              <a:ext uri="{FF2B5EF4-FFF2-40B4-BE49-F238E27FC236}">
                <a16:creationId xmlns:a16="http://schemas.microsoft.com/office/drawing/2014/main" id="{4AEE5131-1605-426B-B67F-F328AA34CED8}"/>
              </a:ext>
            </a:extLst>
          </p:cNvPr>
          <p:cNvSpPr txBox="1">
            <a:spLocks/>
          </p:cNvSpPr>
          <p:nvPr/>
        </p:nvSpPr>
        <p:spPr>
          <a:xfrm>
            <a:off x="5380464" y="9186832"/>
            <a:ext cx="3382536"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2:43 Video:</a:t>
            </a:r>
          </a:p>
          <a:p>
            <a:pPr marL="0" indent="0">
              <a:buNone/>
            </a:pPr>
            <a:r>
              <a:rPr lang="en-US" sz="1800" dirty="0">
                <a:latin typeface="Arial Narrow" panose="020B0606020202030204" pitchFamily="34" charset="0"/>
                <a:hlinkClick r:id="rId4"/>
              </a:rPr>
              <a:t>Zurn Customer Story: AT&amp;T Stadium</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spTree>
    <p:extLst>
      <p:ext uri="{BB962C8B-B14F-4D97-AF65-F5344CB8AC3E}">
        <p14:creationId xmlns:p14="http://schemas.microsoft.com/office/powerpoint/2010/main" val="2399819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voice of customer</a:t>
            </a:r>
            <a:br>
              <a:rPr lang="en-US" dirty="0">
                <a:solidFill>
                  <a:schemeClr val="accent1"/>
                </a:solidFill>
              </a:rPr>
            </a:br>
            <a:r>
              <a:rPr lang="en-US" dirty="0"/>
              <a:t>industries</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a:t>
            </a:fld>
            <a:endParaRPr b="0" dirty="0">
              <a:latin typeface="Arial Regular" charset="0"/>
            </a:endParaRPr>
          </a:p>
        </p:txBody>
      </p:sp>
      <p:cxnSp>
        <p:nvCxnSpPr>
          <p:cNvPr id="5" name="Straight Connector 4"/>
          <p:cNvCxnSpPr/>
          <p:nvPr/>
        </p:nvCxnSpPr>
        <p:spPr>
          <a:xfrm>
            <a:off x="6386513" y="4343400"/>
            <a:ext cx="14287"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01489" y="4343400"/>
            <a:ext cx="1"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058913" y="3690253"/>
            <a:ext cx="5543287" cy="3310086"/>
            <a:chOff x="1658022" y="3695700"/>
            <a:chExt cx="4020230" cy="3310086"/>
          </a:xfrm>
        </p:grpSpPr>
        <p:sp>
          <p:nvSpPr>
            <p:cNvPr id="9" name="TextBox 8"/>
            <p:cNvSpPr txBox="1"/>
            <p:nvPr/>
          </p:nvSpPr>
          <p:spPr>
            <a:xfrm>
              <a:off x="1658022" y="5682347"/>
              <a:ext cx="4020230" cy="1323439"/>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easy and cost-effective to install and maintain</a:t>
              </a:r>
              <a:r>
                <a:rPr lang="en-US" sz="2000" dirty="0">
                  <a:solidFill>
                    <a:schemeClr val="tx2"/>
                  </a:solidFill>
                  <a:latin typeface="Arial Narrow Regular"/>
                </a:rPr>
                <a:t>, that are assembled and packaged in a manner that streamlines installation.” </a:t>
              </a:r>
              <a:endParaRPr lang="uk-UA" sz="2000" dirty="0">
                <a:solidFill>
                  <a:schemeClr val="tx2"/>
                </a:solidFill>
                <a:latin typeface="Arial Regular" charset="0"/>
              </a:endParaRP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871537" y="3741390"/>
            <a:ext cx="5453063" cy="3002310"/>
            <a:chOff x="7010403" y="3771900"/>
            <a:chExt cx="4343270" cy="3002310"/>
          </a:xfrm>
        </p:grpSpPr>
        <p:sp>
          <p:nvSpPr>
            <p:cNvPr id="11" name="TextBox 10"/>
            <p:cNvSpPr txBox="1"/>
            <p:nvPr/>
          </p:nvSpPr>
          <p:spPr>
            <a:xfrm>
              <a:off x="7010403" y="5758547"/>
              <a:ext cx="4343270" cy="1015663"/>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durable and have a low total cost of ownership </a:t>
              </a:r>
              <a:r>
                <a:rPr lang="en-US" sz="2000" dirty="0">
                  <a:solidFill>
                    <a:schemeClr val="tx2"/>
                  </a:solidFill>
                  <a:latin typeface="Arial Narrow Regular"/>
                </a:rPr>
                <a:t>+ require </a:t>
              </a:r>
              <a:r>
                <a:rPr lang="en-US" sz="2000" b="1" dirty="0">
                  <a:solidFill>
                    <a:schemeClr val="tx2"/>
                  </a:solidFill>
                  <a:latin typeface="Arial Narrow Regular"/>
                </a:rPr>
                <a:t>minimum downtime for maintenance</a:t>
              </a:r>
              <a:r>
                <a:rPr lang="en-US" sz="2000" dirty="0">
                  <a:solidFill>
                    <a:schemeClr val="tx2"/>
                  </a:solidFill>
                  <a:latin typeface="Arial Narrow Regular"/>
                </a:rPr>
                <a:t>.”</a:t>
              </a: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543938" y="3690253"/>
            <a:ext cx="5357552" cy="2712898"/>
            <a:chOff x="12553951" y="3695700"/>
            <a:chExt cx="4337501" cy="2712898"/>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337501" cy="707886"/>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aesthetically pleasing, durable</a:t>
              </a:r>
              <a:r>
                <a:rPr lang="en-US" sz="2000" dirty="0">
                  <a:solidFill>
                    <a:schemeClr val="tx2"/>
                  </a:solidFill>
                  <a:latin typeface="Arial Narrow Regular"/>
                </a:rPr>
                <a:t> and </a:t>
              </a:r>
              <a:r>
                <a:rPr lang="en-US" sz="2000" b="1" dirty="0">
                  <a:solidFill>
                    <a:schemeClr val="tx2"/>
                  </a:solidFill>
                  <a:latin typeface="Arial Narrow Regular"/>
                </a:rPr>
                <a:t>cost-effective</a:t>
              </a:r>
              <a:r>
                <a:rPr lang="en-US" sz="2000" dirty="0">
                  <a:solidFill>
                    <a:schemeClr val="tx2"/>
                  </a:solidFill>
                  <a:latin typeface="Arial Narrow Regular"/>
                </a:rPr>
                <a:t>.”</a:t>
              </a:r>
              <a:endParaRPr lang="uk-UA" sz="2000" dirty="0">
                <a:solidFill>
                  <a:schemeClr val="tx2"/>
                </a:solidFill>
                <a:latin typeface="Arial Regular"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sp>
        <p:nvSpPr>
          <p:cNvPr id="18" name="Content Placeholder 2"/>
          <p:cNvSpPr txBox="1">
            <a:spLocks/>
          </p:cNvSpPr>
          <p:nvPr/>
        </p:nvSpPr>
        <p:spPr>
          <a:xfrm>
            <a:off x="2768644" y="8006357"/>
            <a:ext cx="141477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Healthcare  </a:t>
            </a:r>
            <a:r>
              <a:rPr lang="en-US" sz="2000" dirty="0">
                <a:solidFill>
                  <a:schemeClr val="tx2"/>
                </a:solidFill>
                <a:latin typeface="Arial Narrow Regular"/>
              </a:rPr>
              <a:t>| </a:t>
            </a:r>
            <a:r>
              <a:rPr lang="en-US" sz="2000" b="1" dirty="0">
                <a:solidFill>
                  <a:schemeClr val="tx2"/>
                </a:solidFill>
                <a:latin typeface="Arial Narrow Regular"/>
              </a:rPr>
              <a:t> Retail  </a:t>
            </a:r>
            <a:r>
              <a:rPr lang="en-US" sz="2000" dirty="0">
                <a:solidFill>
                  <a:schemeClr val="tx2"/>
                </a:solidFill>
                <a:latin typeface="Arial Narrow Regular"/>
              </a:rPr>
              <a:t>| </a:t>
            </a:r>
            <a:r>
              <a:rPr lang="en-US" sz="2000" b="1" dirty="0">
                <a:solidFill>
                  <a:schemeClr val="tx2"/>
                </a:solidFill>
                <a:latin typeface="Arial Narrow Regular"/>
              </a:rPr>
              <a:t> Food Service </a:t>
            </a:r>
            <a:r>
              <a:rPr lang="en-US" sz="2000" dirty="0">
                <a:solidFill>
                  <a:schemeClr val="tx2"/>
                </a:solidFill>
                <a:latin typeface="Arial Narrow Regular"/>
              </a:rPr>
              <a:t> |  </a:t>
            </a:r>
            <a:r>
              <a:rPr lang="en-US" sz="2000" b="1" dirty="0">
                <a:solidFill>
                  <a:schemeClr val="tx2"/>
                </a:solidFill>
                <a:latin typeface="Arial Narrow Regular"/>
              </a:rPr>
              <a:t>Hospitality  </a:t>
            </a:r>
            <a:r>
              <a:rPr lang="en-US" sz="2000" dirty="0">
                <a:solidFill>
                  <a:schemeClr val="tx2"/>
                </a:solidFill>
                <a:latin typeface="Arial Narrow Regular"/>
              </a:rPr>
              <a:t>| </a:t>
            </a:r>
            <a:r>
              <a:rPr lang="en-US" sz="2000" b="1" dirty="0">
                <a:solidFill>
                  <a:schemeClr val="tx2"/>
                </a:solidFill>
                <a:latin typeface="Arial Narrow Regular"/>
              </a:rPr>
              <a:t> Restaurants </a:t>
            </a:r>
            <a:r>
              <a:rPr lang="en-US" sz="2000" dirty="0">
                <a:solidFill>
                  <a:schemeClr val="tx2"/>
                </a:solidFill>
                <a:latin typeface="Arial Narrow Regular"/>
              </a:rPr>
              <a:t> |  </a:t>
            </a:r>
            <a:r>
              <a:rPr lang="en-US" sz="2000" b="1" dirty="0">
                <a:solidFill>
                  <a:schemeClr val="tx2"/>
                </a:solidFill>
                <a:latin typeface="Arial Narrow Regular"/>
              </a:rPr>
              <a:t>Institutional/Education </a:t>
            </a:r>
            <a:r>
              <a:rPr lang="en-US" sz="2000" dirty="0">
                <a:solidFill>
                  <a:schemeClr val="tx2"/>
                </a:solidFill>
                <a:latin typeface="Arial Narrow Regular"/>
              </a:rPr>
              <a:t> |  </a:t>
            </a:r>
            <a:r>
              <a:rPr lang="en-US" sz="2000" b="1" dirty="0">
                <a:solidFill>
                  <a:schemeClr val="tx2"/>
                </a:solidFill>
                <a:latin typeface="Arial Narrow Regular"/>
              </a:rPr>
              <a:t>Government</a:t>
            </a:r>
            <a:endParaRPr lang="en-US" sz="2400" dirty="0"/>
          </a:p>
        </p:txBody>
      </p:sp>
    </p:spTree>
    <p:extLst>
      <p:ext uri="{BB962C8B-B14F-4D97-AF65-F5344CB8AC3E}">
        <p14:creationId xmlns:p14="http://schemas.microsoft.com/office/powerpoint/2010/main" val="256207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922"/>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300" y="571411"/>
            <a:ext cx="15340488" cy="1338828"/>
          </a:xfrm>
        </p:spPr>
        <p:txBody>
          <a:bodyPr/>
          <a:lstStyle/>
          <a:p>
            <a:r>
              <a:rPr lang="en-US" dirty="0">
                <a:solidFill>
                  <a:schemeClr val="accent1"/>
                </a:solidFill>
              </a:rPr>
              <a:t>how it works</a:t>
            </a:r>
            <a:br>
              <a:rPr lang="en-US" dirty="0"/>
            </a:br>
            <a:r>
              <a:rPr lang="en-US" dirty="0"/>
              <a:t>diaphragm kits 	                                         piston kits</a:t>
            </a:r>
            <a:endParaRPr lang="uk-UA" dirty="0"/>
          </a:p>
        </p:txBody>
      </p:sp>
      <p:sp>
        <p:nvSpPr>
          <p:cNvPr id="30" name="Content Placeholder 2"/>
          <p:cNvSpPr txBox="1">
            <a:spLocks/>
          </p:cNvSpPr>
          <p:nvPr/>
        </p:nvSpPr>
        <p:spPr>
          <a:xfrm>
            <a:off x="-1147118" y="5591795"/>
            <a:ext cx="7662401" cy="127659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sz="1800" dirty="0">
              <a:solidFill>
                <a:schemeClr val="tx2"/>
              </a:solidFill>
              <a:latin typeface="Arial Narrow Regular"/>
            </a:endParaRPr>
          </a:p>
        </p:txBody>
      </p:sp>
      <p:sp>
        <p:nvSpPr>
          <p:cNvPr id="28" name="Content Placeholder 2"/>
          <p:cNvSpPr txBox="1">
            <a:spLocks/>
          </p:cNvSpPr>
          <p:nvPr/>
        </p:nvSpPr>
        <p:spPr>
          <a:xfrm>
            <a:off x="3033713" y="1905990"/>
            <a:ext cx="11334750" cy="7283256"/>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endParaRPr lang="en-US" sz="2000" dirty="0">
              <a:latin typeface="Arial Narrow Regular"/>
            </a:endParaRPr>
          </a:p>
        </p:txBody>
      </p:sp>
      <p:pic>
        <p:nvPicPr>
          <p:cNvPr id="71" name="Picture 32" descr="200256 static"/>
          <p:cNvPicPr>
            <a:picLocks noChangeAspect="1" noChangeArrowheads="1"/>
          </p:cNvPicPr>
          <p:nvPr/>
        </p:nvPicPr>
        <p:blipFill>
          <a:blip r:embed="rId3" cstate="print"/>
          <a:srcRect/>
          <a:stretch>
            <a:fillRect/>
          </a:stretch>
        </p:blipFill>
        <p:spPr bwMode="auto">
          <a:xfrm>
            <a:off x="11707649" y="2095500"/>
            <a:ext cx="4717608" cy="3663323"/>
          </a:xfrm>
          <a:prstGeom prst="rect">
            <a:avLst/>
          </a:prstGeom>
          <a:noFill/>
        </p:spPr>
      </p:pic>
      <p:grpSp>
        <p:nvGrpSpPr>
          <p:cNvPr id="72" name="Group 34"/>
          <p:cNvGrpSpPr/>
          <p:nvPr/>
        </p:nvGrpSpPr>
        <p:grpSpPr>
          <a:xfrm>
            <a:off x="11191981" y="7081339"/>
            <a:ext cx="6791219" cy="2139886"/>
            <a:chOff x="458675" y="5087033"/>
            <a:chExt cx="4527479" cy="1426590"/>
          </a:xfrm>
        </p:grpSpPr>
        <p:sp>
          <p:nvSpPr>
            <p:cNvPr id="73" name="Text Box 14"/>
            <p:cNvSpPr txBox="1">
              <a:spLocks noChangeArrowheads="1"/>
            </p:cNvSpPr>
            <p:nvPr/>
          </p:nvSpPr>
          <p:spPr bwMode="auto">
            <a:xfrm>
              <a:off x="458675" y="5995538"/>
              <a:ext cx="1600200" cy="471924"/>
            </a:xfrm>
            <a:prstGeom prst="rect">
              <a:avLst/>
            </a:prstGeom>
            <a:noFill/>
            <a:ln w="9525">
              <a:noFill/>
              <a:miter lim="800000"/>
              <a:headEnd/>
              <a:tailEnd/>
            </a:ln>
            <a:effectLst/>
          </p:spPr>
          <p:txBody>
            <a:bodyPr>
              <a:spAutoFit/>
            </a:bodyPr>
            <a:lstStyle/>
            <a:p>
              <a:pPr algn="ctr">
                <a:spcBef>
                  <a:spcPct val="50000"/>
                </a:spcBef>
              </a:pPr>
              <a:r>
                <a:rPr lang="en-US" sz="2000" dirty="0">
                  <a:latin typeface="Arial Narrow Regular"/>
                </a:rPr>
                <a:t>ORIFICE      DIAMETER</a:t>
              </a:r>
            </a:p>
          </p:txBody>
        </p:sp>
        <p:sp>
          <p:nvSpPr>
            <p:cNvPr id="74" name="Text Box 15"/>
            <p:cNvSpPr txBox="1">
              <a:spLocks noChangeArrowheads="1"/>
            </p:cNvSpPr>
            <p:nvPr/>
          </p:nvSpPr>
          <p:spPr bwMode="auto">
            <a:xfrm>
              <a:off x="1714500" y="6026311"/>
              <a:ext cx="1600200" cy="471924"/>
            </a:xfrm>
            <a:prstGeom prst="rect">
              <a:avLst/>
            </a:prstGeom>
            <a:noFill/>
            <a:ln w="9525">
              <a:noFill/>
              <a:miter lim="800000"/>
              <a:headEnd/>
              <a:tailEnd/>
            </a:ln>
            <a:effectLst/>
          </p:spPr>
          <p:txBody>
            <a:bodyPr>
              <a:spAutoFit/>
            </a:bodyPr>
            <a:lstStyle/>
            <a:p>
              <a:pPr algn="ctr">
                <a:spcBef>
                  <a:spcPct val="50000"/>
                </a:spcBef>
              </a:pPr>
              <a:r>
                <a:rPr lang="en-US" sz="2000" dirty="0">
                  <a:latin typeface="Arial Narrow Regular"/>
                </a:rPr>
                <a:t>TRIP                 LENGTH</a:t>
              </a:r>
            </a:p>
          </p:txBody>
        </p:sp>
        <p:sp>
          <p:nvSpPr>
            <p:cNvPr id="75" name="Text Box 16"/>
            <p:cNvSpPr txBox="1">
              <a:spLocks noChangeArrowheads="1"/>
            </p:cNvSpPr>
            <p:nvPr/>
          </p:nvSpPr>
          <p:spPr bwMode="auto">
            <a:xfrm>
              <a:off x="2897075" y="6041699"/>
              <a:ext cx="2089079" cy="471924"/>
            </a:xfrm>
            <a:prstGeom prst="rect">
              <a:avLst/>
            </a:prstGeom>
            <a:noFill/>
            <a:ln w="9525">
              <a:noFill/>
              <a:miter lim="800000"/>
              <a:headEnd/>
              <a:tailEnd/>
            </a:ln>
            <a:effectLst/>
          </p:spPr>
          <p:txBody>
            <a:bodyPr wrap="square">
              <a:spAutoFit/>
            </a:bodyPr>
            <a:lstStyle/>
            <a:p>
              <a:pPr algn="ctr">
                <a:spcBef>
                  <a:spcPct val="50000"/>
                </a:spcBef>
              </a:pPr>
              <a:r>
                <a:rPr lang="en-US" sz="2000" dirty="0">
                  <a:latin typeface="Arial Narrow Regular"/>
                </a:rPr>
                <a:t>AREA BETWEEN               FLOW RING &amp; CENTER BORE</a:t>
              </a:r>
            </a:p>
          </p:txBody>
        </p:sp>
        <p:pic>
          <p:nvPicPr>
            <p:cNvPr id="76" name="Picture 27" descr="200256 open"/>
            <p:cNvPicPr>
              <a:picLocks noChangeAspect="1" noChangeArrowheads="1"/>
            </p:cNvPicPr>
            <p:nvPr/>
          </p:nvPicPr>
          <p:blipFill>
            <a:blip r:embed="rId4" cstate="print"/>
            <a:srcRect l="34911" r="27597" b="55402"/>
            <a:stretch>
              <a:fillRect/>
            </a:stretch>
          </p:blipFill>
          <p:spPr bwMode="auto">
            <a:xfrm>
              <a:off x="811864" y="5092615"/>
              <a:ext cx="878774" cy="811646"/>
            </a:xfrm>
            <a:prstGeom prst="rect">
              <a:avLst/>
            </a:prstGeom>
            <a:noFill/>
          </p:spPr>
        </p:pic>
        <p:pic>
          <p:nvPicPr>
            <p:cNvPr id="77" name="Picture 29" descr="200256 opening"/>
            <p:cNvPicPr>
              <a:picLocks noChangeAspect="1" noChangeArrowheads="1"/>
            </p:cNvPicPr>
            <p:nvPr/>
          </p:nvPicPr>
          <p:blipFill>
            <a:blip r:embed="rId5" cstate="print"/>
            <a:srcRect l="34911" t="36644" r="27658" b="20102"/>
            <a:stretch>
              <a:fillRect/>
            </a:stretch>
          </p:blipFill>
          <p:spPr bwMode="auto">
            <a:xfrm>
              <a:off x="2034718" y="5087033"/>
              <a:ext cx="910606" cy="817228"/>
            </a:xfrm>
            <a:prstGeom prst="rect">
              <a:avLst/>
            </a:prstGeom>
            <a:noFill/>
          </p:spPr>
        </p:pic>
        <p:grpSp>
          <p:nvGrpSpPr>
            <p:cNvPr id="78" name="Group 18"/>
            <p:cNvGrpSpPr/>
            <p:nvPr/>
          </p:nvGrpSpPr>
          <p:grpSpPr>
            <a:xfrm>
              <a:off x="3245925" y="5087033"/>
              <a:ext cx="990600" cy="811646"/>
              <a:chOff x="5943600" y="2209800"/>
              <a:chExt cx="2362200" cy="1905000"/>
            </a:xfrm>
          </p:grpSpPr>
          <p:pic>
            <p:nvPicPr>
              <p:cNvPr id="79" name="Picture 35" descr="200256 open"/>
              <p:cNvPicPr>
                <a:picLocks noChangeAspect="1" noChangeArrowheads="1"/>
              </p:cNvPicPr>
              <p:nvPr/>
            </p:nvPicPr>
            <p:blipFill>
              <a:blip r:embed="rId4" cstate="print"/>
              <a:srcRect l="33620" t="29996" r="26306" b="28413"/>
              <a:stretch>
                <a:fillRect/>
              </a:stretch>
            </p:blipFill>
            <p:spPr bwMode="auto">
              <a:xfrm>
                <a:off x="5943600" y="2209800"/>
                <a:ext cx="2362200" cy="1905000"/>
              </a:xfrm>
              <a:prstGeom prst="rect">
                <a:avLst/>
              </a:prstGeom>
              <a:noFill/>
            </p:spPr>
          </p:pic>
          <p:sp>
            <p:nvSpPr>
              <p:cNvPr id="80" name="Oval 36"/>
              <p:cNvSpPr>
                <a:spLocks noChangeArrowheads="1"/>
              </p:cNvSpPr>
              <p:nvPr/>
            </p:nvSpPr>
            <p:spPr bwMode="auto">
              <a:xfrm>
                <a:off x="6324600" y="2590800"/>
                <a:ext cx="609600" cy="1066800"/>
              </a:xfrm>
              <a:prstGeom prst="ellipse">
                <a:avLst/>
              </a:prstGeom>
              <a:noFill/>
              <a:ln w="19050">
                <a:solidFill>
                  <a:srgbClr val="00FF00"/>
                </a:solidFill>
                <a:round/>
                <a:headEnd/>
                <a:tailEnd/>
              </a:ln>
              <a:effectLst/>
            </p:spPr>
            <p:txBody>
              <a:bodyPr wrap="none" anchor="ctr"/>
              <a:lstStyle/>
              <a:p>
                <a:endParaRPr lang="en-US" sz="2000" dirty="0">
                  <a:latin typeface="Arial Narrow Regular"/>
                </a:endParaRPr>
              </a:p>
            </p:txBody>
          </p:sp>
          <p:sp>
            <p:nvSpPr>
              <p:cNvPr id="81" name="Oval 37"/>
              <p:cNvSpPr>
                <a:spLocks noChangeArrowheads="1"/>
              </p:cNvSpPr>
              <p:nvPr/>
            </p:nvSpPr>
            <p:spPr bwMode="auto">
              <a:xfrm>
                <a:off x="7391400" y="2590800"/>
                <a:ext cx="609600" cy="1066800"/>
              </a:xfrm>
              <a:prstGeom prst="ellipse">
                <a:avLst/>
              </a:prstGeom>
              <a:noFill/>
              <a:ln w="19050">
                <a:solidFill>
                  <a:srgbClr val="00FF00"/>
                </a:solidFill>
                <a:round/>
                <a:headEnd/>
                <a:tailEnd/>
              </a:ln>
              <a:effectLst/>
            </p:spPr>
            <p:txBody>
              <a:bodyPr wrap="none" anchor="ctr"/>
              <a:lstStyle/>
              <a:p>
                <a:endParaRPr lang="en-US" sz="2000" dirty="0">
                  <a:latin typeface="Arial Narrow Regular"/>
                </a:endParaRPr>
              </a:p>
            </p:txBody>
          </p:sp>
        </p:grpSp>
      </p:grpSp>
      <p:pic>
        <p:nvPicPr>
          <p:cNvPr id="83" name="Picture 2"/>
          <p:cNvPicPr>
            <a:picLocks noChangeAspect="1" noChangeArrowheads="1"/>
          </p:cNvPicPr>
          <p:nvPr/>
        </p:nvPicPr>
        <p:blipFill>
          <a:blip r:embed="rId6" cstate="print"/>
          <a:srcRect/>
          <a:stretch>
            <a:fillRect/>
          </a:stretch>
        </p:blipFill>
        <p:spPr bwMode="auto">
          <a:xfrm>
            <a:off x="15910527" y="4647591"/>
            <a:ext cx="1077446" cy="1713317"/>
          </a:xfrm>
          <a:prstGeom prst="rect">
            <a:avLst/>
          </a:prstGeom>
          <a:noFill/>
          <a:ln w="9525">
            <a:noFill/>
            <a:miter lim="800000"/>
            <a:headEnd/>
            <a:tailEnd/>
          </a:ln>
          <a:effectLst/>
        </p:spPr>
      </p:pic>
      <p:grpSp>
        <p:nvGrpSpPr>
          <p:cNvPr id="20" name="Group 33"/>
          <p:cNvGrpSpPr/>
          <p:nvPr/>
        </p:nvGrpSpPr>
        <p:grpSpPr>
          <a:xfrm>
            <a:off x="1156318" y="6846462"/>
            <a:ext cx="6575508" cy="2544663"/>
            <a:chOff x="609600" y="1981200"/>
            <a:chExt cx="9523631" cy="4322217"/>
          </a:xfrm>
        </p:grpSpPr>
        <p:pic>
          <p:nvPicPr>
            <p:cNvPr id="21" name="Picture 37" descr="z6000av open"/>
            <p:cNvPicPr>
              <a:picLocks noChangeAspect="1" noChangeArrowheads="1"/>
            </p:cNvPicPr>
            <p:nvPr/>
          </p:nvPicPr>
          <p:blipFill>
            <a:blip r:embed="rId7" cstate="print"/>
            <a:srcRect l="25607" r="35982" b="50121"/>
            <a:stretch>
              <a:fillRect/>
            </a:stretch>
          </p:blipFill>
          <p:spPr bwMode="auto">
            <a:xfrm>
              <a:off x="609600" y="2057400"/>
              <a:ext cx="2286000" cy="2286000"/>
            </a:xfrm>
            <a:prstGeom prst="rect">
              <a:avLst/>
            </a:prstGeom>
            <a:noFill/>
          </p:spPr>
        </p:pic>
        <p:pic>
          <p:nvPicPr>
            <p:cNvPr id="22" name="Picture 36" descr="z6000av open"/>
            <p:cNvPicPr>
              <a:picLocks noChangeAspect="1" noChangeArrowheads="1"/>
            </p:cNvPicPr>
            <p:nvPr/>
          </p:nvPicPr>
          <p:blipFill>
            <a:blip r:embed="rId7" cstate="print"/>
            <a:srcRect l="38429" r="23184" b="43475"/>
            <a:stretch>
              <a:fillRect/>
            </a:stretch>
          </p:blipFill>
          <p:spPr bwMode="auto">
            <a:xfrm>
              <a:off x="6019800" y="1981200"/>
              <a:ext cx="2120900" cy="2405063"/>
            </a:xfrm>
            <a:prstGeom prst="rect">
              <a:avLst/>
            </a:prstGeom>
            <a:noFill/>
          </p:spPr>
        </p:pic>
        <p:pic>
          <p:nvPicPr>
            <p:cNvPr id="23" name="Picture 29" descr="Z6000AV tripped"/>
            <p:cNvPicPr>
              <a:picLocks noChangeAspect="1" noChangeArrowheads="1"/>
            </p:cNvPicPr>
            <p:nvPr/>
          </p:nvPicPr>
          <p:blipFill>
            <a:blip r:embed="rId8" cstate="print"/>
            <a:srcRect l="41364" t="14958" r="22433" b="23427"/>
            <a:stretch>
              <a:fillRect/>
            </a:stretch>
          </p:blipFill>
          <p:spPr bwMode="auto">
            <a:xfrm>
              <a:off x="3505200" y="1981200"/>
              <a:ext cx="1782763" cy="2354263"/>
            </a:xfrm>
            <a:prstGeom prst="rect">
              <a:avLst/>
            </a:prstGeom>
            <a:noFill/>
          </p:spPr>
        </p:pic>
        <p:sp>
          <p:nvSpPr>
            <p:cNvPr id="24" name="Text Box 14"/>
            <p:cNvSpPr txBox="1">
              <a:spLocks noChangeArrowheads="1"/>
            </p:cNvSpPr>
            <p:nvPr/>
          </p:nvSpPr>
          <p:spPr bwMode="auto">
            <a:xfrm>
              <a:off x="860282" y="4701715"/>
              <a:ext cx="2362201" cy="1202374"/>
            </a:xfrm>
            <a:prstGeom prst="rect">
              <a:avLst/>
            </a:prstGeom>
            <a:noFill/>
            <a:ln w="9525">
              <a:noFill/>
              <a:miter lim="800000"/>
              <a:headEnd/>
              <a:tailEnd/>
            </a:ln>
            <a:effectLst/>
          </p:spPr>
          <p:txBody>
            <a:bodyPr wrap="square">
              <a:spAutoFit/>
            </a:bodyPr>
            <a:lstStyle/>
            <a:p>
              <a:pPr algn="ctr">
                <a:spcBef>
                  <a:spcPct val="50000"/>
                </a:spcBef>
              </a:pPr>
              <a:r>
                <a:rPr lang="en-US" sz="2000" dirty="0">
                  <a:latin typeface="Arial Narrow Regular"/>
                </a:rPr>
                <a:t>ORIFICE DIAMETER</a:t>
              </a:r>
            </a:p>
          </p:txBody>
        </p:sp>
        <p:sp>
          <p:nvSpPr>
            <p:cNvPr id="25" name="Text Box 15"/>
            <p:cNvSpPr txBox="1">
              <a:spLocks noChangeArrowheads="1"/>
            </p:cNvSpPr>
            <p:nvPr/>
          </p:nvSpPr>
          <p:spPr bwMode="auto">
            <a:xfrm>
              <a:off x="3581399" y="4724401"/>
              <a:ext cx="1943101" cy="1202374"/>
            </a:xfrm>
            <a:prstGeom prst="rect">
              <a:avLst/>
            </a:prstGeom>
            <a:noFill/>
            <a:ln w="9525">
              <a:noFill/>
              <a:miter lim="800000"/>
              <a:headEnd/>
              <a:tailEnd/>
            </a:ln>
            <a:effectLst/>
          </p:spPr>
          <p:txBody>
            <a:bodyPr wrap="square">
              <a:spAutoFit/>
            </a:bodyPr>
            <a:lstStyle/>
            <a:p>
              <a:pPr algn="ctr">
                <a:spcBef>
                  <a:spcPct val="50000"/>
                </a:spcBef>
              </a:pPr>
              <a:r>
                <a:rPr lang="en-US" sz="2000" dirty="0">
                  <a:latin typeface="Arial Narrow Regular"/>
                </a:rPr>
                <a:t>TRIP LENGTH</a:t>
              </a:r>
            </a:p>
          </p:txBody>
        </p:sp>
        <p:sp>
          <p:nvSpPr>
            <p:cNvPr id="26" name="Text Box 16"/>
            <p:cNvSpPr txBox="1">
              <a:spLocks noChangeArrowheads="1"/>
            </p:cNvSpPr>
            <p:nvPr/>
          </p:nvSpPr>
          <p:spPr bwMode="auto">
            <a:xfrm>
              <a:off x="5524500" y="4578271"/>
              <a:ext cx="4608731" cy="1725146"/>
            </a:xfrm>
            <a:prstGeom prst="rect">
              <a:avLst/>
            </a:prstGeom>
            <a:noFill/>
            <a:ln w="9525">
              <a:noFill/>
              <a:miter lim="800000"/>
              <a:headEnd/>
              <a:tailEnd/>
            </a:ln>
            <a:effectLst/>
          </p:spPr>
          <p:txBody>
            <a:bodyPr wrap="square">
              <a:spAutoFit/>
            </a:bodyPr>
            <a:lstStyle/>
            <a:p>
              <a:pPr algn="ctr">
                <a:spcBef>
                  <a:spcPct val="50000"/>
                </a:spcBef>
              </a:pPr>
              <a:r>
                <a:rPr lang="en-US" sz="2000" dirty="0">
                  <a:latin typeface="Arial Narrow Regular"/>
                </a:rPr>
                <a:t>AREA BETWEEN                FLOW RING &amp; CENTER BORE</a:t>
              </a:r>
            </a:p>
          </p:txBody>
        </p:sp>
        <p:sp>
          <p:nvSpPr>
            <p:cNvPr id="27" name="Oval 17"/>
            <p:cNvSpPr>
              <a:spLocks noChangeArrowheads="1"/>
            </p:cNvSpPr>
            <p:nvPr/>
          </p:nvSpPr>
          <p:spPr bwMode="auto">
            <a:xfrm>
              <a:off x="7315200" y="2667000"/>
              <a:ext cx="685800" cy="685800"/>
            </a:xfrm>
            <a:prstGeom prst="ellipse">
              <a:avLst/>
            </a:prstGeom>
            <a:noFill/>
            <a:ln w="19050">
              <a:solidFill>
                <a:srgbClr val="FF0000"/>
              </a:solidFill>
              <a:round/>
              <a:headEnd/>
              <a:tailEnd/>
            </a:ln>
            <a:effectLst/>
          </p:spPr>
          <p:txBody>
            <a:bodyPr wrap="none" anchor="ctr"/>
            <a:lstStyle/>
            <a:p>
              <a:endParaRPr lang="en-US" sz="2000" dirty="0">
                <a:latin typeface="Arial Narrow Regular"/>
              </a:endParaRPr>
            </a:p>
          </p:txBody>
        </p:sp>
        <p:sp>
          <p:nvSpPr>
            <p:cNvPr id="29" name="Oval 19"/>
            <p:cNvSpPr>
              <a:spLocks noChangeArrowheads="1"/>
            </p:cNvSpPr>
            <p:nvPr/>
          </p:nvSpPr>
          <p:spPr bwMode="auto">
            <a:xfrm>
              <a:off x="6096000" y="2667000"/>
              <a:ext cx="685800" cy="685800"/>
            </a:xfrm>
            <a:prstGeom prst="ellipse">
              <a:avLst/>
            </a:prstGeom>
            <a:noFill/>
            <a:ln w="19050">
              <a:solidFill>
                <a:srgbClr val="FF0000"/>
              </a:solidFill>
              <a:round/>
              <a:headEnd/>
              <a:tailEnd/>
            </a:ln>
            <a:effectLst/>
          </p:spPr>
          <p:txBody>
            <a:bodyPr wrap="none" anchor="ctr"/>
            <a:lstStyle/>
            <a:p>
              <a:endParaRPr lang="en-US" sz="2000" dirty="0">
                <a:latin typeface="Arial Narrow Regular"/>
              </a:endParaRPr>
            </a:p>
          </p:txBody>
        </p:sp>
        <p:sp>
          <p:nvSpPr>
            <p:cNvPr id="31" name="Line 20"/>
            <p:cNvSpPr>
              <a:spLocks noChangeShapeType="1"/>
            </p:cNvSpPr>
            <p:nvPr/>
          </p:nvSpPr>
          <p:spPr bwMode="auto">
            <a:xfrm flipV="1">
              <a:off x="4800600" y="2133600"/>
              <a:ext cx="804863" cy="152400"/>
            </a:xfrm>
            <a:prstGeom prst="line">
              <a:avLst/>
            </a:prstGeom>
            <a:noFill/>
            <a:ln w="19050">
              <a:solidFill>
                <a:srgbClr val="FF0000"/>
              </a:solidFill>
              <a:round/>
              <a:headEnd/>
              <a:tailEnd/>
            </a:ln>
            <a:effectLst/>
          </p:spPr>
          <p:txBody>
            <a:bodyPr/>
            <a:lstStyle/>
            <a:p>
              <a:endParaRPr lang="en-US" sz="2000" dirty="0">
                <a:latin typeface="Arial Narrow Regular"/>
              </a:endParaRPr>
            </a:p>
          </p:txBody>
        </p:sp>
        <p:sp>
          <p:nvSpPr>
            <p:cNvPr id="32" name="Line 21"/>
            <p:cNvSpPr>
              <a:spLocks noChangeShapeType="1"/>
            </p:cNvSpPr>
            <p:nvPr/>
          </p:nvSpPr>
          <p:spPr bwMode="auto">
            <a:xfrm flipV="1">
              <a:off x="4648200" y="4057650"/>
              <a:ext cx="990600" cy="152400"/>
            </a:xfrm>
            <a:prstGeom prst="line">
              <a:avLst/>
            </a:prstGeom>
            <a:noFill/>
            <a:ln w="19050">
              <a:solidFill>
                <a:srgbClr val="FF0000"/>
              </a:solidFill>
              <a:round/>
              <a:headEnd/>
              <a:tailEnd/>
            </a:ln>
            <a:effectLst/>
          </p:spPr>
          <p:txBody>
            <a:bodyPr/>
            <a:lstStyle/>
            <a:p>
              <a:endParaRPr lang="en-US" sz="2000" dirty="0">
                <a:latin typeface="Arial Narrow Regular"/>
              </a:endParaRPr>
            </a:p>
          </p:txBody>
        </p:sp>
        <p:sp>
          <p:nvSpPr>
            <p:cNvPr id="33" name="Text Box 24"/>
            <p:cNvSpPr txBox="1">
              <a:spLocks noChangeArrowheads="1"/>
            </p:cNvSpPr>
            <p:nvPr/>
          </p:nvSpPr>
          <p:spPr bwMode="auto">
            <a:xfrm>
              <a:off x="5334000" y="2971800"/>
              <a:ext cx="381000" cy="679604"/>
            </a:xfrm>
            <a:prstGeom prst="rect">
              <a:avLst/>
            </a:prstGeom>
            <a:noFill/>
            <a:ln w="9525">
              <a:noFill/>
              <a:miter lim="800000"/>
              <a:headEnd/>
              <a:tailEnd/>
            </a:ln>
            <a:effectLst/>
          </p:spPr>
          <p:txBody>
            <a:bodyPr>
              <a:spAutoFit/>
            </a:bodyPr>
            <a:lstStyle/>
            <a:p>
              <a:pPr algn="ctr">
                <a:spcBef>
                  <a:spcPct val="50000"/>
                </a:spcBef>
              </a:pPr>
              <a:r>
                <a:rPr lang="en-US" sz="2000" b="1" dirty="0">
                  <a:latin typeface="Arial Narrow Regular"/>
                </a:rPr>
                <a:t>X</a:t>
              </a:r>
            </a:p>
          </p:txBody>
        </p:sp>
        <p:sp>
          <p:nvSpPr>
            <p:cNvPr id="34" name="Oval 25"/>
            <p:cNvSpPr>
              <a:spLocks noChangeArrowheads="1"/>
            </p:cNvSpPr>
            <p:nvPr/>
          </p:nvSpPr>
          <p:spPr bwMode="auto">
            <a:xfrm>
              <a:off x="990600" y="2667000"/>
              <a:ext cx="685800" cy="685800"/>
            </a:xfrm>
            <a:prstGeom prst="ellipse">
              <a:avLst/>
            </a:prstGeom>
            <a:noFill/>
            <a:ln w="19050">
              <a:solidFill>
                <a:srgbClr val="FF0000"/>
              </a:solidFill>
              <a:round/>
              <a:headEnd/>
              <a:tailEnd/>
            </a:ln>
            <a:effectLst/>
          </p:spPr>
          <p:txBody>
            <a:bodyPr wrap="none" anchor="ctr"/>
            <a:lstStyle/>
            <a:p>
              <a:endParaRPr lang="en-US" sz="2000" dirty="0">
                <a:latin typeface="Arial Narrow Regular"/>
              </a:endParaRPr>
            </a:p>
          </p:txBody>
        </p:sp>
        <p:sp>
          <p:nvSpPr>
            <p:cNvPr id="35" name="Line 34"/>
            <p:cNvSpPr>
              <a:spLocks noChangeShapeType="1"/>
            </p:cNvSpPr>
            <p:nvPr/>
          </p:nvSpPr>
          <p:spPr bwMode="auto">
            <a:xfrm flipV="1">
              <a:off x="5486400" y="2209800"/>
              <a:ext cx="0" cy="762000"/>
            </a:xfrm>
            <a:prstGeom prst="line">
              <a:avLst/>
            </a:prstGeom>
            <a:noFill/>
            <a:ln w="19050">
              <a:solidFill>
                <a:schemeClr val="tx1"/>
              </a:solidFill>
              <a:round/>
              <a:headEnd/>
              <a:tailEnd type="triangle" w="med" len="med"/>
            </a:ln>
            <a:effectLst/>
          </p:spPr>
          <p:txBody>
            <a:bodyPr lIns="0" tIns="0" rIns="0" bIns="0" anchor="b"/>
            <a:lstStyle/>
            <a:p>
              <a:endParaRPr lang="en-US" sz="2000" dirty="0">
                <a:latin typeface="Arial Narrow Regular"/>
              </a:endParaRPr>
            </a:p>
          </p:txBody>
        </p:sp>
        <p:sp>
          <p:nvSpPr>
            <p:cNvPr id="36" name="Line 35"/>
            <p:cNvSpPr>
              <a:spLocks noChangeShapeType="1"/>
            </p:cNvSpPr>
            <p:nvPr/>
          </p:nvSpPr>
          <p:spPr bwMode="auto">
            <a:xfrm>
              <a:off x="5486400" y="3276600"/>
              <a:ext cx="0" cy="685800"/>
            </a:xfrm>
            <a:prstGeom prst="line">
              <a:avLst/>
            </a:prstGeom>
            <a:noFill/>
            <a:ln w="19050">
              <a:solidFill>
                <a:schemeClr val="tx1"/>
              </a:solidFill>
              <a:round/>
              <a:headEnd/>
              <a:tailEnd type="triangle" w="med" len="med"/>
            </a:ln>
            <a:effectLst/>
          </p:spPr>
          <p:txBody>
            <a:bodyPr lIns="0" tIns="0" rIns="0" bIns="0" anchor="b"/>
            <a:lstStyle/>
            <a:p>
              <a:endParaRPr lang="en-US" sz="2000" dirty="0">
                <a:latin typeface="Arial Narrow Regular"/>
              </a:endParaRPr>
            </a:p>
          </p:txBody>
        </p:sp>
      </p:grpSp>
      <p:pic>
        <p:nvPicPr>
          <p:cNvPr id="37" name="Picture 11" descr="diaphragm kit"/>
          <p:cNvPicPr>
            <a:picLocks noChangeAspect="1" noChangeArrowheads="1"/>
          </p:cNvPicPr>
          <p:nvPr/>
        </p:nvPicPr>
        <p:blipFill rotWithShape="1">
          <a:blip r:embed="rId9" cstate="print"/>
          <a:srcRect l="13408" r="9242"/>
          <a:stretch/>
        </p:blipFill>
        <p:spPr bwMode="auto">
          <a:xfrm>
            <a:off x="5941656" y="2525039"/>
            <a:ext cx="2057400" cy="4374357"/>
          </a:xfrm>
          <a:prstGeom prst="rect">
            <a:avLst/>
          </a:prstGeom>
          <a:noFill/>
        </p:spPr>
      </p:pic>
      <p:sp>
        <p:nvSpPr>
          <p:cNvPr id="38" name="Text Box 16"/>
          <p:cNvSpPr txBox="1">
            <a:spLocks noChangeArrowheads="1"/>
          </p:cNvSpPr>
          <p:nvPr/>
        </p:nvSpPr>
        <p:spPr bwMode="auto">
          <a:xfrm>
            <a:off x="7160856" y="3184457"/>
            <a:ext cx="2419351" cy="707886"/>
          </a:xfrm>
          <a:prstGeom prst="rect">
            <a:avLst/>
          </a:prstGeom>
          <a:noFill/>
          <a:ln w="9525">
            <a:noFill/>
            <a:miter lim="800000"/>
            <a:headEnd/>
            <a:tailEnd/>
          </a:ln>
          <a:effectLst/>
        </p:spPr>
        <p:txBody>
          <a:bodyPr wrap="square">
            <a:spAutoFit/>
          </a:bodyPr>
          <a:lstStyle/>
          <a:p>
            <a:pPr algn="l"/>
            <a:r>
              <a:rPr lang="en-US" sz="2000" dirty="0">
                <a:latin typeface="Arial Narrow Regular"/>
              </a:rPr>
              <a:t>Trip Length</a:t>
            </a:r>
          </a:p>
          <a:p>
            <a:pPr algn="l"/>
            <a:r>
              <a:rPr lang="en-US" sz="2000" dirty="0">
                <a:latin typeface="Arial Narrow Regular"/>
              </a:rPr>
              <a:t>(volume &amp; timing)</a:t>
            </a:r>
          </a:p>
        </p:txBody>
      </p:sp>
      <p:sp>
        <p:nvSpPr>
          <p:cNvPr id="39" name="Text Box 17"/>
          <p:cNvSpPr txBox="1">
            <a:spLocks noChangeArrowheads="1"/>
          </p:cNvSpPr>
          <p:nvPr/>
        </p:nvSpPr>
        <p:spPr bwMode="auto">
          <a:xfrm>
            <a:off x="7541856" y="4240026"/>
            <a:ext cx="1257300" cy="707886"/>
          </a:xfrm>
          <a:prstGeom prst="rect">
            <a:avLst/>
          </a:prstGeom>
          <a:noFill/>
          <a:ln w="9525">
            <a:noFill/>
            <a:miter lim="800000"/>
            <a:headEnd/>
            <a:tailEnd/>
          </a:ln>
          <a:effectLst/>
        </p:spPr>
        <p:txBody>
          <a:bodyPr>
            <a:spAutoFit/>
          </a:bodyPr>
          <a:lstStyle/>
          <a:p>
            <a:pPr algn="l"/>
            <a:r>
              <a:rPr lang="en-US" sz="2000" dirty="0">
                <a:latin typeface="Arial Narrow Regular"/>
              </a:rPr>
              <a:t>Orifice</a:t>
            </a:r>
          </a:p>
          <a:p>
            <a:pPr algn="l"/>
            <a:r>
              <a:rPr lang="en-US" sz="2000" dirty="0">
                <a:latin typeface="Arial Narrow Regular"/>
              </a:rPr>
              <a:t>(timing)</a:t>
            </a:r>
          </a:p>
        </p:txBody>
      </p:sp>
      <p:sp>
        <p:nvSpPr>
          <p:cNvPr id="40" name="Text Box 19"/>
          <p:cNvSpPr txBox="1">
            <a:spLocks noChangeArrowheads="1"/>
          </p:cNvSpPr>
          <p:nvPr/>
        </p:nvSpPr>
        <p:spPr bwMode="auto">
          <a:xfrm>
            <a:off x="5115365" y="5840461"/>
            <a:ext cx="1714500" cy="707886"/>
          </a:xfrm>
          <a:prstGeom prst="rect">
            <a:avLst/>
          </a:prstGeom>
          <a:noFill/>
          <a:ln w="9525">
            <a:noFill/>
            <a:miter lim="800000"/>
            <a:headEnd/>
            <a:tailEnd/>
          </a:ln>
          <a:effectLst/>
        </p:spPr>
        <p:txBody>
          <a:bodyPr>
            <a:spAutoFit/>
          </a:bodyPr>
          <a:lstStyle/>
          <a:p>
            <a:pPr algn="l"/>
            <a:r>
              <a:rPr lang="en-US" sz="2000" dirty="0">
                <a:latin typeface="Arial Narrow Regular"/>
              </a:rPr>
              <a:t>Flow Ring</a:t>
            </a:r>
          </a:p>
          <a:p>
            <a:pPr algn="l"/>
            <a:r>
              <a:rPr lang="en-US" sz="2000" dirty="0">
                <a:latin typeface="Arial Narrow Regular"/>
              </a:rPr>
              <a:t>(volume)</a:t>
            </a:r>
          </a:p>
        </p:txBody>
      </p:sp>
      <p:sp>
        <p:nvSpPr>
          <p:cNvPr id="41" name="Rectangle 40"/>
          <p:cNvSpPr/>
          <p:nvPr/>
        </p:nvSpPr>
        <p:spPr>
          <a:xfrm>
            <a:off x="838200" y="9418229"/>
            <a:ext cx="6979223" cy="933007"/>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lvl="1" algn="ctr"/>
            <a:r>
              <a:rPr lang="en-US" sz="2000" dirty="0">
                <a:solidFill>
                  <a:schemeClr val="bg1"/>
                </a:solidFill>
                <a:latin typeface="Arial Narrow Regular"/>
                <a:ea typeface="Calibri" pitchFamily="34" charset="0"/>
                <a:cs typeface="Arial" pitchFamily="34" charset="0"/>
              </a:rPr>
              <a:t>33% less clogs (AquaVantage triple filter) vs.                                traditional dual-filtered diaphragm technology </a:t>
            </a:r>
          </a:p>
          <a:p>
            <a:pPr marL="0" lvl="1" algn="ctr"/>
            <a:r>
              <a:rPr lang="en-US" sz="2000" dirty="0">
                <a:solidFill>
                  <a:schemeClr val="bg1"/>
                </a:solidFill>
                <a:latin typeface="Arial Narrow Regular"/>
                <a:cs typeface="Arial" pitchFamily="34" charset="0"/>
              </a:rPr>
              <a:t>Good parts availability</a:t>
            </a:r>
            <a:endParaRPr lang="en-US" sz="2000" dirty="0">
              <a:latin typeface="Arial Narrow Regular"/>
            </a:endParaRPr>
          </a:p>
        </p:txBody>
      </p:sp>
      <p:sp>
        <p:nvSpPr>
          <p:cNvPr id="42" name="TextBox 41"/>
          <p:cNvSpPr txBox="1"/>
          <p:nvPr/>
        </p:nvSpPr>
        <p:spPr>
          <a:xfrm>
            <a:off x="7494073" y="6011327"/>
            <a:ext cx="3681281" cy="1015663"/>
          </a:xfrm>
          <a:prstGeom prst="rect">
            <a:avLst/>
          </a:prstGeom>
          <a:noFill/>
        </p:spPr>
        <p:txBody>
          <a:bodyPr wrap="square" rtlCol="0">
            <a:spAutoFit/>
          </a:bodyPr>
          <a:lstStyle/>
          <a:p>
            <a:r>
              <a:rPr lang="en-US" sz="2000" dirty="0">
                <a:latin typeface="Arial Narrow Regular"/>
              </a:rPr>
              <a:t>Thermo Plastic Elastomer (TPE)</a:t>
            </a:r>
          </a:p>
          <a:p>
            <a:r>
              <a:rPr lang="en-US" sz="2000" dirty="0">
                <a:latin typeface="Arial Narrow Regular"/>
              </a:rPr>
              <a:t>Superior chemical resistance</a:t>
            </a:r>
          </a:p>
        </p:txBody>
      </p:sp>
      <p:pic>
        <p:nvPicPr>
          <p:cNvPr id="43" name="Picture 33" descr="Z6000AV closed"/>
          <p:cNvPicPr>
            <a:picLocks noChangeAspect="1" noChangeArrowheads="1"/>
          </p:cNvPicPr>
          <p:nvPr/>
        </p:nvPicPr>
        <p:blipFill>
          <a:blip r:embed="rId10" cstate="print"/>
          <a:srcRect/>
          <a:stretch>
            <a:fillRect/>
          </a:stretch>
        </p:blipFill>
        <p:spPr bwMode="auto">
          <a:xfrm>
            <a:off x="912456" y="1943100"/>
            <a:ext cx="5044044" cy="3916808"/>
          </a:xfrm>
          <a:prstGeom prst="rect">
            <a:avLst/>
          </a:prstGeom>
          <a:noFill/>
        </p:spPr>
      </p:pic>
      <p:sp>
        <p:nvSpPr>
          <p:cNvPr id="44" name="Rectangle 43"/>
          <p:cNvSpPr/>
          <p:nvPr/>
        </p:nvSpPr>
        <p:spPr>
          <a:xfrm>
            <a:off x="10439401" y="9403776"/>
            <a:ext cx="7543800" cy="905907"/>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a:latin typeface="Arial Narrow Regular"/>
              </a:rPr>
              <a:t>Value-driven price; good in low pressure environments</a:t>
            </a:r>
          </a:p>
          <a:p>
            <a:pPr algn="ctr"/>
            <a:r>
              <a:rPr lang="en-US" sz="2000" dirty="0">
                <a:latin typeface="Arial Narrow Regular"/>
              </a:rPr>
              <a:t>Easy color-coded connections for fast, reliable installation</a:t>
            </a:r>
          </a:p>
          <a:p>
            <a:pPr algn="ctr"/>
            <a:r>
              <a:rPr lang="en-US" sz="2000" dirty="0">
                <a:latin typeface="Arial Narrow Regular"/>
              </a:rPr>
              <a:t>Easy repair and parts maintenance with no single point of failure</a:t>
            </a:r>
          </a:p>
        </p:txBody>
      </p:sp>
    </p:spTree>
    <p:extLst>
      <p:ext uri="{BB962C8B-B14F-4D97-AF65-F5344CB8AC3E}">
        <p14:creationId xmlns:p14="http://schemas.microsoft.com/office/powerpoint/2010/main" val="1835635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10058400" y="571411"/>
            <a:ext cx="8686800" cy="1338828"/>
          </a:xfrm>
        </p:spPr>
        <p:txBody>
          <a:bodyPr/>
          <a:lstStyle/>
          <a:p>
            <a:r>
              <a:rPr lang="en-US" dirty="0">
                <a:solidFill>
                  <a:schemeClr val="accent1"/>
                </a:solidFill>
              </a:rPr>
              <a:t>how it works</a:t>
            </a:r>
            <a:br>
              <a:rPr lang="en-US" dirty="0"/>
            </a:br>
            <a:r>
              <a:rPr lang="en-US" dirty="0"/>
              <a:t>step-by-step diaphragm valve</a:t>
            </a:r>
            <a:endParaRPr lang="uk-UA" dirty="0"/>
          </a:p>
        </p:txBody>
      </p:sp>
      <p:cxnSp>
        <p:nvCxnSpPr>
          <p:cNvPr id="46" name="Straight Connector 45"/>
          <p:cNvCxnSpPr>
            <a:stCxn id="30" idx="4"/>
            <a:endCxn id="53" idx="0"/>
          </p:cNvCxnSpPr>
          <p:nvPr/>
        </p:nvCxnSpPr>
        <p:spPr>
          <a:xfrm>
            <a:off x="12534900" y="3030115"/>
            <a:ext cx="0" cy="12192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534900" y="4477915"/>
            <a:ext cx="0" cy="162024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677400" y="2552700"/>
            <a:ext cx="8686800" cy="1719084"/>
            <a:chOff x="10058400" y="2933700"/>
            <a:chExt cx="8686800" cy="1719084"/>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335000" y="2933700"/>
              <a:ext cx="5410200" cy="584775"/>
            </a:xfrm>
            <a:prstGeom prst="rect">
              <a:avLst/>
            </a:prstGeom>
            <a:noFill/>
          </p:spPr>
          <p:txBody>
            <a:bodyPr wrap="square" rtlCol="0">
              <a:spAutoFit/>
            </a:bodyPr>
            <a:lstStyle/>
            <a:p>
              <a:r>
                <a:rPr lang="en-US" sz="3200" dirty="0">
                  <a:latin typeface="Arial Narrow Regular" charset="0"/>
                </a:rPr>
                <a:t>from static to running </a:t>
              </a:r>
              <a:endParaRPr lang="uk-UA" sz="3200" dirty="0">
                <a:latin typeface="Arial Narrow Regular" charset="0"/>
              </a:endParaRPr>
            </a:p>
          </p:txBody>
        </p:sp>
        <p:sp>
          <p:nvSpPr>
            <p:cNvPr id="40" name="TextBox 39"/>
            <p:cNvSpPr txBox="1"/>
            <p:nvPr/>
          </p:nvSpPr>
          <p:spPr>
            <a:xfrm>
              <a:off x="13373100" y="3390900"/>
              <a:ext cx="4991100" cy="1261884"/>
            </a:xfrm>
            <a:prstGeom prst="rect">
              <a:avLst/>
            </a:prstGeom>
            <a:noFill/>
          </p:spPr>
          <p:txBody>
            <a:bodyPr wrap="square" rtlCol="0">
              <a:spAutoFit/>
            </a:bodyPr>
            <a:lstStyle/>
            <a:p>
              <a:r>
                <a:rPr lang="en-US" sz="2000" dirty="0">
                  <a:solidFill>
                    <a:schemeClr val="tx2"/>
                  </a:solidFill>
                  <a:latin typeface="Arial Narrow Regular"/>
                </a:rPr>
                <a:t>Pressure diminishes from static to running. Inlet’s high pressure overcomes the diaphragm’s low pressure</a:t>
              </a:r>
            </a:p>
            <a:p>
              <a:endParaRPr lang="en-US" sz="1600" dirty="0">
                <a:solidFill>
                  <a:schemeClr val="tx2"/>
                </a:solidFill>
                <a:latin typeface="Arial Regular" charset="0"/>
              </a:endParaRP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4000500"/>
            <a:ext cx="8305800" cy="2095154"/>
            <a:chOff x="10058400" y="2933700"/>
            <a:chExt cx="8305800" cy="2095154"/>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running</a:t>
              </a:r>
              <a:endParaRPr lang="uk-UA" sz="3200" dirty="0">
                <a:latin typeface="Arial Narrow Regular" charset="0"/>
              </a:endParaRPr>
            </a:p>
          </p:txBody>
        </p:sp>
        <p:sp>
          <p:nvSpPr>
            <p:cNvPr id="55" name="TextBox 54"/>
            <p:cNvSpPr txBox="1"/>
            <p:nvPr/>
          </p:nvSpPr>
          <p:spPr>
            <a:xfrm>
              <a:off x="13411201" y="3397638"/>
              <a:ext cx="4952999" cy="1631216"/>
            </a:xfrm>
            <a:prstGeom prst="rect">
              <a:avLst/>
            </a:prstGeom>
            <a:noFill/>
          </p:spPr>
          <p:txBody>
            <a:bodyPr wrap="square" rtlCol="0">
              <a:spAutoFit/>
            </a:bodyPr>
            <a:lstStyle/>
            <a:p>
              <a:r>
                <a:rPr lang="en-US" sz="2000" dirty="0">
                  <a:solidFill>
                    <a:schemeClr val="tx2"/>
                  </a:solidFill>
                  <a:latin typeface="Arial Narrow Regular"/>
                </a:rPr>
                <a:t>Orifice is refilling the upper chamber which will equalize pressure &amp; close the valve. Trip has reseated &amp; sealed as the diaphragm kit is lifted</a:t>
              </a:r>
            </a:p>
            <a:p>
              <a:endParaRPr lang="en-US" sz="2000" dirty="0">
                <a:solidFill>
                  <a:schemeClr val="tx2"/>
                </a:solidFill>
                <a:latin typeface="Arial Regular" charset="0"/>
              </a:endParaRP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677400" y="5849340"/>
            <a:ext cx="8305800" cy="1732560"/>
            <a:chOff x="10058400" y="2933700"/>
            <a:chExt cx="8305800" cy="1732560"/>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static</a:t>
              </a:r>
              <a:endParaRPr lang="uk-UA" sz="3200" dirty="0">
                <a:latin typeface="Arial Narrow Regular" charset="0"/>
              </a:endParaRPr>
            </a:p>
          </p:txBody>
        </p:sp>
        <p:sp>
          <p:nvSpPr>
            <p:cNvPr id="60" name="TextBox 59"/>
            <p:cNvSpPr txBox="1"/>
            <p:nvPr/>
          </p:nvSpPr>
          <p:spPr>
            <a:xfrm>
              <a:off x="13411201" y="3404376"/>
              <a:ext cx="4952999" cy="1261884"/>
            </a:xfrm>
            <a:prstGeom prst="rect">
              <a:avLst/>
            </a:prstGeom>
            <a:noFill/>
          </p:spPr>
          <p:txBody>
            <a:bodyPr wrap="square" rtlCol="0">
              <a:spAutoFit/>
            </a:bodyPr>
            <a:lstStyle/>
            <a:p>
              <a:r>
                <a:rPr lang="en-US" sz="2000" dirty="0">
                  <a:solidFill>
                    <a:schemeClr val="tx2"/>
                  </a:solidFill>
                  <a:latin typeface="Arial Narrow Regular"/>
                </a:rPr>
                <a:t>Orifice has refilled the upper chamber &amp; shut the diaphragm down. Valve is closed and pressure is balanced</a:t>
              </a:r>
            </a:p>
            <a:p>
              <a:endParaRPr lang="en-US" sz="1600" dirty="0">
                <a:solidFill>
                  <a:schemeClr val="tx2"/>
                </a:solidFill>
                <a:latin typeface="Arial Regular" charset="0"/>
              </a:endParaRP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sp>
        <p:nvSpPr>
          <p:cNvPr id="23" name="Rectangle 3"/>
          <p:cNvSpPr txBox="1">
            <a:spLocks/>
          </p:cNvSpPr>
          <p:nvPr/>
        </p:nvSpPr>
        <p:spPr>
          <a:xfrm>
            <a:off x="12344399" y="2005200"/>
            <a:ext cx="5213445" cy="591023"/>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80000"/>
              </a:lnSpc>
              <a:buClr>
                <a:srgbClr val="008000"/>
              </a:buClr>
              <a:buNone/>
            </a:pPr>
            <a:r>
              <a:rPr lang="en-US" sz="2000" dirty="0">
                <a:solidFill>
                  <a:schemeClr val="tx2"/>
                </a:solidFill>
                <a:latin typeface="Arial Narrow Regular"/>
              </a:rPr>
              <a:t>Allows water to </a:t>
            </a:r>
            <a:r>
              <a:rPr lang="en-US" sz="2000" u="sng" dirty="0">
                <a:solidFill>
                  <a:schemeClr val="tx2"/>
                </a:solidFill>
                <a:latin typeface="Arial Narrow Regular"/>
              </a:rPr>
              <a:t>flow</a:t>
            </a:r>
            <a:r>
              <a:rPr lang="en-US" sz="2000" dirty="0">
                <a:solidFill>
                  <a:schemeClr val="tx2"/>
                </a:solidFill>
                <a:latin typeface="Arial Narrow Regular"/>
              </a:rPr>
              <a:t> for a specific length of time, at a specific rate (gpm/Lpf)</a:t>
            </a:r>
          </a:p>
        </p:txBody>
      </p:sp>
      <p:pic>
        <p:nvPicPr>
          <p:cNvPr id="25" name="Picture 33" descr="Z6000AV closed"/>
          <p:cNvPicPr>
            <a:picLocks noChangeAspect="1" noChangeArrowheads="1"/>
          </p:cNvPicPr>
          <p:nvPr/>
        </p:nvPicPr>
        <p:blipFill rotWithShape="1">
          <a:blip r:embed="rId3" cstate="print"/>
          <a:srcRect l="9478"/>
          <a:stretch/>
        </p:blipFill>
        <p:spPr bwMode="auto">
          <a:xfrm>
            <a:off x="0" y="160912"/>
            <a:ext cx="8005763" cy="6867525"/>
          </a:xfrm>
          <a:prstGeom prst="rect">
            <a:avLst/>
          </a:prstGeom>
          <a:noFill/>
        </p:spPr>
      </p:pic>
      <p:sp>
        <p:nvSpPr>
          <p:cNvPr id="27" name="Text Box 6"/>
          <p:cNvSpPr txBox="1">
            <a:spLocks noChangeArrowheads="1"/>
          </p:cNvSpPr>
          <p:nvPr/>
        </p:nvSpPr>
        <p:spPr bwMode="auto">
          <a:xfrm>
            <a:off x="898995" y="1592876"/>
            <a:ext cx="1371600" cy="400110"/>
          </a:xfrm>
          <a:prstGeom prst="rect">
            <a:avLst/>
          </a:prstGeom>
          <a:noFill/>
          <a:ln w="9525">
            <a:noFill/>
            <a:miter lim="800000"/>
            <a:headEnd/>
            <a:tailEnd/>
          </a:ln>
          <a:effectLst/>
        </p:spPr>
        <p:txBody>
          <a:bodyPr wrap="square">
            <a:spAutoFit/>
          </a:bodyPr>
          <a:lstStyle/>
          <a:p>
            <a:pPr>
              <a:spcBef>
                <a:spcPct val="50000"/>
              </a:spcBef>
            </a:pPr>
            <a:r>
              <a:rPr lang="en-US" sz="2000" dirty="0">
                <a:latin typeface="Arial Narrow Regular"/>
              </a:rPr>
              <a:t>Orifice</a:t>
            </a:r>
          </a:p>
        </p:txBody>
      </p:sp>
      <p:sp>
        <p:nvSpPr>
          <p:cNvPr id="29" name="Text Box 8"/>
          <p:cNvSpPr txBox="1">
            <a:spLocks noChangeArrowheads="1"/>
          </p:cNvSpPr>
          <p:nvPr/>
        </p:nvSpPr>
        <p:spPr bwMode="auto">
          <a:xfrm>
            <a:off x="647699" y="2675512"/>
            <a:ext cx="1028700" cy="707886"/>
          </a:xfrm>
          <a:prstGeom prst="rect">
            <a:avLst/>
          </a:prstGeom>
          <a:noFill/>
          <a:ln w="9525">
            <a:noFill/>
            <a:miter lim="800000"/>
            <a:headEnd/>
            <a:tailEnd/>
          </a:ln>
          <a:effectLst/>
        </p:spPr>
        <p:txBody>
          <a:bodyPr>
            <a:spAutoFit/>
          </a:bodyPr>
          <a:lstStyle/>
          <a:p>
            <a:pPr algn="l">
              <a:spcBef>
                <a:spcPct val="50000"/>
              </a:spcBef>
            </a:pPr>
            <a:r>
              <a:rPr lang="en-US" sz="2000" dirty="0">
                <a:latin typeface="Arial Narrow Regular"/>
              </a:rPr>
              <a:t>Flow Ring</a:t>
            </a:r>
          </a:p>
        </p:txBody>
      </p:sp>
      <p:sp>
        <p:nvSpPr>
          <p:cNvPr id="31" name="Text Box 10"/>
          <p:cNvSpPr txBox="1">
            <a:spLocks noChangeArrowheads="1"/>
          </p:cNvSpPr>
          <p:nvPr/>
        </p:nvSpPr>
        <p:spPr bwMode="auto">
          <a:xfrm>
            <a:off x="5948362" y="4956169"/>
            <a:ext cx="914400" cy="400110"/>
          </a:xfrm>
          <a:prstGeom prst="rect">
            <a:avLst/>
          </a:prstGeom>
          <a:noFill/>
          <a:ln w="9525">
            <a:noFill/>
            <a:miter lim="800000"/>
            <a:headEnd/>
            <a:tailEnd/>
          </a:ln>
          <a:effectLst/>
        </p:spPr>
        <p:txBody>
          <a:bodyPr>
            <a:spAutoFit/>
          </a:bodyPr>
          <a:lstStyle/>
          <a:p>
            <a:pPr>
              <a:spcBef>
                <a:spcPct val="50000"/>
              </a:spcBef>
            </a:pPr>
            <a:r>
              <a:rPr lang="en-US" sz="2000" dirty="0">
                <a:latin typeface="Arial Narrow Regular"/>
              </a:rPr>
              <a:t>Trip</a:t>
            </a:r>
          </a:p>
        </p:txBody>
      </p:sp>
      <p:sp>
        <p:nvSpPr>
          <p:cNvPr id="32" name="Text Box 12"/>
          <p:cNvSpPr txBox="1">
            <a:spLocks noChangeArrowheads="1"/>
          </p:cNvSpPr>
          <p:nvPr/>
        </p:nvSpPr>
        <p:spPr bwMode="auto">
          <a:xfrm>
            <a:off x="7162800" y="1844691"/>
            <a:ext cx="2057400" cy="400110"/>
          </a:xfrm>
          <a:prstGeom prst="rect">
            <a:avLst/>
          </a:prstGeom>
          <a:noFill/>
          <a:ln w="9525">
            <a:noFill/>
            <a:miter lim="800000"/>
            <a:headEnd/>
            <a:tailEnd/>
          </a:ln>
          <a:effectLst/>
        </p:spPr>
        <p:txBody>
          <a:bodyPr>
            <a:spAutoFit/>
          </a:bodyPr>
          <a:lstStyle/>
          <a:p>
            <a:pPr algn="l">
              <a:spcBef>
                <a:spcPct val="50000"/>
              </a:spcBef>
            </a:pPr>
            <a:r>
              <a:rPr lang="en-US" sz="2000" dirty="0">
                <a:latin typeface="Arial Narrow Regular"/>
              </a:rPr>
              <a:t>Diaphragm</a:t>
            </a:r>
          </a:p>
        </p:txBody>
      </p:sp>
      <p:sp>
        <p:nvSpPr>
          <p:cNvPr id="33" name="Text Box 16"/>
          <p:cNvSpPr txBox="1">
            <a:spLocks noChangeArrowheads="1"/>
          </p:cNvSpPr>
          <p:nvPr/>
        </p:nvSpPr>
        <p:spPr bwMode="auto">
          <a:xfrm>
            <a:off x="8077200" y="2789812"/>
            <a:ext cx="1828800" cy="707886"/>
          </a:xfrm>
          <a:prstGeom prst="rect">
            <a:avLst/>
          </a:prstGeom>
          <a:noFill/>
          <a:ln w="9525">
            <a:noFill/>
            <a:miter lim="800000"/>
            <a:headEnd/>
            <a:tailEnd/>
          </a:ln>
          <a:effectLst/>
        </p:spPr>
        <p:txBody>
          <a:bodyPr>
            <a:spAutoFit/>
          </a:bodyPr>
          <a:lstStyle/>
          <a:p>
            <a:pPr algn="l">
              <a:spcBef>
                <a:spcPct val="50000"/>
              </a:spcBef>
            </a:pPr>
            <a:r>
              <a:rPr lang="en-US" sz="2000" dirty="0">
                <a:solidFill>
                  <a:srgbClr val="FF0000"/>
                </a:solidFill>
                <a:latin typeface="Arial Narrow Regular"/>
              </a:rPr>
              <a:t>Static Position (closed)</a:t>
            </a:r>
          </a:p>
        </p:txBody>
      </p:sp>
      <p:sp>
        <p:nvSpPr>
          <p:cNvPr id="34" name="Text Box 17"/>
          <p:cNvSpPr txBox="1">
            <a:spLocks noChangeArrowheads="1"/>
          </p:cNvSpPr>
          <p:nvPr/>
        </p:nvSpPr>
        <p:spPr bwMode="auto">
          <a:xfrm>
            <a:off x="346544" y="738840"/>
            <a:ext cx="2400300" cy="400110"/>
          </a:xfrm>
          <a:prstGeom prst="rect">
            <a:avLst/>
          </a:prstGeom>
          <a:noFill/>
          <a:ln w="9525">
            <a:noFill/>
            <a:miter lim="800000"/>
            <a:headEnd/>
            <a:tailEnd/>
          </a:ln>
          <a:effectLst/>
        </p:spPr>
        <p:txBody>
          <a:bodyPr wrap="square">
            <a:spAutoFit/>
          </a:bodyPr>
          <a:lstStyle/>
          <a:p>
            <a:pPr algn="l">
              <a:spcBef>
                <a:spcPct val="50000"/>
              </a:spcBef>
            </a:pPr>
            <a:r>
              <a:rPr lang="en-US" sz="2000" dirty="0">
                <a:latin typeface="Arial Narrow Regular"/>
              </a:rPr>
              <a:t>Plastic top cap</a:t>
            </a:r>
          </a:p>
        </p:txBody>
      </p:sp>
      <p:sp>
        <p:nvSpPr>
          <p:cNvPr id="35" name="Line 18"/>
          <p:cNvSpPr>
            <a:spLocks noChangeShapeType="1"/>
          </p:cNvSpPr>
          <p:nvPr/>
        </p:nvSpPr>
        <p:spPr bwMode="auto">
          <a:xfrm>
            <a:off x="2476499" y="1014948"/>
            <a:ext cx="457200" cy="288963"/>
          </a:xfrm>
          <a:prstGeom prst="line">
            <a:avLst/>
          </a:prstGeom>
          <a:noFill/>
          <a:ln w="19050">
            <a:solidFill>
              <a:schemeClr val="tx1"/>
            </a:solidFill>
            <a:round/>
            <a:headEnd/>
            <a:tailEnd type="triangle" w="med" len="med"/>
          </a:ln>
          <a:effectLst/>
        </p:spPr>
        <p:txBody>
          <a:bodyPr/>
          <a:lstStyle/>
          <a:p>
            <a:endParaRPr lang="en-US" sz="2000" dirty="0">
              <a:latin typeface="Arial Narrow Regular"/>
            </a:endParaRPr>
          </a:p>
        </p:txBody>
      </p:sp>
      <p:sp>
        <p:nvSpPr>
          <p:cNvPr id="36" name="Line 21"/>
          <p:cNvSpPr>
            <a:spLocks noChangeShapeType="1"/>
          </p:cNvSpPr>
          <p:nvPr/>
        </p:nvSpPr>
        <p:spPr bwMode="auto">
          <a:xfrm flipV="1">
            <a:off x="1790699" y="2446912"/>
            <a:ext cx="1943100" cy="800100"/>
          </a:xfrm>
          <a:prstGeom prst="line">
            <a:avLst/>
          </a:prstGeom>
          <a:noFill/>
          <a:ln w="19050">
            <a:solidFill>
              <a:schemeClr val="tx1"/>
            </a:solidFill>
            <a:round/>
            <a:headEnd/>
            <a:tailEnd type="triangle" w="med" len="med"/>
          </a:ln>
          <a:effectLst/>
        </p:spPr>
        <p:txBody>
          <a:bodyPr/>
          <a:lstStyle/>
          <a:p>
            <a:endParaRPr lang="en-US" sz="2000" dirty="0">
              <a:latin typeface="Arial Narrow Regular"/>
            </a:endParaRPr>
          </a:p>
        </p:txBody>
      </p:sp>
      <p:sp>
        <p:nvSpPr>
          <p:cNvPr id="37" name="Text Box 23"/>
          <p:cNvSpPr txBox="1">
            <a:spLocks noChangeArrowheads="1"/>
          </p:cNvSpPr>
          <p:nvPr/>
        </p:nvSpPr>
        <p:spPr bwMode="auto">
          <a:xfrm>
            <a:off x="6199660" y="632017"/>
            <a:ext cx="1943100" cy="400110"/>
          </a:xfrm>
          <a:prstGeom prst="rect">
            <a:avLst/>
          </a:prstGeom>
          <a:noFill/>
          <a:ln w="9525">
            <a:noFill/>
            <a:miter lim="800000"/>
            <a:headEnd/>
            <a:tailEnd/>
          </a:ln>
          <a:effectLst/>
        </p:spPr>
        <p:txBody>
          <a:bodyPr>
            <a:spAutoFit/>
          </a:bodyPr>
          <a:lstStyle/>
          <a:p>
            <a:pPr algn="l">
              <a:spcBef>
                <a:spcPct val="50000"/>
              </a:spcBef>
            </a:pPr>
            <a:r>
              <a:rPr lang="en-US" sz="2000" dirty="0">
                <a:latin typeface="Arial Narrow Regular"/>
              </a:rPr>
              <a:t>Trip Head</a:t>
            </a:r>
          </a:p>
        </p:txBody>
      </p:sp>
      <p:sp>
        <p:nvSpPr>
          <p:cNvPr id="38" name="Line 24"/>
          <p:cNvSpPr>
            <a:spLocks noChangeShapeType="1"/>
          </p:cNvSpPr>
          <p:nvPr/>
        </p:nvSpPr>
        <p:spPr bwMode="auto">
          <a:xfrm flipH="1">
            <a:off x="5105399" y="923676"/>
            <a:ext cx="1142999" cy="723135"/>
          </a:xfrm>
          <a:prstGeom prst="line">
            <a:avLst/>
          </a:prstGeom>
          <a:noFill/>
          <a:ln w="19050">
            <a:solidFill>
              <a:schemeClr val="tx1"/>
            </a:solidFill>
            <a:round/>
            <a:headEnd/>
            <a:tailEnd type="triangle" w="med" len="med"/>
          </a:ln>
          <a:effectLst/>
        </p:spPr>
        <p:txBody>
          <a:bodyPr/>
          <a:lstStyle/>
          <a:p>
            <a:endParaRPr lang="en-US" sz="2000" dirty="0">
              <a:latin typeface="Arial Narrow Regular"/>
            </a:endParaRPr>
          </a:p>
        </p:txBody>
      </p:sp>
      <p:sp>
        <p:nvSpPr>
          <p:cNvPr id="41" name="Line 25"/>
          <p:cNvSpPr>
            <a:spLocks noChangeShapeType="1"/>
          </p:cNvSpPr>
          <p:nvPr/>
        </p:nvSpPr>
        <p:spPr bwMode="auto">
          <a:xfrm flipH="1" flipV="1">
            <a:off x="6019799" y="1989712"/>
            <a:ext cx="1143000" cy="64829"/>
          </a:xfrm>
          <a:prstGeom prst="line">
            <a:avLst/>
          </a:prstGeom>
          <a:noFill/>
          <a:ln w="19050">
            <a:solidFill>
              <a:schemeClr val="tx1"/>
            </a:solidFill>
            <a:round/>
            <a:headEnd/>
            <a:tailEnd type="triangle" w="med" len="med"/>
          </a:ln>
          <a:effectLst/>
        </p:spPr>
        <p:txBody>
          <a:bodyPr/>
          <a:lstStyle/>
          <a:p>
            <a:endParaRPr lang="en-US" sz="2000" dirty="0">
              <a:latin typeface="Arial Narrow Regular"/>
            </a:endParaRPr>
          </a:p>
        </p:txBody>
      </p:sp>
      <p:sp>
        <p:nvSpPr>
          <p:cNvPr id="42" name="Line 26"/>
          <p:cNvSpPr>
            <a:spLocks noChangeShapeType="1"/>
          </p:cNvSpPr>
          <p:nvPr/>
        </p:nvSpPr>
        <p:spPr bwMode="auto">
          <a:xfrm flipH="1" flipV="1">
            <a:off x="4876799" y="4961512"/>
            <a:ext cx="1071563" cy="186115"/>
          </a:xfrm>
          <a:prstGeom prst="line">
            <a:avLst/>
          </a:prstGeom>
          <a:noFill/>
          <a:ln w="19050">
            <a:solidFill>
              <a:schemeClr val="tx1"/>
            </a:solidFill>
            <a:round/>
            <a:headEnd/>
            <a:tailEnd type="triangle" w="med" len="med"/>
          </a:ln>
          <a:effectLst/>
        </p:spPr>
        <p:txBody>
          <a:bodyPr/>
          <a:lstStyle/>
          <a:p>
            <a:endParaRPr lang="en-US" sz="2000" dirty="0">
              <a:latin typeface="Arial Narrow Regular"/>
            </a:endParaRPr>
          </a:p>
        </p:txBody>
      </p:sp>
      <p:sp>
        <p:nvSpPr>
          <p:cNvPr id="43" name="Text Box 27"/>
          <p:cNvSpPr txBox="1">
            <a:spLocks noChangeArrowheads="1"/>
          </p:cNvSpPr>
          <p:nvPr/>
        </p:nvSpPr>
        <p:spPr bwMode="auto">
          <a:xfrm>
            <a:off x="5993756" y="5908466"/>
            <a:ext cx="2286000" cy="400110"/>
          </a:xfrm>
          <a:prstGeom prst="rect">
            <a:avLst/>
          </a:prstGeom>
          <a:noFill/>
          <a:ln w="9525">
            <a:noFill/>
            <a:miter lim="800000"/>
            <a:headEnd/>
            <a:tailEnd/>
          </a:ln>
          <a:effectLst/>
        </p:spPr>
        <p:txBody>
          <a:bodyPr>
            <a:spAutoFit/>
          </a:bodyPr>
          <a:lstStyle/>
          <a:p>
            <a:pPr algn="l">
              <a:spcBef>
                <a:spcPct val="50000"/>
              </a:spcBef>
            </a:pPr>
            <a:r>
              <a:rPr lang="en-US" sz="2000" dirty="0">
                <a:latin typeface="Arial Narrow Regular"/>
              </a:rPr>
              <a:t>Actuator Rod</a:t>
            </a:r>
          </a:p>
        </p:txBody>
      </p:sp>
      <p:sp>
        <p:nvSpPr>
          <p:cNvPr id="44" name="Line 28"/>
          <p:cNvSpPr>
            <a:spLocks noChangeShapeType="1"/>
          </p:cNvSpPr>
          <p:nvPr/>
        </p:nvSpPr>
        <p:spPr bwMode="auto">
          <a:xfrm flipH="1" flipV="1">
            <a:off x="3962399" y="5304412"/>
            <a:ext cx="2057400" cy="800100"/>
          </a:xfrm>
          <a:prstGeom prst="line">
            <a:avLst/>
          </a:prstGeom>
          <a:noFill/>
          <a:ln w="19050">
            <a:solidFill>
              <a:schemeClr val="tx1"/>
            </a:solidFill>
            <a:round/>
            <a:headEnd/>
            <a:tailEnd type="triangle" w="med" len="med"/>
          </a:ln>
          <a:effectLst/>
        </p:spPr>
        <p:txBody>
          <a:bodyPr/>
          <a:lstStyle/>
          <a:p>
            <a:endParaRPr lang="en-US" sz="2000" dirty="0">
              <a:latin typeface="Arial Narrow Regular"/>
            </a:endParaRPr>
          </a:p>
        </p:txBody>
      </p:sp>
      <p:sp>
        <p:nvSpPr>
          <p:cNvPr id="45" name="Text Box 31"/>
          <p:cNvSpPr txBox="1">
            <a:spLocks noChangeArrowheads="1"/>
          </p:cNvSpPr>
          <p:nvPr/>
        </p:nvSpPr>
        <p:spPr bwMode="auto">
          <a:xfrm>
            <a:off x="86414" y="4842747"/>
            <a:ext cx="1485900" cy="400110"/>
          </a:xfrm>
          <a:prstGeom prst="rect">
            <a:avLst/>
          </a:prstGeom>
          <a:noFill/>
          <a:ln w="9525">
            <a:noFill/>
            <a:miter lim="800000"/>
            <a:headEnd/>
            <a:tailEnd/>
          </a:ln>
          <a:effectLst/>
        </p:spPr>
        <p:txBody>
          <a:bodyPr>
            <a:spAutoFit/>
          </a:bodyPr>
          <a:lstStyle/>
          <a:p>
            <a:pPr>
              <a:spcBef>
                <a:spcPct val="50000"/>
              </a:spcBef>
            </a:pPr>
            <a:r>
              <a:rPr lang="en-US" sz="2000" dirty="0">
                <a:latin typeface="Arial Narrow Regular"/>
              </a:rPr>
              <a:t>Handle</a:t>
            </a:r>
          </a:p>
        </p:txBody>
      </p:sp>
      <p:sp>
        <p:nvSpPr>
          <p:cNvPr id="47" name="Line 34"/>
          <p:cNvSpPr>
            <a:spLocks noChangeShapeType="1"/>
          </p:cNvSpPr>
          <p:nvPr/>
        </p:nvSpPr>
        <p:spPr bwMode="auto">
          <a:xfrm>
            <a:off x="1981199" y="1844690"/>
            <a:ext cx="838199" cy="30721"/>
          </a:xfrm>
          <a:prstGeom prst="line">
            <a:avLst/>
          </a:prstGeom>
          <a:noFill/>
          <a:ln w="19050">
            <a:solidFill>
              <a:schemeClr val="tx1"/>
            </a:solidFill>
            <a:round/>
            <a:headEnd/>
            <a:tailEnd type="triangle" w="med" len="med"/>
          </a:ln>
          <a:effectLst/>
        </p:spPr>
        <p:txBody>
          <a:bodyPr lIns="0" tIns="0" rIns="0" bIns="0" anchor="b"/>
          <a:lstStyle/>
          <a:p>
            <a:endParaRPr lang="en-US" sz="2000" dirty="0">
              <a:latin typeface="Arial Narrow Regular"/>
            </a:endParaRPr>
          </a:p>
        </p:txBody>
      </p:sp>
      <p:sp>
        <p:nvSpPr>
          <p:cNvPr id="48" name="Rectangle 18"/>
          <p:cNvSpPr txBox="1">
            <a:spLocks noChangeArrowheads="1"/>
          </p:cNvSpPr>
          <p:nvPr/>
        </p:nvSpPr>
        <p:spPr>
          <a:xfrm>
            <a:off x="15706816" y="10487283"/>
            <a:ext cx="966842" cy="221056"/>
          </a:xfrm>
          <a:prstGeom prst="rect">
            <a:avLst/>
          </a:prstGeom>
          <a:ln/>
        </p:spPr>
        <p:txBody>
          <a:bodyPr/>
          <a:ls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B29D6EF1-2E77-4036-BE0B-9FB701411804}" type="slidenum">
              <a:rPr lang="en-US" smtClean="0"/>
              <a:pPr/>
              <a:t>6</a:t>
            </a:fld>
            <a:endParaRPr lang="en-US" dirty="0"/>
          </a:p>
        </p:txBody>
      </p:sp>
      <p:pic>
        <p:nvPicPr>
          <p:cNvPr id="49" name="Picture 13" descr="Z6000AV closed"/>
          <p:cNvPicPr>
            <a:picLocks noChangeAspect="1" noChangeArrowheads="1"/>
          </p:cNvPicPr>
          <p:nvPr/>
        </p:nvPicPr>
        <p:blipFill>
          <a:blip r:embed="rId3" cstate="print"/>
          <a:srcRect/>
          <a:stretch>
            <a:fillRect/>
          </a:stretch>
        </p:blipFill>
        <p:spPr bwMode="auto">
          <a:xfrm>
            <a:off x="10287000" y="7310519"/>
            <a:ext cx="3270076" cy="2539284"/>
          </a:xfrm>
          <a:prstGeom prst="rect">
            <a:avLst/>
          </a:prstGeom>
          <a:noFill/>
        </p:spPr>
      </p:pic>
      <p:sp>
        <p:nvSpPr>
          <p:cNvPr id="63" name="Line 10"/>
          <p:cNvSpPr>
            <a:spLocks noChangeShapeType="1"/>
          </p:cNvSpPr>
          <p:nvPr/>
        </p:nvSpPr>
        <p:spPr bwMode="auto">
          <a:xfrm flipH="1" flipV="1">
            <a:off x="12881155" y="7800596"/>
            <a:ext cx="878796" cy="143934"/>
          </a:xfrm>
          <a:prstGeom prst="line">
            <a:avLst/>
          </a:prstGeom>
          <a:noFill/>
          <a:ln w="19050">
            <a:solidFill>
              <a:schemeClr val="tx1"/>
            </a:solidFill>
            <a:round/>
            <a:headEnd/>
            <a:tailEnd type="triangle" w="med" len="med"/>
          </a:ln>
          <a:effectLst/>
        </p:spPr>
        <p:txBody>
          <a:bodyPr/>
          <a:lstStyle/>
          <a:p>
            <a:endParaRPr lang="en-US" sz="2000" dirty="0">
              <a:latin typeface="Arial Narrow Regular"/>
            </a:endParaRPr>
          </a:p>
        </p:txBody>
      </p:sp>
      <p:sp>
        <p:nvSpPr>
          <p:cNvPr id="64" name="Line 11"/>
          <p:cNvSpPr>
            <a:spLocks noChangeShapeType="1"/>
          </p:cNvSpPr>
          <p:nvPr/>
        </p:nvSpPr>
        <p:spPr bwMode="auto">
          <a:xfrm flipH="1">
            <a:off x="13378951" y="8144813"/>
            <a:ext cx="432903" cy="471936"/>
          </a:xfrm>
          <a:prstGeom prst="line">
            <a:avLst/>
          </a:prstGeom>
          <a:noFill/>
          <a:ln w="19050">
            <a:solidFill>
              <a:schemeClr val="tx1"/>
            </a:solidFill>
            <a:round/>
            <a:headEnd/>
            <a:tailEnd type="triangle" w="med" len="med"/>
          </a:ln>
          <a:effectLst/>
        </p:spPr>
        <p:txBody>
          <a:bodyPr/>
          <a:lstStyle/>
          <a:p>
            <a:endParaRPr lang="en-US" sz="2000" dirty="0">
              <a:latin typeface="Arial Narrow Regular"/>
            </a:endParaRPr>
          </a:p>
        </p:txBody>
      </p:sp>
      <p:sp>
        <p:nvSpPr>
          <p:cNvPr id="65" name="Text Box 12"/>
          <p:cNvSpPr txBox="1">
            <a:spLocks noChangeArrowheads="1"/>
          </p:cNvSpPr>
          <p:nvPr/>
        </p:nvSpPr>
        <p:spPr bwMode="auto">
          <a:xfrm>
            <a:off x="13584738" y="8277631"/>
            <a:ext cx="1488654" cy="1015663"/>
          </a:xfrm>
          <a:prstGeom prst="rect">
            <a:avLst/>
          </a:prstGeom>
          <a:noFill/>
          <a:ln w="9525">
            <a:noFill/>
            <a:miter lim="800000"/>
            <a:headEnd/>
            <a:tailEnd/>
          </a:ln>
          <a:effectLst/>
        </p:spPr>
        <p:txBody>
          <a:bodyPr wrap="square">
            <a:spAutoFit/>
          </a:bodyPr>
          <a:lstStyle/>
          <a:p>
            <a:pPr algn="l">
              <a:spcBef>
                <a:spcPct val="50000"/>
              </a:spcBef>
            </a:pPr>
            <a:r>
              <a:rPr lang="en-US" sz="2000" dirty="0">
                <a:latin typeface="Arial Narrow Regular"/>
              </a:rPr>
              <a:t>Static Position (closed)</a:t>
            </a:r>
          </a:p>
        </p:txBody>
      </p:sp>
      <p:sp>
        <p:nvSpPr>
          <p:cNvPr id="66" name="Text Box 23"/>
          <p:cNvSpPr txBox="1">
            <a:spLocks noChangeArrowheads="1"/>
          </p:cNvSpPr>
          <p:nvPr/>
        </p:nvSpPr>
        <p:spPr bwMode="auto">
          <a:xfrm>
            <a:off x="13784248" y="7811712"/>
            <a:ext cx="1943100" cy="400110"/>
          </a:xfrm>
          <a:prstGeom prst="rect">
            <a:avLst/>
          </a:prstGeom>
          <a:noFill/>
          <a:ln w="9525">
            <a:noFill/>
            <a:miter lim="800000"/>
            <a:headEnd/>
            <a:tailEnd/>
          </a:ln>
          <a:effectLst/>
        </p:spPr>
        <p:txBody>
          <a:bodyPr>
            <a:spAutoFit/>
          </a:bodyPr>
          <a:lstStyle/>
          <a:p>
            <a:pPr algn="l">
              <a:spcBef>
                <a:spcPct val="50000"/>
              </a:spcBef>
            </a:pPr>
            <a:r>
              <a:rPr lang="en-US" sz="2000" dirty="0">
                <a:latin typeface="Arial Narrow Regular"/>
              </a:rPr>
              <a:t>65 psi</a:t>
            </a:r>
          </a:p>
        </p:txBody>
      </p:sp>
      <p:pic>
        <p:nvPicPr>
          <p:cNvPr id="67" name="Picture 15" descr="z6000av open"/>
          <p:cNvPicPr>
            <a:picLocks noChangeAspect="1" noChangeArrowheads="1"/>
          </p:cNvPicPr>
          <p:nvPr/>
        </p:nvPicPr>
        <p:blipFill>
          <a:blip r:embed="rId4" cstate="print"/>
          <a:srcRect/>
          <a:stretch>
            <a:fillRect/>
          </a:stretch>
        </p:blipFill>
        <p:spPr bwMode="auto">
          <a:xfrm>
            <a:off x="5791200" y="7436166"/>
            <a:ext cx="3083898" cy="2374824"/>
          </a:xfrm>
          <a:prstGeom prst="rect">
            <a:avLst/>
          </a:prstGeom>
          <a:noFill/>
        </p:spPr>
      </p:pic>
      <p:sp>
        <p:nvSpPr>
          <p:cNvPr id="68" name="Oval 8"/>
          <p:cNvSpPr>
            <a:spLocks noChangeArrowheads="1"/>
          </p:cNvSpPr>
          <p:nvPr/>
        </p:nvSpPr>
        <p:spPr bwMode="auto">
          <a:xfrm>
            <a:off x="6537965" y="7572555"/>
            <a:ext cx="932123" cy="635022"/>
          </a:xfrm>
          <a:prstGeom prst="ellipse">
            <a:avLst/>
          </a:prstGeom>
          <a:noFill/>
          <a:ln w="19050">
            <a:solidFill>
              <a:srgbClr val="FF0000"/>
            </a:solidFill>
            <a:round/>
            <a:headEnd/>
            <a:tailEnd/>
          </a:ln>
          <a:effectLst/>
        </p:spPr>
        <p:txBody>
          <a:bodyPr wrap="none" anchor="ctr"/>
          <a:lstStyle/>
          <a:p>
            <a:endParaRPr lang="en-US" sz="2000" dirty="0">
              <a:latin typeface="Arial Narrow Regular"/>
            </a:endParaRPr>
          </a:p>
        </p:txBody>
      </p:sp>
      <p:pic>
        <p:nvPicPr>
          <p:cNvPr id="71" name="Picture 17" descr="Z6000AV tripped"/>
          <p:cNvPicPr>
            <a:picLocks noChangeAspect="1" noChangeArrowheads="1"/>
          </p:cNvPicPr>
          <p:nvPr/>
        </p:nvPicPr>
        <p:blipFill>
          <a:blip r:embed="rId5" cstate="print"/>
          <a:srcRect/>
          <a:stretch>
            <a:fillRect/>
          </a:stretch>
        </p:blipFill>
        <p:spPr bwMode="auto">
          <a:xfrm>
            <a:off x="826555" y="7185222"/>
            <a:ext cx="3593045" cy="2790076"/>
          </a:xfrm>
          <a:prstGeom prst="rect">
            <a:avLst/>
          </a:prstGeom>
          <a:noFill/>
        </p:spPr>
      </p:pic>
      <p:sp>
        <p:nvSpPr>
          <p:cNvPr id="73" name="Text Box 23"/>
          <p:cNvSpPr txBox="1">
            <a:spLocks noChangeArrowheads="1"/>
          </p:cNvSpPr>
          <p:nvPr/>
        </p:nvSpPr>
        <p:spPr bwMode="auto">
          <a:xfrm>
            <a:off x="4589787" y="7705400"/>
            <a:ext cx="1943100" cy="400110"/>
          </a:xfrm>
          <a:prstGeom prst="rect">
            <a:avLst/>
          </a:prstGeom>
          <a:noFill/>
          <a:ln w="9525">
            <a:noFill/>
            <a:miter lim="800000"/>
            <a:headEnd/>
            <a:tailEnd/>
          </a:ln>
          <a:effectLst/>
        </p:spPr>
        <p:txBody>
          <a:bodyPr>
            <a:spAutoFit/>
          </a:bodyPr>
          <a:lstStyle/>
          <a:p>
            <a:pPr algn="l">
              <a:spcBef>
                <a:spcPct val="50000"/>
              </a:spcBef>
            </a:pPr>
            <a:r>
              <a:rPr lang="en-US" sz="2000" dirty="0">
                <a:latin typeface="Arial Narrow Regular"/>
              </a:rPr>
              <a:t>65 psi</a:t>
            </a:r>
          </a:p>
        </p:txBody>
      </p:sp>
      <p:sp>
        <p:nvSpPr>
          <p:cNvPr id="74" name="Line 11"/>
          <p:cNvSpPr>
            <a:spLocks noChangeShapeType="1"/>
          </p:cNvSpPr>
          <p:nvPr/>
        </p:nvSpPr>
        <p:spPr bwMode="auto">
          <a:xfrm flipH="1">
            <a:off x="4236698" y="8108225"/>
            <a:ext cx="432903" cy="471936"/>
          </a:xfrm>
          <a:prstGeom prst="line">
            <a:avLst/>
          </a:prstGeom>
          <a:noFill/>
          <a:ln w="19050">
            <a:solidFill>
              <a:srgbClr val="800080"/>
            </a:solidFill>
            <a:round/>
            <a:headEnd/>
            <a:tailEnd type="triangle" w="med" len="med"/>
          </a:ln>
          <a:effectLst/>
        </p:spPr>
        <p:txBody>
          <a:bodyPr/>
          <a:lstStyle/>
          <a:p>
            <a:endParaRPr lang="en-US" sz="2000" dirty="0">
              <a:latin typeface="Arial Narrow Regular"/>
            </a:endParaRPr>
          </a:p>
        </p:txBody>
      </p:sp>
      <p:sp>
        <p:nvSpPr>
          <p:cNvPr id="75" name="Text Box 23"/>
          <p:cNvSpPr txBox="1">
            <a:spLocks noChangeArrowheads="1"/>
          </p:cNvSpPr>
          <p:nvPr/>
        </p:nvSpPr>
        <p:spPr bwMode="auto">
          <a:xfrm>
            <a:off x="1111096" y="7166863"/>
            <a:ext cx="1943100" cy="400110"/>
          </a:xfrm>
          <a:prstGeom prst="rect">
            <a:avLst/>
          </a:prstGeom>
          <a:noFill/>
          <a:ln w="9525">
            <a:noFill/>
            <a:miter lim="800000"/>
            <a:headEnd/>
            <a:tailEnd/>
          </a:ln>
          <a:effectLst/>
        </p:spPr>
        <p:txBody>
          <a:bodyPr>
            <a:spAutoFit/>
          </a:bodyPr>
          <a:lstStyle/>
          <a:p>
            <a:pPr algn="l">
              <a:spcBef>
                <a:spcPct val="50000"/>
              </a:spcBef>
            </a:pPr>
            <a:r>
              <a:rPr lang="en-US" sz="2000" dirty="0">
                <a:latin typeface="Arial Narrow Regular"/>
              </a:rPr>
              <a:t>Static</a:t>
            </a:r>
          </a:p>
        </p:txBody>
      </p:sp>
      <p:sp>
        <p:nvSpPr>
          <p:cNvPr id="76" name="Line 10"/>
          <p:cNvSpPr>
            <a:spLocks noChangeShapeType="1"/>
          </p:cNvSpPr>
          <p:nvPr/>
        </p:nvSpPr>
        <p:spPr bwMode="auto">
          <a:xfrm>
            <a:off x="1981199" y="7501060"/>
            <a:ext cx="429314" cy="197756"/>
          </a:xfrm>
          <a:prstGeom prst="line">
            <a:avLst/>
          </a:prstGeom>
          <a:noFill/>
          <a:ln w="19050">
            <a:solidFill>
              <a:srgbClr val="800080"/>
            </a:solidFill>
            <a:round/>
            <a:headEnd/>
            <a:tailEnd type="triangle" w="med" len="med"/>
          </a:ln>
          <a:effectLst/>
        </p:spPr>
        <p:txBody>
          <a:bodyPr/>
          <a:lstStyle/>
          <a:p>
            <a:endParaRPr lang="en-US" sz="2000" dirty="0">
              <a:latin typeface="Arial Narrow Regular"/>
            </a:endParaRPr>
          </a:p>
        </p:txBody>
      </p:sp>
    </p:spTree>
    <p:extLst>
      <p:ext uri="{BB962C8B-B14F-4D97-AF65-F5344CB8AC3E}">
        <p14:creationId xmlns:p14="http://schemas.microsoft.com/office/powerpoint/2010/main" val="3638054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300" y="571411"/>
            <a:ext cx="16859250" cy="1338828"/>
          </a:xfrm>
        </p:spPr>
        <p:txBody>
          <a:bodyPr/>
          <a:lstStyle/>
          <a:p>
            <a:r>
              <a:rPr lang="en-US" dirty="0">
                <a:solidFill>
                  <a:schemeClr val="accent1"/>
                </a:solidFill>
              </a:rPr>
              <a:t>how it works</a:t>
            </a:r>
            <a:br>
              <a:rPr lang="en-US" dirty="0"/>
            </a:br>
            <a:r>
              <a:rPr lang="en-US" dirty="0"/>
              <a:t>GO BLUE</a:t>
            </a:r>
            <a:r>
              <a:rPr lang="en-US" dirty="0">
                <a:latin typeface="Calibri" panose="020F0502020204030204" pitchFamily="34" charset="0"/>
              </a:rPr>
              <a:t>® </a:t>
            </a:r>
            <a:r>
              <a:rPr lang="en-US" dirty="0">
                <a:latin typeface="Arial" panose="020B0604020202020204" pitchFamily="34" charset="0"/>
                <a:cs typeface="Arial" panose="020B0604020202020204" pitchFamily="34" charset="0"/>
              </a:rPr>
              <a:t>diaphragm -</a:t>
            </a:r>
            <a:r>
              <a:rPr lang="en-US" dirty="0"/>
              <a:t> superior chemical resistance</a:t>
            </a:r>
            <a:endParaRPr lang="uk-UA" dirty="0"/>
          </a:p>
        </p:txBody>
      </p:sp>
      <p:sp>
        <p:nvSpPr>
          <p:cNvPr id="30" name="Content Placeholder 2"/>
          <p:cNvSpPr txBox="1">
            <a:spLocks/>
          </p:cNvSpPr>
          <p:nvPr/>
        </p:nvSpPr>
        <p:spPr>
          <a:xfrm>
            <a:off x="-1147118" y="5591795"/>
            <a:ext cx="7662401" cy="127659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sz="1800" dirty="0">
              <a:solidFill>
                <a:schemeClr val="tx2"/>
              </a:solidFill>
              <a:latin typeface="Arial Narrow Regular"/>
            </a:endParaRPr>
          </a:p>
        </p:txBody>
      </p:sp>
      <p:sp>
        <p:nvSpPr>
          <p:cNvPr id="28" name="Content Placeholder 2"/>
          <p:cNvSpPr txBox="1">
            <a:spLocks/>
          </p:cNvSpPr>
          <p:nvPr/>
        </p:nvSpPr>
        <p:spPr>
          <a:xfrm>
            <a:off x="3033713" y="1905990"/>
            <a:ext cx="11334750" cy="7283256"/>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endParaRPr lang="en-US" dirty="0"/>
          </a:p>
        </p:txBody>
      </p:sp>
      <p:sp>
        <p:nvSpPr>
          <p:cNvPr id="93" name="TextBox 92"/>
          <p:cNvSpPr txBox="1"/>
          <p:nvPr/>
        </p:nvSpPr>
        <p:spPr>
          <a:xfrm>
            <a:off x="876300" y="7619643"/>
            <a:ext cx="8115300" cy="2616101"/>
          </a:xfrm>
          <a:prstGeom prst="rect">
            <a:avLst/>
          </a:prstGeom>
          <a:noFill/>
        </p:spPr>
        <p:txBody>
          <a:bodyPr wrap="square" rtlCol="0">
            <a:spAutoFit/>
          </a:bodyPr>
          <a:lstStyle/>
          <a:p>
            <a:r>
              <a:rPr lang="en-US" sz="2400" dirty="0">
                <a:solidFill>
                  <a:schemeClr val="accent1"/>
                </a:solidFill>
                <a:latin typeface="Arial Narrow Regular"/>
              </a:rPr>
              <a:t>Lasts 10x longer with its Thermal Plastic Elastomer (TPE)</a:t>
            </a:r>
          </a:p>
          <a:p>
            <a:pPr marL="342900" indent="-342900">
              <a:buFont typeface="Arial" panose="020B0604020202020204" pitchFamily="34" charset="0"/>
              <a:buChar char="•"/>
            </a:pPr>
            <a:r>
              <a:rPr lang="en-US" sz="2000" dirty="0">
                <a:solidFill>
                  <a:schemeClr val="tx2"/>
                </a:solidFill>
                <a:latin typeface="Arial Narrow Regular"/>
              </a:rPr>
              <a:t>Industry-leading filtering</a:t>
            </a:r>
          </a:p>
          <a:p>
            <a:pPr marL="342900" indent="-342900">
              <a:buFont typeface="Arial" panose="020B0604020202020204" pitchFamily="34" charset="0"/>
              <a:buChar char="•"/>
            </a:pPr>
            <a:r>
              <a:rPr lang="en-US" sz="2000" dirty="0">
                <a:solidFill>
                  <a:schemeClr val="tx2"/>
                </a:solidFill>
                <a:latin typeface="Arial Narrow Regular"/>
              </a:rPr>
              <a:t>Patented clog-resistant</a:t>
            </a:r>
          </a:p>
          <a:p>
            <a:pPr marL="342900" indent="-342900">
              <a:buFont typeface="Arial" panose="020B0604020202020204" pitchFamily="34" charset="0"/>
              <a:buChar char="•"/>
            </a:pPr>
            <a:r>
              <a:rPr lang="en-US" sz="2000" dirty="0">
                <a:solidFill>
                  <a:schemeClr val="tx2"/>
                </a:solidFill>
                <a:latin typeface="Arial Narrow Regular"/>
              </a:rPr>
              <a:t>Triple and linear filtered bypass</a:t>
            </a:r>
          </a:p>
          <a:p>
            <a:pPr marL="342900" indent="-342900">
              <a:buFont typeface="Arial" panose="020B0604020202020204" pitchFamily="34" charset="0"/>
              <a:buChar char="•"/>
            </a:pPr>
            <a:r>
              <a:rPr lang="en-US" sz="2000" dirty="0">
                <a:solidFill>
                  <a:schemeClr val="tx2"/>
                </a:solidFill>
                <a:latin typeface="Arial Narrow Regular"/>
              </a:rPr>
              <a:t>Consistent performance</a:t>
            </a:r>
          </a:p>
          <a:p>
            <a:pPr marL="342900" indent="-342900">
              <a:buFont typeface="Arial" panose="020B0604020202020204" pitchFamily="34" charset="0"/>
              <a:buChar char="•"/>
            </a:pPr>
            <a:r>
              <a:rPr lang="en-US" sz="2000" dirty="0">
                <a:solidFill>
                  <a:schemeClr val="tx2"/>
                </a:solidFill>
                <a:latin typeface="Arial Narrow Regular"/>
              </a:rPr>
              <a:t>Popular in North America</a:t>
            </a:r>
          </a:p>
          <a:p>
            <a:pPr marL="342900" indent="-342900">
              <a:buFont typeface="Arial" panose="020B0604020202020204" pitchFamily="34" charset="0"/>
              <a:buChar char="•"/>
            </a:pPr>
            <a:r>
              <a:rPr lang="en-US" sz="2000" dirty="0">
                <a:solidFill>
                  <a:schemeClr val="tx2"/>
                </a:solidFill>
                <a:latin typeface="Arial Narrow Regular"/>
              </a:rPr>
              <a:t>Contractors favor</a:t>
            </a:r>
          </a:p>
          <a:p>
            <a:pPr marL="342900" indent="-342900">
              <a:buFont typeface="Arial" panose="020B0604020202020204" pitchFamily="34" charset="0"/>
              <a:buChar char="•"/>
            </a:pPr>
            <a:r>
              <a:rPr lang="en-US" sz="2000" dirty="0">
                <a:solidFill>
                  <a:schemeClr val="tx2"/>
                </a:solidFill>
                <a:latin typeface="Arial Narrow Regular"/>
              </a:rPr>
              <a:t>Strong parts availability</a:t>
            </a:r>
          </a:p>
        </p:txBody>
      </p:sp>
      <p:sp>
        <p:nvSpPr>
          <p:cNvPr id="46" name="Text Box 5"/>
          <p:cNvSpPr txBox="1">
            <a:spLocks noChangeArrowheads="1"/>
          </p:cNvSpPr>
          <p:nvPr/>
        </p:nvSpPr>
        <p:spPr bwMode="auto">
          <a:xfrm>
            <a:off x="1143000" y="5936188"/>
            <a:ext cx="3248608" cy="1546577"/>
          </a:xfrm>
          <a:prstGeom prst="rect">
            <a:avLst/>
          </a:prstGeom>
          <a:noFill/>
          <a:ln w="9525">
            <a:noFill/>
            <a:miter lim="800000"/>
            <a:headEnd/>
            <a:tailEnd/>
          </a:ln>
        </p:spPr>
        <p:txBody>
          <a:bodyPr wrap="square">
            <a:spAutoFit/>
          </a:bodyPr>
          <a:lstStyle/>
          <a:p>
            <a:pPr algn="ctr" eaLnBrk="0" hangingPunct="0">
              <a:spcBef>
                <a:spcPct val="50000"/>
              </a:spcBef>
            </a:pPr>
            <a:r>
              <a:rPr lang="en-US" sz="2000" b="1" dirty="0">
                <a:solidFill>
                  <a:schemeClr val="accent3"/>
                </a:solidFill>
                <a:latin typeface="Arial Narrow Regular"/>
              </a:rPr>
              <a:t>AquaVantage®</a:t>
            </a:r>
          </a:p>
          <a:p>
            <a:pPr algn="ctr" eaLnBrk="0" hangingPunct="0"/>
            <a:r>
              <a:rPr lang="en-US" sz="2000" dirty="0">
                <a:solidFill>
                  <a:schemeClr val="accent3"/>
                </a:solidFill>
                <a:latin typeface="Arial Narrow Regular"/>
              </a:rPr>
              <a:t>Zurn</a:t>
            </a:r>
          </a:p>
          <a:p>
            <a:pPr algn="ctr" eaLnBrk="0" hangingPunct="0"/>
            <a:r>
              <a:rPr lang="en-US" sz="2000" dirty="0">
                <a:solidFill>
                  <a:schemeClr val="accent3"/>
                </a:solidFill>
                <a:latin typeface="Arial Narrow Regular"/>
              </a:rPr>
              <a:t>TPE</a:t>
            </a:r>
          </a:p>
          <a:p>
            <a:pPr eaLnBrk="0" hangingPunct="0">
              <a:spcBef>
                <a:spcPct val="50000"/>
              </a:spcBef>
            </a:pPr>
            <a:endParaRPr lang="en-US" sz="2100" dirty="0">
              <a:solidFill>
                <a:schemeClr val="tx2"/>
              </a:solidFill>
              <a:latin typeface="Calibri" pitchFamily="34" charset="0"/>
            </a:endParaRPr>
          </a:p>
        </p:txBody>
      </p:sp>
      <p:sp>
        <p:nvSpPr>
          <p:cNvPr id="47" name="Text Box 5"/>
          <p:cNvSpPr txBox="1">
            <a:spLocks noChangeArrowheads="1"/>
          </p:cNvSpPr>
          <p:nvPr/>
        </p:nvSpPr>
        <p:spPr bwMode="auto">
          <a:xfrm>
            <a:off x="4724400" y="5936188"/>
            <a:ext cx="2442780" cy="1546577"/>
          </a:xfrm>
          <a:prstGeom prst="rect">
            <a:avLst/>
          </a:prstGeom>
          <a:noFill/>
          <a:ln w="9525">
            <a:noFill/>
            <a:miter lim="800000"/>
            <a:headEnd/>
            <a:tailEnd/>
          </a:ln>
        </p:spPr>
        <p:txBody>
          <a:bodyPr wrap="square">
            <a:spAutoFit/>
          </a:bodyPr>
          <a:lstStyle/>
          <a:p>
            <a:pPr algn="ctr" eaLnBrk="0" hangingPunct="0">
              <a:spcBef>
                <a:spcPct val="50000"/>
              </a:spcBef>
            </a:pPr>
            <a:r>
              <a:rPr lang="en-US" sz="2000" b="1" dirty="0">
                <a:latin typeface="Arial Narrow Regular"/>
              </a:rPr>
              <a:t>Regal®</a:t>
            </a:r>
            <a:br>
              <a:rPr lang="en-US" sz="2000" dirty="0">
                <a:latin typeface="Arial Narrow Regular"/>
              </a:rPr>
            </a:br>
            <a:r>
              <a:rPr lang="en-US" sz="2000" dirty="0">
                <a:latin typeface="Arial Narrow Regular"/>
              </a:rPr>
              <a:t>Sloan® Synthetic Permex® Rubber</a:t>
            </a:r>
          </a:p>
          <a:p>
            <a:pPr eaLnBrk="0" hangingPunct="0">
              <a:spcBef>
                <a:spcPct val="50000"/>
              </a:spcBef>
            </a:pPr>
            <a:endParaRPr lang="en-US" sz="2100" dirty="0">
              <a:solidFill>
                <a:schemeClr val="tx2"/>
              </a:solidFill>
              <a:latin typeface="Calibri" pitchFamily="34" charset="0"/>
            </a:endParaRPr>
          </a:p>
        </p:txBody>
      </p:sp>
      <p:sp>
        <p:nvSpPr>
          <p:cNvPr id="48" name="Subtitle 2"/>
          <p:cNvSpPr txBox="1">
            <a:spLocks/>
          </p:cNvSpPr>
          <p:nvPr/>
        </p:nvSpPr>
        <p:spPr bwMode="auto">
          <a:xfrm>
            <a:off x="972876" y="2019300"/>
            <a:ext cx="6743700" cy="914400"/>
          </a:xfrm>
          <a:prstGeom prst="rect">
            <a:avLst/>
          </a:prstGeom>
          <a:noFill/>
          <a:ln w="9525">
            <a:noFill/>
            <a:miter lim="800000"/>
            <a:headEnd/>
            <a:tailEnd/>
          </a:ln>
        </p:spPr>
        <p:txBody>
          <a:bodyPr/>
          <a:lstStyle/>
          <a:p>
            <a:pPr algn="ctr">
              <a:spcBef>
                <a:spcPct val="20000"/>
              </a:spcBef>
              <a:defRPr/>
            </a:pPr>
            <a:r>
              <a:rPr lang="en-US" sz="3000" b="1" dirty="0">
                <a:solidFill>
                  <a:schemeClr val="accent4"/>
                </a:solidFill>
              </a:rPr>
              <a:t>Accelerated Chloramine Test </a:t>
            </a:r>
          </a:p>
          <a:p>
            <a:pPr>
              <a:spcBef>
                <a:spcPct val="20000"/>
              </a:spcBef>
              <a:buFont typeface="Arial" charset="0"/>
              <a:buChar char="•"/>
              <a:defRPr/>
            </a:pPr>
            <a:endParaRPr lang="en-US" sz="2850" dirty="0"/>
          </a:p>
        </p:txBody>
      </p:sp>
      <p:graphicFrame>
        <p:nvGraphicFramePr>
          <p:cNvPr id="67" name="Chart 66"/>
          <p:cNvGraphicFramePr/>
          <p:nvPr/>
        </p:nvGraphicFramePr>
        <p:xfrm>
          <a:off x="9996561" y="1655240"/>
          <a:ext cx="7894677" cy="7762893"/>
        </p:xfrm>
        <a:graphic>
          <a:graphicData uri="http://schemas.openxmlformats.org/drawingml/2006/chart">
            <c:chart xmlns:c="http://schemas.openxmlformats.org/drawingml/2006/chart" xmlns:r="http://schemas.openxmlformats.org/officeDocument/2006/relationships" r:id="rId3"/>
          </a:graphicData>
        </a:graphic>
      </p:graphicFrame>
      <p:sp>
        <p:nvSpPr>
          <p:cNvPr id="69" name="TextBox 68"/>
          <p:cNvSpPr txBox="1"/>
          <p:nvPr/>
        </p:nvSpPr>
        <p:spPr>
          <a:xfrm>
            <a:off x="14603247" y="5976968"/>
            <a:ext cx="1371600" cy="507831"/>
          </a:xfrm>
          <a:prstGeom prst="rect">
            <a:avLst/>
          </a:prstGeom>
          <a:noFill/>
        </p:spPr>
        <p:txBody>
          <a:bodyPr wrap="square">
            <a:spAutoFit/>
          </a:bodyPr>
          <a:lstStyle/>
          <a:p>
            <a:pPr algn="ctr">
              <a:defRPr/>
            </a:pPr>
            <a:r>
              <a:rPr lang="en-US" sz="1350" dirty="0">
                <a:solidFill>
                  <a:schemeClr val="tx2"/>
                </a:solidFill>
                <a:latin typeface="+mj-lt"/>
              </a:rPr>
              <a:t>Sample was removed</a:t>
            </a:r>
          </a:p>
        </p:txBody>
      </p:sp>
      <p:sp>
        <p:nvSpPr>
          <p:cNvPr id="70" name="TextBox 69"/>
          <p:cNvSpPr txBox="1"/>
          <p:nvPr/>
        </p:nvSpPr>
        <p:spPr>
          <a:xfrm>
            <a:off x="10197828" y="3145625"/>
            <a:ext cx="415498" cy="5396163"/>
          </a:xfrm>
          <a:prstGeom prst="rect">
            <a:avLst/>
          </a:prstGeom>
          <a:noFill/>
        </p:spPr>
        <p:txBody>
          <a:bodyPr vert="vert270" wrap="square">
            <a:spAutoFit/>
          </a:bodyPr>
          <a:lstStyle/>
          <a:p>
            <a:pPr algn="ctr">
              <a:defRPr/>
            </a:pPr>
            <a:r>
              <a:rPr lang="en-US" sz="1500" b="1" dirty="0">
                <a:solidFill>
                  <a:schemeClr val="tx2"/>
                </a:solidFill>
                <a:latin typeface="+mj-lt"/>
              </a:rPr>
              <a:t>Exposure % Vol. Change</a:t>
            </a:r>
          </a:p>
        </p:txBody>
      </p:sp>
      <p:cxnSp>
        <p:nvCxnSpPr>
          <p:cNvPr id="86" name="Straight Arrow Connector 85"/>
          <p:cNvCxnSpPr>
            <a:stCxn id="69" idx="2"/>
          </p:cNvCxnSpPr>
          <p:nvPr/>
        </p:nvCxnSpPr>
        <p:spPr>
          <a:xfrm>
            <a:off x="15289047" y="6484799"/>
            <a:ext cx="452299" cy="1195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2605965"/>
            <a:ext cx="6507228" cy="3282959"/>
          </a:xfrm>
          <a:prstGeom prst="rect">
            <a:avLst/>
          </a:prstGeom>
        </p:spPr>
      </p:pic>
      <p:cxnSp>
        <p:nvCxnSpPr>
          <p:cNvPr id="6" name="Straight Arrow Connector 5"/>
          <p:cNvCxnSpPr/>
          <p:nvPr/>
        </p:nvCxnSpPr>
        <p:spPr>
          <a:xfrm flipH="1" flipV="1">
            <a:off x="3831893" y="5395456"/>
            <a:ext cx="240610" cy="1607241"/>
          </a:xfrm>
          <a:prstGeom prst="straightConnector1">
            <a:avLst/>
          </a:prstGeom>
          <a:ln w="25400" cap="sq">
            <a:solidFill>
              <a:srgbClr val="FF0000"/>
            </a:solidFill>
            <a:beve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489616" y="5416461"/>
            <a:ext cx="406448" cy="1567950"/>
          </a:xfrm>
          <a:prstGeom prst="straightConnector1">
            <a:avLst/>
          </a:prstGeom>
          <a:ln w="25400" cap="sq">
            <a:solidFill>
              <a:srgbClr val="FF0000"/>
            </a:solidFill>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28493" y="7082655"/>
            <a:ext cx="4281487" cy="400110"/>
          </a:xfrm>
          <a:prstGeom prst="rect">
            <a:avLst/>
          </a:prstGeom>
          <a:noFill/>
        </p:spPr>
        <p:txBody>
          <a:bodyPr wrap="square" rtlCol="0">
            <a:spAutoFit/>
          </a:bodyPr>
          <a:lstStyle/>
          <a:p>
            <a:r>
              <a:rPr lang="en-US" sz="2000" dirty="0">
                <a:solidFill>
                  <a:srgbClr val="FF0000"/>
                </a:solidFill>
                <a:latin typeface="Arial Narrow Regular"/>
              </a:rPr>
              <a:t>Deterioration is visible in the water</a:t>
            </a:r>
          </a:p>
        </p:txBody>
      </p:sp>
    </p:spTree>
    <p:extLst>
      <p:ext uri="{BB962C8B-B14F-4D97-AF65-F5344CB8AC3E}">
        <p14:creationId xmlns:p14="http://schemas.microsoft.com/office/powerpoint/2010/main" val="3790007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887200" y="-25298"/>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15" name="Rectangle 14"/>
          <p:cNvSpPr/>
          <p:nvPr/>
        </p:nvSpPr>
        <p:spPr>
          <a:xfrm>
            <a:off x="0" y="952500"/>
            <a:ext cx="11887200" cy="10287000"/>
          </a:xfrm>
          <a:prstGeom prst="rect">
            <a:avLst/>
          </a:prstGeom>
          <a:solidFill>
            <a:schemeClr val="bg2">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8" name="Content Placeholder 2"/>
          <p:cNvSpPr txBox="1">
            <a:spLocks/>
          </p:cNvSpPr>
          <p:nvPr/>
        </p:nvSpPr>
        <p:spPr>
          <a:xfrm>
            <a:off x="12573000" y="1638300"/>
            <a:ext cx="5257799" cy="6663018"/>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bg2"/>
              </a:solidFill>
            </a:endParaRPr>
          </a:p>
          <a:p>
            <a:pPr marL="0" indent="0">
              <a:buFont typeface="Arial" panose="020B0604020202020204" pitchFamily="34" charset="0"/>
              <a:buNone/>
            </a:pPr>
            <a:r>
              <a:rPr lang="en-US" sz="3900" dirty="0">
                <a:solidFill>
                  <a:schemeClr val="bg2"/>
                </a:solidFill>
                <a:latin typeface="Arial Narrow Regular"/>
              </a:rPr>
              <a:t>Test Your Knowledge</a:t>
            </a:r>
          </a:p>
          <a:p>
            <a:pPr marL="0" indent="0">
              <a:buFont typeface="Arial" panose="020B0604020202020204" pitchFamily="34" charset="0"/>
              <a:buNone/>
            </a:pPr>
            <a:r>
              <a:rPr lang="en-US" sz="2100" b="1" dirty="0">
                <a:solidFill>
                  <a:schemeClr val="bg2"/>
                </a:solidFill>
                <a:latin typeface="Arial Narrow Regular"/>
              </a:rPr>
              <a:t>How does a diaphragm valve function?</a:t>
            </a:r>
          </a:p>
          <a:p>
            <a:pPr marL="0" indent="0">
              <a:buFont typeface="Arial" panose="020B0604020202020204" pitchFamily="34" charset="0"/>
              <a:buNone/>
            </a:pPr>
            <a:endParaRPr lang="en-US" sz="2100" b="1" dirty="0">
              <a:solidFill>
                <a:schemeClr val="bg2"/>
              </a:solidFill>
              <a:latin typeface="Arial Narrow Regular"/>
            </a:endParaRPr>
          </a:p>
          <a:p>
            <a:pPr marL="0" indent="0">
              <a:buFont typeface="Arial" panose="020B0604020202020204" pitchFamily="34" charset="0"/>
              <a:buNone/>
            </a:pPr>
            <a:r>
              <a:rPr lang="en-US" sz="2100" b="1" dirty="0">
                <a:solidFill>
                  <a:schemeClr val="bg2"/>
                </a:solidFill>
                <a:latin typeface="Arial Narrow Regular"/>
              </a:rPr>
              <a:t>Place the following in the correct order:</a:t>
            </a:r>
          </a:p>
          <a:p>
            <a:pPr marL="514350" indent="-514350">
              <a:buFont typeface="+mj-lt"/>
              <a:buAutoNum type="alphaUcPeriod"/>
            </a:pPr>
            <a:r>
              <a:rPr lang="en-US" sz="2100" b="1" dirty="0">
                <a:solidFill>
                  <a:schemeClr val="bg2"/>
                </a:solidFill>
                <a:latin typeface="Arial Narrow Regular"/>
              </a:rPr>
              <a:t>Orifice has refilled the upper chamber &amp; shut the diaphragm down. Valve is closed and pressure is balanced</a:t>
            </a:r>
          </a:p>
          <a:p>
            <a:pPr marL="514350" indent="-514350">
              <a:buFont typeface="+mj-lt"/>
              <a:buAutoNum type="alphaUcPeriod"/>
            </a:pPr>
            <a:r>
              <a:rPr lang="en-US" sz="2100" b="1" dirty="0">
                <a:solidFill>
                  <a:schemeClr val="bg2"/>
                </a:solidFill>
                <a:latin typeface="Arial Narrow Regular"/>
              </a:rPr>
              <a:t>Pressure diminishes from static to running</a:t>
            </a:r>
          </a:p>
          <a:p>
            <a:pPr marL="514350" indent="-514350">
              <a:buFont typeface="+mj-lt"/>
              <a:buAutoNum type="alphaUcPeriod"/>
            </a:pPr>
            <a:r>
              <a:rPr lang="en-US" sz="2000" b="1" dirty="0">
                <a:solidFill>
                  <a:schemeClr val="bg2"/>
                </a:solidFill>
                <a:latin typeface="Arial Narrow Regular"/>
              </a:rPr>
              <a:t>Orifice is refilling the upper chamber which will equalize pressure &amp; close the valve</a:t>
            </a:r>
          </a:p>
          <a:p>
            <a:pPr marL="0" indent="0">
              <a:buFont typeface="Arial" panose="020B0604020202020204" pitchFamily="34" charset="0"/>
              <a:buNone/>
            </a:pPr>
            <a:endParaRPr lang="en-US" sz="2900" b="1" dirty="0">
              <a:solidFill>
                <a:schemeClr val="bg2"/>
              </a:solidFill>
              <a:latin typeface="Arial Narrow Regular"/>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r>
              <a:rPr lang="en-US" sz="2400" b="1" dirty="0">
                <a:solidFill>
                  <a:schemeClr val="accent1"/>
                </a:solidFill>
              </a:rPr>
              <a:t> </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
        <p:nvSpPr>
          <p:cNvPr id="10" name="Rectangle 9"/>
          <p:cNvSpPr/>
          <p:nvPr/>
        </p:nvSpPr>
        <p:spPr>
          <a:xfrm>
            <a:off x="0" y="-25298"/>
            <a:ext cx="11887200" cy="10312298"/>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32122"/>
            <a:ext cx="8229600" cy="10292978"/>
          </a:xfrm>
          <a:prstGeom prst="rect">
            <a:avLst/>
          </a:prstGeom>
        </p:spPr>
      </p:pic>
      <p:sp>
        <p:nvSpPr>
          <p:cNvPr id="12" name="Text Box 16"/>
          <p:cNvSpPr txBox="1">
            <a:spLocks noChangeArrowheads="1"/>
          </p:cNvSpPr>
          <p:nvPr/>
        </p:nvSpPr>
        <p:spPr bwMode="auto">
          <a:xfrm>
            <a:off x="3429000" y="952500"/>
            <a:ext cx="2419351" cy="1015663"/>
          </a:xfrm>
          <a:prstGeom prst="rect">
            <a:avLst/>
          </a:prstGeom>
          <a:noFill/>
          <a:ln w="9525">
            <a:noFill/>
            <a:miter lim="800000"/>
            <a:headEnd/>
            <a:tailEnd/>
          </a:ln>
          <a:effectLst/>
        </p:spPr>
        <p:txBody>
          <a:bodyPr wrap="square">
            <a:spAutoFit/>
          </a:bodyPr>
          <a:lstStyle/>
          <a:p>
            <a:pPr algn="l"/>
            <a:r>
              <a:rPr lang="en-US" sz="2000" dirty="0">
                <a:latin typeface="Arial Narrow Regular"/>
              </a:rPr>
              <a:t>ZER 6000AV-CPM sensor flush valve, with diaphragm</a:t>
            </a:r>
          </a:p>
        </p:txBody>
      </p:sp>
    </p:spTree>
    <p:extLst>
      <p:ext uri="{BB962C8B-B14F-4D97-AF65-F5344CB8AC3E}">
        <p14:creationId xmlns:p14="http://schemas.microsoft.com/office/powerpoint/2010/main" val="65875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114300"/>
            <a:ext cx="1830643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p:txBody>
          <a:bodyPr/>
          <a:lstStyle/>
          <a:p>
            <a:r>
              <a:rPr lang="en-US" dirty="0">
                <a:solidFill>
                  <a:schemeClr val="accent1"/>
                </a:solidFill>
              </a:rPr>
              <a:t>features &amp; benefits</a:t>
            </a:r>
            <a:br>
              <a:rPr lang="en-US" dirty="0"/>
            </a:br>
            <a:r>
              <a:rPr lang="en-US" dirty="0"/>
              <a:t>flush valves</a:t>
            </a:r>
            <a:endParaRPr lang="uk-UA" dirty="0"/>
          </a:p>
        </p:txBody>
      </p:sp>
      <p:grpSp>
        <p:nvGrpSpPr>
          <p:cNvPr id="26" name="Group 25"/>
          <p:cNvGrpSpPr/>
          <p:nvPr/>
        </p:nvGrpSpPr>
        <p:grpSpPr>
          <a:xfrm>
            <a:off x="7912615" y="6471470"/>
            <a:ext cx="10286258" cy="1948630"/>
            <a:chOff x="7848600" y="2812124"/>
            <a:chExt cx="10286258" cy="1948630"/>
          </a:xfrm>
        </p:grpSpPr>
        <p:grpSp>
          <p:nvGrpSpPr>
            <p:cNvPr id="7" name="Group 6"/>
            <p:cNvGrpSpPr/>
            <p:nvPr/>
          </p:nvGrpSpPr>
          <p:grpSpPr>
            <a:xfrm>
              <a:off x="7848600" y="2812124"/>
              <a:ext cx="3638372" cy="646331"/>
              <a:chOff x="7467600" y="3214396"/>
              <a:chExt cx="3638372" cy="646331"/>
            </a:xfrm>
          </p:grpSpPr>
          <p:sp>
            <p:nvSpPr>
              <p:cNvPr id="8" name="TextBox 7"/>
              <p:cNvSpPr txBox="1"/>
              <p:nvPr/>
            </p:nvSpPr>
            <p:spPr>
              <a:xfrm>
                <a:off x="7587625" y="3214396"/>
                <a:ext cx="3518347" cy="646331"/>
              </a:xfrm>
              <a:prstGeom prst="rect">
                <a:avLst/>
              </a:prstGeom>
              <a:noFill/>
            </p:spPr>
            <p:txBody>
              <a:bodyPr wrap="square" rtlCol="0">
                <a:spAutoFit/>
              </a:bodyPr>
              <a:lstStyle/>
              <a:p>
                <a:r>
                  <a:rPr lang="en-US" sz="3600" dirty="0">
                    <a:solidFill>
                      <a:schemeClr val="accent1"/>
                    </a:solidFill>
                    <a:latin typeface="Arial Narrow Regular" charset="0"/>
                  </a:rPr>
                  <a:t>flow variables</a:t>
                </a:r>
                <a:endParaRPr lang="uk-UA" sz="3600" dirty="0">
                  <a:solidFill>
                    <a:schemeClr val="accent1"/>
                  </a:solidFill>
                  <a:latin typeface="Arial Narrow Regular" charset="0"/>
                </a:endParaRPr>
              </a:p>
            </p:txBody>
          </p:sp>
          <p:cxnSp>
            <p:nvCxnSpPr>
              <p:cNvPr id="9" name="Straight Connector 8"/>
              <p:cNvCxnSpPr/>
              <p:nvPr/>
            </p:nvCxnSpPr>
            <p:spPr>
              <a:xfrm>
                <a:off x="7467600" y="3334226"/>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8279997" y="3529648"/>
              <a:ext cx="9854861" cy="1231106"/>
            </a:xfrm>
            <a:prstGeom prst="rect">
              <a:avLst/>
            </a:prstGeom>
            <a:noFill/>
          </p:spPr>
          <p:txBody>
            <a:bodyPr wrap="square" rtlCol="0">
              <a:spAutoFit/>
            </a:bodyPr>
            <a:lstStyle/>
            <a:p>
              <a:pPr>
                <a:lnSpc>
                  <a:spcPct val="90000"/>
                </a:lnSpc>
                <a:buClr>
                  <a:srgbClr val="008000"/>
                </a:buClr>
              </a:pPr>
              <a:r>
                <a:rPr lang="en-US" sz="2000" dirty="0">
                  <a:solidFill>
                    <a:schemeClr val="tx2"/>
                  </a:solidFill>
                  <a:latin typeface="Arial Narrow Regular"/>
                </a:rPr>
                <a:t>Internal variables - diaphragm, trip length, orifice size, flow ring geometry </a:t>
              </a:r>
            </a:p>
            <a:p>
              <a:pPr>
                <a:lnSpc>
                  <a:spcPct val="90000"/>
                </a:lnSpc>
                <a:buClr>
                  <a:srgbClr val="008000"/>
                </a:buClr>
              </a:pPr>
              <a:r>
                <a:rPr lang="en-US" sz="2000" dirty="0">
                  <a:solidFill>
                    <a:schemeClr val="tx2"/>
                  </a:solidFill>
                  <a:latin typeface="Arial Narrow Regular"/>
                </a:rPr>
                <a:t>External variables - static water pressure, running water pressure, flow volume (gpm)</a:t>
              </a:r>
            </a:p>
            <a:p>
              <a:pPr>
                <a:lnSpc>
                  <a:spcPct val="90000"/>
                </a:lnSpc>
                <a:buClr>
                  <a:srgbClr val="008000"/>
                </a:buClr>
              </a:pPr>
              <a:r>
                <a:rPr lang="en-US" sz="2000" dirty="0">
                  <a:solidFill>
                    <a:schemeClr val="tx2"/>
                  </a:solidFill>
                  <a:latin typeface="Arial Narrow Regular"/>
                </a:rPr>
                <a:t>Body characteristics - bore diameter, handle location, actuator</a:t>
              </a:r>
            </a:p>
            <a:p>
              <a:r>
                <a:rPr lang="en-US" sz="2000" dirty="0">
                  <a:solidFill>
                    <a:schemeClr val="tx2"/>
                  </a:solidFill>
                  <a:latin typeface="Arial Regular" charset="0"/>
                </a:rPr>
                <a:t>	</a:t>
              </a:r>
              <a:endParaRPr lang="uk-UA" sz="2000" dirty="0">
                <a:solidFill>
                  <a:schemeClr val="tx2"/>
                </a:solidFill>
                <a:latin typeface="Arial Regular" charset="0"/>
              </a:endParaRPr>
            </a:p>
          </p:txBody>
        </p:sp>
      </p:grpSp>
      <p:grpSp>
        <p:nvGrpSpPr>
          <p:cNvPr id="27" name="Group 26"/>
          <p:cNvGrpSpPr/>
          <p:nvPr/>
        </p:nvGrpSpPr>
        <p:grpSpPr>
          <a:xfrm>
            <a:off x="7849341" y="1866900"/>
            <a:ext cx="10249147" cy="2961858"/>
            <a:chOff x="7848600" y="5084128"/>
            <a:chExt cx="10249147" cy="2961858"/>
          </a:xfrm>
        </p:grpSpPr>
        <p:grpSp>
          <p:nvGrpSpPr>
            <p:cNvPr id="22" name="Group 21"/>
            <p:cNvGrpSpPr/>
            <p:nvPr/>
          </p:nvGrpSpPr>
          <p:grpSpPr>
            <a:xfrm>
              <a:off x="7848600" y="5084128"/>
              <a:ext cx="9067059" cy="646331"/>
              <a:chOff x="7467600" y="5557807"/>
              <a:chExt cx="9067059" cy="646331"/>
            </a:xfrm>
          </p:grpSpPr>
          <p:sp>
            <p:nvSpPr>
              <p:cNvPr id="23" name="TextBox 22"/>
              <p:cNvSpPr txBox="1"/>
              <p:nvPr/>
            </p:nvSpPr>
            <p:spPr>
              <a:xfrm>
                <a:off x="7587625" y="5557807"/>
                <a:ext cx="8947034" cy="646331"/>
              </a:xfrm>
              <a:prstGeom prst="rect">
                <a:avLst/>
              </a:prstGeom>
              <a:noFill/>
            </p:spPr>
            <p:txBody>
              <a:bodyPr wrap="square" rtlCol="0">
                <a:spAutoFit/>
              </a:bodyPr>
              <a:lstStyle/>
              <a:p>
                <a:r>
                  <a:rPr lang="en-US" sz="3600" dirty="0">
                    <a:solidFill>
                      <a:schemeClr val="accent1"/>
                    </a:solidFill>
                    <a:latin typeface="Arial Narrow Regular" charset="0"/>
                  </a:rPr>
                  <a:t>manual / sensor / specialty flush valves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922328"/>
              <a:ext cx="9817751" cy="2123658"/>
            </a:xfrm>
            <a:prstGeom prst="rect">
              <a:avLst/>
            </a:prstGeom>
            <a:noFill/>
          </p:spPr>
          <p:txBody>
            <a:bodyPr wrap="square" rtlCol="0">
              <a:spAutoFit/>
            </a:bodyPr>
            <a:lstStyle/>
            <a:p>
              <a:pPr>
                <a:lnSpc>
                  <a:spcPct val="80000"/>
                </a:lnSpc>
                <a:buClr>
                  <a:srgbClr val="008000"/>
                </a:buClr>
              </a:pPr>
              <a:r>
                <a:rPr lang="en-US" sz="2000" dirty="0">
                  <a:solidFill>
                    <a:schemeClr val="accent1"/>
                  </a:solidFill>
                  <a:latin typeface="Arial Narrow Regular"/>
                </a:rPr>
                <a:t>Industry’s broadest offering of flow rates – from 0.125 gpf to 3.5 gpf – including the only 1.1 gpf closet valve available on the market</a:t>
              </a:r>
            </a:p>
            <a:p>
              <a:pPr>
                <a:lnSpc>
                  <a:spcPct val="80000"/>
                </a:lnSpc>
                <a:buClr>
                  <a:srgbClr val="008000"/>
                </a:buClr>
              </a:pPr>
              <a:r>
                <a:rPr lang="en-US" sz="2000" dirty="0">
                  <a:solidFill>
                    <a:schemeClr val="accent1"/>
                  </a:solidFill>
                  <a:latin typeface="Arial Narrow Regular"/>
                </a:rPr>
                <a:t>Better performing parts prevent run-ons, leaks, and inconsistent flushes, significant water conservation</a:t>
              </a:r>
            </a:p>
            <a:p>
              <a:pPr>
                <a:lnSpc>
                  <a:spcPct val="80000"/>
                </a:lnSpc>
                <a:buClr>
                  <a:srgbClr val="008000"/>
                </a:buClr>
              </a:pPr>
              <a:r>
                <a:rPr lang="en-US" sz="2000" dirty="0">
                  <a:solidFill>
                    <a:schemeClr val="tx2"/>
                  </a:solidFill>
                  <a:latin typeface="Arial Narrow Regular"/>
                </a:rPr>
                <a:t>Most U.S. water closets operate at 1.6 gpf and urinals operate at 1.0 gpf</a:t>
              </a:r>
            </a:p>
            <a:p>
              <a:pPr>
                <a:lnSpc>
                  <a:spcPct val="80000"/>
                </a:lnSpc>
                <a:buClr>
                  <a:srgbClr val="008000"/>
                </a:buClr>
              </a:pPr>
              <a:r>
                <a:rPr lang="en-US" sz="2000" dirty="0">
                  <a:solidFill>
                    <a:schemeClr val="tx2"/>
                  </a:solidFill>
                  <a:latin typeface="Arial Narrow Regular"/>
                </a:rPr>
                <a:t>Newer installations are utilizing 1.28 for closets and 0.5 gpf or less for urinals</a:t>
              </a:r>
            </a:p>
            <a:p>
              <a:pPr>
                <a:lnSpc>
                  <a:spcPct val="80000"/>
                </a:lnSpc>
                <a:buClr>
                  <a:srgbClr val="008000"/>
                </a:buClr>
              </a:pPr>
              <a:r>
                <a:rPr lang="en-US" sz="2000" dirty="0">
                  <a:solidFill>
                    <a:schemeClr val="tx2"/>
                  </a:solidFill>
                  <a:latin typeface="Arial Narrow Regular"/>
                </a:rPr>
                <a:t>Lean installation – especially when packaged with Zurn One systems</a:t>
              </a:r>
            </a:p>
            <a:p>
              <a:endParaRPr lang="en-US" sz="2000" dirty="0">
                <a:solidFill>
                  <a:schemeClr val="tx2"/>
                </a:solidFill>
                <a:latin typeface="Arial Regular" charset="0"/>
              </a:endParaRPr>
            </a:p>
          </p:txBody>
        </p:sp>
      </p:grpSp>
      <p:sp>
        <p:nvSpPr>
          <p:cNvPr id="30" name="Content Placeholder 2"/>
          <p:cNvSpPr txBox="1">
            <a:spLocks/>
          </p:cNvSpPr>
          <p:nvPr/>
        </p:nvSpPr>
        <p:spPr>
          <a:xfrm>
            <a:off x="-1147118" y="5591795"/>
            <a:ext cx="7662401" cy="127659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sz="1800" dirty="0">
              <a:solidFill>
                <a:schemeClr val="tx2"/>
              </a:solidFill>
              <a:latin typeface="Arial Narrow Regular"/>
            </a:endParaRPr>
          </a:p>
        </p:txBody>
      </p:sp>
      <p:grpSp>
        <p:nvGrpSpPr>
          <p:cNvPr id="31" name="Group 30"/>
          <p:cNvGrpSpPr/>
          <p:nvPr/>
        </p:nvGrpSpPr>
        <p:grpSpPr>
          <a:xfrm>
            <a:off x="7884312" y="4439481"/>
            <a:ext cx="9295658" cy="1389819"/>
            <a:chOff x="7848600" y="5084128"/>
            <a:chExt cx="9295658" cy="1389819"/>
          </a:xfrm>
        </p:grpSpPr>
        <p:grpSp>
          <p:nvGrpSpPr>
            <p:cNvPr id="32" name="Group 31"/>
            <p:cNvGrpSpPr/>
            <p:nvPr/>
          </p:nvGrpSpPr>
          <p:grpSpPr>
            <a:xfrm>
              <a:off x="7848600" y="5084128"/>
              <a:ext cx="9067059" cy="646331"/>
              <a:chOff x="7467600" y="5557807"/>
              <a:chExt cx="9067059" cy="646331"/>
            </a:xfrm>
          </p:grpSpPr>
          <p:sp>
            <p:nvSpPr>
              <p:cNvPr id="34" name="TextBox 33"/>
              <p:cNvSpPr txBox="1"/>
              <p:nvPr/>
            </p:nvSpPr>
            <p:spPr>
              <a:xfrm>
                <a:off x="7587625" y="5557807"/>
                <a:ext cx="8947034" cy="646331"/>
              </a:xfrm>
              <a:prstGeom prst="rect">
                <a:avLst/>
              </a:prstGeom>
              <a:noFill/>
            </p:spPr>
            <p:txBody>
              <a:bodyPr wrap="square" rtlCol="0">
                <a:spAutoFit/>
              </a:bodyPr>
              <a:lstStyle/>
              <a:p>
                <a:r>
                  <a:rPr lang="en-US" sz="3600" dirty="0">
                    <a:solidFill>
                      <a:schemeClr val="accent1"/>
                    </a:solidFill>
                    <a:latin typeface="Arial Narrow Regular" charset="0"/>
                  </a:rPr>
                  <a:t>features</a:t>
                </a:r>
                <a:endParaRPr lang="uk-UA" sz="3600" dirty="0">
                  <a:solidFill>
                    <a:schemeClr val="accent1"/>
                  </a:solidFill>
                  <a:latin typeface="Arial Narrow Regular" charset="0"/>
                </a:endParaRPr>
              </a:p>
            </p:txBody>
          </p:sp>
          <p:cxnSp>
            <p:nvCxnSpPr>
              <p:cNvPr id="35" name="Straight Connector 34"/>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8279997" y="6073837"/>
              <a:ext cx="8864261" cy="400110"/>
            </a:xfrm>
            <a:prstGeom prst="rect">
              <a:avLst/>
            </a:prstGeom>
            <a:noFill/>
          </p:spPr>
          <p:txBody>
            <a:bodyPr wrap="square" rtlCol="0">
              <a:spAutoFit/>
            </a:bodyPr>
            <a:lstStyle/>
            <a:p>
              <a:endParaRPr lang="en-US" sz="2000" dirty="0">
                <a:solidFill>
                  <a:schemeClr val="tx2"/>
                </a:solidFill>
                <a:latin typeface="Arial Regular" charset="0"/>
              </a:endParaRPr>
            </a:p>
          </p:txBody>
        </p:sp>
      </p:grpSp>
      <p:sp>
        <p:nvSpPr>
          <p:cNvPr id="2" name="Rectangle 1"/>
          <p:cNvSpPr/>
          <p:nvPr/>
        </p:nvSpPr>
        <p:spPr>
          <a:xfrm>
            <a:off x="8315708" y="5067300"/>
            <a:ext cx="9819891" cy="1015663"/>
          </a:xfrm>
          <a:prstGeom prst="rect">
            <a:avLst/>
          </a:prstGeom>
        </p:spPr>
        <p:txBody>
          <a:bodyPr wrap="square">
            <a:spAutoFit/>
          </a:bodyPr>
          <a:lstStyle/>
          <a:p>
            <a:r>
              <a:rPr lang="en-US" sz="2000" dirty="0">
                <a:solidFill>
                  <a:schemeClr val="accent1"/>
                </a:solidFill>
                <a:latin typeface="Arial Narrow Regular"/>
              </a:rPr>
              <a:t>Advanced chemical resistance - lasts 8-10x longer than “black filters”</a:t>
            </a:r>
          </a:p>
          <a:p>
            <a:r>
              <a:rPr lang="en-US" sz="2000" dirty="0">
                <a:solidFill>
                  <a:schemeClr val="accent1"/>
                </a:solidFill>
                <a:latin typeface="Arial Narrow Regular"/>
              </a:rPr>
              <a:t>Industry-leading filtration - triple filter performance vs. dual filter performance</a:t>
            </a:r>
          </a:p>
          <a:p>
            <a:r>
              <a:rPr lang="en-US" sz="2000" dirty="0">
                <a:solidFill>
                  <a:schemeClr val="tx2"/>
                </a:solidFill>
                <a:latin typeface="Arial Narrow Regular"/>
              </a:rPr>
              <a:t>Interchangeability - works with competitors’ products</a:t>
            </a:r>
          </a:p>
        </p:txBody>
      </p:sp>
      <p:grpSp>
        <p:nvGrpSpPr>
          <p:cNvPr id="36" name="Group 35"/>
          <p:cNvGrpSpPr/>
          <p:nvPr/>
        </p:nvGrpSpPr>
        <p:grpSpPr>
          <a:xfrm>
            <a:off x="7934761" y="8135801"/>
            <a:ext cx="10286258" cy="1314510"/>
            <a:chOff x="7848600" y="2615248"/>
            <a:chExt cx="10286258" cy="1314510"/>
          </a:xfrm>
        </p:grpSpPr>
        <p:grpSp>
          <p:nvGrpSpPr>
            <p:cNvPr id="37" name="Group 36"/>
            <p:cNvGrpSpPr/>
            <p:nvPr/>
          </p:nvGrpSpPr>
          <p:grpSpPr>
            <a:xfrm>
              <a:off x="7848600" y="2615248"/>
              <a:ext cx="7229039" cy="646331"/>
              <a:chOff x="7467600" y="3017520"/>
              <a:chExt cx="7229039" cy="646331"/>
            </a:xfrm>
          </p:grpSpPr>
          <p:sp>
            <p:nvSpPr>
              <p:cNvPr id="39" name="TextBox 38"/>
              <p:cNvSpPr txBox="1"/>
              <p:nvPr/>
            </p:nvSpPr>
            <p:spPr>
              <a:xfrm>
                <a:off x="7587625" y="3017520"/>
                <a:ext cx="7109014" cy="646331"/>
              </a:xfrm>
              <a:prstGeom prst="rect">
                <a:avLst/>
              </a:prstGeom>
              <a:noFill/>
            </p:spPr>
            <p:txBody>
              <a:bodyPr wrap="square" rtlCol="0">
                <a:spAutoFit/>
              </a:bodyPr>
              <a:lstStyle/>
              <a:p>
                <a:r>
                  <a:rPr lang="en-US" sz="3600" dirty="0">
                    <a:solidFill>
                      <a:schemeClr val="accent1"/>
                    </a:solidFill>
                    <a:latin typeface="Arial Narrow Regular" charset="0"/>
                  </a:rPr>
                  <a:t>operating pressure &amp; conditions</a:t>
                </a:r>
                <a:endParaRPr lang="uk-UA" sz="3600" dirty="0">
                  <a:solidFill>
                    <a:schemeClr val="accent1"/>
                  </a:solidFill>
                  <a:latin typeface="Arial Narrow Regular" charset="0"/>
                </a:endParaRPr>
              </a:p>
            </p:txBody>
          </p:sp>
          <p:cxnSp>
            <p:nvCxnSpPr>
              <p:cNvPr id="40" name="Straight Connector 39"/>
              <p:cNvCxnSpPr/>
              <p:nvPr/>
            </p:nvCxnSpPr>
            <p:spPr>
              <a:xfrm>
                <a:off x="7467600" y="3139585"/>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8279997" y="3529648"/>
              <a:ext cx="9854861" cy="400110"/>
            </a:xfrm>
            <a:prstGeom prst="rect">
              <a:avLst/>
            </a:prstGeom>
            <a:noFill/>
          </p:spPr>
          <p:txBody>
            <a:bodyPr wrap="square" rtlCol="0">
              <a:spAutoFit/>
            </a:bodyPr>
            <a:lstStyle/>
            <a:p>
              <a:r>
                <a:rPr lang="en-US" sz="2000" dirty="0">
                  <a:solidFill>
                    <a:schemeClr val="tx2"/>
                  </a:solidFill>
                  <a:latin typeface="Arial Regular" charset="0"/>
                </a:rPr>
                <a:t>	</a:t>
              </a:r>
              <a:endParaRPr lang="uk-UA" sz="2000" dirty="0">
                <a:solidFill>
                  <a:schemeClr val="tx2"/>
                </a:solidFill>
                <a:latin typeface="Arial Regular" charset="0"/>
              </a:endParaRPr>
            </a:p>
          </p:txBody>
        </p:sp>
      </p:grpSp>
      <p:sp>
        <p:nvSpPr>
          <p:cNvPr id="5" name="Rectangle 4"/>
          <p:cNvSpPr/>
          <p:nvPr/>
        </p:nvSpPr>
        <p:spPr>
          <a:xfrm>
            <a:off x="8280738" y="8974001"/>
            <a:ext cx="10369212" cy="1231106"/>
          </a:xfrm>
          <a:prstGeom prst="rect">
            <a:avLst/>
          </a:prstGeom>
          <a:solidFill>
            <a:schemeClr val="bg2"/>
          </a:solidFill>
        </p:spPr>
        <p:txBody>
          <a:bodyPr wrap="square">
            <a:spAutoFit/>
          </a:bodyPr>
          <a:lstStyle/>
          <a:p>
            <a:pPr eaLnBrk="0" hangingPunct="0">
              <a:lnSpc>
                <a:spcPct val="80000"/>
              </a:lnSpc>
              <a:spcBef>
                <a:spcPct val="20000"/>
              </a:spcBef>
              <a:buClr>
                <a:srgbClr val="008000"/>
              </a:buClr>
              <a:buSzPct val="95000"/>
            </a:pPr>
            <a:r>
              <a:rPr lang="en-US" sz="2000" dirty="0">
                <a:solidFill>
                  <a:schemeClr val="tx2"/>
                </a:solidFill>
                <a:latin typeface="Arial Narrow Regular"/>
                <a:cs typeface="Calibri"/>
              </a:rPr>
              <a:t>Static pressure must be between 10 – 100 psi</a:t>
            </a:r>
          </a:p>
          <a:p>
            <a:pPr eaLnBrk="0" hangingPunct="0">
              <a:lnSpc>
                <a:spcPct val="80000"/>
              </a:lnSpc>
              <a:spcBef>
                <a:spcPct val="20000"/>
              </a:spcBef>
              <a:buClr>
                <a:srgbClr val="008000"/>
              </a:buClr>
              <a:buSzPct val="95000"/>
            </a:pPr>
            <a:r>
              <a:rPr lang="en-US" sz="2000" dirty="0">
                <a:solidFill>
                  <a:schemeClr val="tx2"/>
                </a:solidFill>
                <a:latin typeface="Arial Narrow Regular"/>
                <a:cs typeface="Calibri"/>
              </a:rPr>
              <a:t>Dynamic (running) pressure = a minimum of 25 psi for the bowl to evacuate 1.28 gpf</a:t>
            </a:r>
          </a:p>
          <a:p>
            <a:pPr eaLnBrk="0" hangingPunct="0">
              <a:lnSpc>
                <a:spcPct val="80000"/>
              </a:lnSpc>
              <a:spcBef>
                <a:spcPct val="20000"/>
              </a:spcBef>
              <a:buClr>
                <a:srgbClr val="008000"/>
              </a:buClr>
              <a:buSzPct val="95000"/>
            </a:pPr>
            <a:r>
              <a:rPr lang="en-US" sz="2000" dirty="0">
                <a:solidFill>
                  <a:schemeClr val="tx2"/>
                </a:solidFill>
                <a:latin typeface="Arial Narrow Regular"/>
                <a:cs typeface="Calibri"/>
              </a:rPr>
              <a:t>Operating pressure must not exceed 80 psi per ANSI A112.19.2 vitreous china fixtures</a:t>
            </a:r>
          </a:p>
          <a:p>
            <a:pPr eaLnBrk="0" hangingPunct="0">
              <a:lnSpc>
                <a:spcPct val="80000"/>
              </a:lnSpc>
              <a:spcBef>
                <a:spcPct val="20000"/>
              </a:spcBef>
              <a:buClr>
                <a:srgbClr val="008000"/>
              </a:buClr>
              <a:buSzPct val="95000"/>
            </a:pPr>
            <a:endParaRPr lang="en-US" sz="1800" dirty="0">
              <a:solidFill>
                <a:schemeClr val="tx2"/>
              </a:solidFill>
              <a:latin typeface="Arial Narrow Regular"/>
              <a:cs typeface="Calibri"/>
            </a:endParaRPr>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6069" y="1353925"/>
            <a:ext cx="3454732" cy="8734075"/>
          </a:xfrm>
          <a:prstGeom prst="rect">
            <a:avLst/>
          </a:prstGeom>
        </p:spPr>
      </p:pic>
    </p:spTree>
    <p:extLst>
      <p:ext uri="{BB962C8B-B14F-4D97-AF65-F5344CB8AC3E}">
        <p14:creationId xmlns:p14="http://schemas.microsoft.com/office/powerpoint/2010/main" val="2716406404"/>
      </p:ext>
    </p:extLst>
  </p:cSld>
  <p:clrMapOvr>
    <a:masterClrMapping/>
  </p:clrMapOvr>
</p:sld>
</file>

<file path=ppt/theme/theme1.xml><?xml version="1.0" encoding="utf-8"?>
<a:theme xmlns:a="http://schemas.openxmlformats.org/drawingml/2006/main" name="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22592</TotalTime>
  <Words>2702</Words>
  <Application>Microsoft Office PowerPoint</Application>
  <PresentationFormat>Custom</PresentationFormat>
  <Paragraphs>576</Paragraphs>
  <Slides>29</Slides>
  <Notes>16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Arial</vt:lpstr>
      <vt:lpstr>Arial Narrow</vt:lpstr>
      <vt:lpstr>Arial Narrow Regular</vt:lpstr>
      <vt:lpstr>Arial Regular</vt:lpstr>
      <vt:lpstr>Calibri</vt:lpstr>
      <vt:lpstr>Roboto</vt:lpstr>
      <vt:lpstr>Roboto Condensed</vt:lpstr>
      <vt:lpstr>Wingdings</vt:lpstr>
      <vt:lpstr>GENARAL LAYOUTS</vt:lpstr>
      <vt:lpstr>TEAM SLIDES</vt:lpstr>
      <vt:lpstr>SLIDES WITH IMAGES</vt:lpstr>
      <vt:lpstr>PORTFOLIO</vt:lpstr>
      <vt:lpstr>PowerPoint Presentation</vt:lpstr>
      <vt:lpstr>agenda what you’ll learn </vt:lpstr>
      <vt:lpstr>PowerPoint Presentation</vt:lpstr>
      <vt:lpstr>voice of customer industries </vt:lpstr>
      <vt:lpstr>how it works diaphragm kits                                           piston kits</vt:lpstr>
      <vt:lpstr>how it works step-by-step diaphragm valve</vt:lpstr>
      <vt:lpstr>how it works GO BLUE® diaphragm - superior chemical resistance</vt:lpstr>
      <vt:lpstr>PowerPoint Presentation</vt:lpstr>
      <vt:lpstr>features &amp; benefits flush valves</vt:lpstr>
      <vt:lpstr>features &amp; benefits manual flush valves</vt:lpstr>
      <vt:lpstr>features &amp; benefits sensor (automatic) flush valves</vt:lpstr>
      <vt:lpstr>features &amp; benefits connected products</vt:lpstr>
      <vt:lpstr>how it works connected flush valves</vt:lpstr>
      <vt:lpstr>PowerPoint Presentation</vt:lpstr>
      <vt:lpstr>PowerPoint Presentation</vt:lpstr>
      <vt:lpstr>features &amp; benefits sensor (automatic) flush valves</vt:lpstr>
      <vt:lpstr>features &amp; benefits ZERK sensor and actuators</vt:lpstr>
      <vt:lpstr>features &amp; benefits specialty flush valves</vt:lpstr>
      <vt:lpstr>features &amp; benefits accessories/variations</vt:lpstr>
      <vt:lpstr>features &amp; benefits Sloan to Zurn interchangeable flush valve parts</vt:lpstr>
      <vt:lpstr>features &amp; benefits questions</vt:lpstr>
      <vt:lpstr>summary what you learned </vt:lpstr>
      <vt:lpstr>PowerPoint Presentation</vt:lpstr>
      <vt:lpstr>how to specify step-by-step</vt:lpstr>
      <vt:lpstr>design &amp; specify flush valves</vt:lpstr>
      <vt:lpstr>PowerPoint Presentation</vt:lpstr>
      <vt:lpstr>design &amp; specify tools</vt:lpstr>
      <vt:lpstr>summary Zurn overview </vt:lpstr>
      <vt:lpstr>resources support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Wurster, Cassandra</cp:lastModifiedBy>
  <cp:revision>1144</cp:revision>
  <cp:lastPrinted>2018-04-10T18:52:06Z</cp:lastPrinted>
  <dcterms:created xsi:type="dcterms:W3CDTF">2015-01-20T11:47:48Z</dcterms:created>
  <dcterms:modified xsi:type="dcterms:W3CDTF">2019-07-24T21:06:43Z</dcterms:modified>
</cp:coreProperties>
</file>