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24"/>
  </p:notesMasterIdLst>
  <p:sldIdLst>
    <p:sldId id="269" r:id="rId5"/>
    <p:sldId id="266" r:id="rId6"/>
    <p:sldId id="650" r:id="rId7"/>
    <p:sldId id="270" r:id="rId8"/>
    <p:sldId id="652" r:id="rId9"/>
    <p:sldId id="653" r:id="rId10"/>
    <p:sldId id="657" r:id="rId11"/>
    <p:sldId id="668" r:id="rId12"/>
    <p:sldId id="666" r:id="rId13"/>
    <p:sldId id="669" r:id="rId14"/>
    <p:sldId id="663" r:id="rId15"/>
    <p:sldId id="664" r:id="rId16"/>
    <p:sldId id="670" r:id="rId17"/>
    <p:sldId id="671" r:id="rId18"/>
    <p:sldId id="674" r:id="rId19"/>
    <p:sldId id="673" r:id="rId20"/>
    <p:sldId id="665" r:id="rId21"/>
    <p:sldId id="506" r:id="rId22"/>
    <p:sldId id="675" r:id="rId23"/>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D4EA"/>
    <a:srgbClr val="4CCCE6"/>
    <a:srgbClr val="6CD5EA"/>
    <a:srgbClr val="2BC3E1"/>
    <a:srgbClr val="57CFE7"/>
    <a:srgbClr val="AAC42C"/>
    <a:srgbClr val="F26B6C"/>
    <a:srgbClr val="A156F4"/>
    <a:srgbClr val="C0C0C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0" autoAdjust="0"/>
    <p:restoredTop sz="89091" autoAdjust="0"/>
  </p:normalViewPr>
  <p:slideViewPr>
    <p:cSldViewPr>
      <p:cViewPr varScale="1">
        <p:scale>
          <a:sx n="77" d="100"/>
          <a:sy n="77" d="100"/>
        </p:scale>
        <p:origin x="210" y="102"/>
      </p:cViewPr>
      <p:guideLst>
        <p:guide orient="horz" pos="3240"/>
        <p:guide pos="57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pPr/>
              <a:t>12.07.2019</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pPr/>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5</a:t>
            </a:fld>
            <a:endParaRPr lang="uk-UA"/>
          </a:p>
        </p:txBody>
      </p:sp>
    </p:spTree>
    <p:extLst>
      <p:ext uri="{BB962C8B-B14F-4D97-AF65-F5344CB8AC3E}">
        <p14:creationId xmlns:p14="http://schemas.microsoft.com/office/powerpoint/2010/main" val="340172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6</a:t>
            </a:fld>
            <a:endParaRPr lang="uk-UA"/>
          </a:p>
        </p:txBody>
      </p:sp>
    </p:spTree>
    <p:extLst>
      <p:ext uri="{BB962C8B-B14F-4D97-AF65-F5344CB8AC3E}">
        <p14:creationId xmlns:p14="http://schemas.microsoft.com/office/powerpoint/2010/main" val="231617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8</a:t>
            </a:fld>
            <a:endParaRPr lang="uk-UA"/>
          </a:p>
        </p:txBody>
      </p:sp>
    </p:spTree>
    <p:extLst>
      <p:ext uri="{BB962C8B-B14F-4D97-AF65-F5344CB8AC3E}">
        <p14:creationId xmlns:p14="http://schemas.microsoft.com/office/powerpoint/2010/main" val="344385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9</a:t>
            </a:fld>
            <a:endParaRPr lang="uk-UA"/>
          </a:p>
        </p:txBody>
      </p:sp>
    </p:spTree>
    <p:extLst>
      <p:ext uri="{BB962C8B-B14F-4D97-AF65-F5344CB8AC3E}">
        <p14:creationId xmlns:p14="http://schemas.microsoft.com/office/powerpoint/2010/main" val="93917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10</a:t>
            </a:fld>
            <a:endParaRPr lang="uk-UA"/>
          </a:p>
        </p:txBody>
      </p:sp>
    </p:spTree>
    <p:extLst>
      <p:ext uri="{BB962C8B-B14F-4D97-AF65-F5344CB8AC3E}">
        <p14:creationId xmlns:p14="http://schemas.microsoft.com/office/powerpoint/2010/main" val="670848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11</a:t>
            </a:fld>
            <a:endParaRPr lang="uk-UA"/>
          </a:p>
        </p:txBody>
      </p:sp>
    </p:spTree>
    <p:extLst>
      <p:ext uri="{BB962C8B-B14F-4D97-AF65-F5344CB8AC3E}">
        <p14:creationId xmlns:p14="http://schemas.microsoft.com/office/powerpoint/2010/main" val="428524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172117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167091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b="0" i="0">
                <a:latin typeface="Arial Regular" charset="0"/>
              </a:defRPr>
            </a:lvl1pPr>
          </a:lstStyle>
          <a:p>
            <a:endParaRPr lang="uk-UA" dirty="0"/>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b="0" i="0">
                <a:latin typeface="Arial Regular" charset="0"/>
              </a:defRPr>
            </a:lvl1pPr>
          </a:lstStyle>
          <a:p>
            <a:endParaRPr lang="uk-UA"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7592331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b="0" i="0">
                <a:latin typeface="Arial Regular" charset="0"/>
              </a:defRPr>
            </a:lvl1pPr>
          </a:lstStyle>
          <a:p>
            <a:endParaRPr lang="uk-UA" dirty="0"/>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b="0" i="0">
                <a:latin typeface="Arial Regular" charset="0"/>
              </a:defRPr>
            </a:lvl1pPr>
          </a:lstStyle>
          <a:p>
            <a:endParaRPr lang="uk-UA" dirty="0"/>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b="0" i="0">
                <a:latin typeface="Arial Regular" charset="0"/>
              </a:defRPr>
            </a:lvl1pPr>
          </a:lstStyle>
          <a:p>
            <a:endParaRPr lang="uk-UA"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205280969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b="0" i="0">
                <a:latin typeface="Arial Regular" charset="0"/>
              </a:defRPr>
            </a:lvl1pPr>
          </a:lstStyle>
          <a:p>
            <a:endParaRPr lang="uk-UA" dirty="0"/>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b="0" i="0">
                <a:latin typeface="Arial Regular" charset="0"/>
              </a:defRPr>
            </a:lvl1pPr>
          </a:lstStyle>
          <a:p>
            <a:endParaRPr lang="uk-UA" dirty="0"/>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b="0" i="0">
                <a:latin typeface="Arial Regular" charset="0"/>
              </a:defRPr>
            </a:lvl1pPr>
          </a:lstStyle>
          <a:p>
            <a:endParaRPr lang="uk-UA" dirty="0"/>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b="0" i="0">
                <a:latin typeface="Arial Regular" charset="0"/>
              </a:defRPr>
            </a:lvl1pPr>
          </a:lstStyle>
          <a:p>
            <a:endParaRPr lang="uk-UA"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33463579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b="0" i="0">
                <a:latin typeface="Arial Regular" charset="0"/>
              </a:defRPr>
            </a:lvl1pPr>
          </a:lstStyle>
          <a:p>
            <a:endParaRPr lang="uk-UA" dirty="0"/>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b="0" i="0">
                <a:latin typeface="Arial Regular" charset="0"/>
              </a:defRPr>
            </a:lvl1pPr>
          </a:lstStyle>
          <a:p>
            <a:endParaRPr lang="uk-UA" dirty="0"/>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b="0" i="0">
                <a:latin typeface="Arial Regular" charset="0"/>
              </a:defRPr>
            </a:lvl1pPr>
          </a:lstStyle>
          <a:p>
            <a:endParaRPr lang="uk-UA" dirty="0"/>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b="0" i="0">
                <a:latin typeface="Arial Regular" charset="0"/>
              </a:defRPr>
            </a:lvl1pPr>
          </a:lstStyle>
          <a:p>
            <a:endParaRPr lang="uk-UA" dirty="0"/>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b="0" i="0">
                <a:latin typeface="Arial Regular" charset="0"/>
              </a:defRPr>
            </a:lvl1pPr>
          </a:lstStyle>
          <a:p>
            <a:endParaRPr lang="uk-UA" dirty="0"/>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b="0" i="0">
                <a:latin typeface="Arial Regular" charset="0"/>
              </a:defRPr>
            </a:lvl1pPr>
          </a:lstStyle>
          <a:p>
            <a:endParaRPr lang="uk-UA" dirty="0"/>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b="0" i="0">
                <a:latin typeface="Arial Regular" charset="0"/>
              </a:defRPr>
            </a:lvl1pPr>
          </a:lstStyle>
          <a:p>
            <a:endParaRPr lang="uk-UA" dirty="0"/>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b="0" i="0">
                <a:latin typeface="Arial Regular" charset="0"/>
              </a:defRPr>
            </a:lvl1pPr>
          </a:lstStyle>
          <a:p>
            <a:endParaRPr lang="uk-UA"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389733436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lvl1pPr>
              <a:defRPr b="0" i="0">
                <a:latin typeface="Arial Regular" charset="0"/>
              </a:defRPr>
            </a:lvl1pPr>
          </a:lstStyle>
          <a:p>
            <a:endParaRPr lang="uk-UA" dirty="0"/>
          </a:p>
        </p:txBody>
      </p:sp>
    </p:spTree>
    <p:extLst>
      <p:ext uri="{BB962C8B-B14F-4D97-AF65-F5344CB8AC3E}">
        <p14:creationId xmlns:p14="http://schemas.microsoft.com/office/powerpoint/2010/main" val="41360401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lvl1pPr>
              <a:defRPr b="0" i="0">
                <a:latin typeface="Arial Regular" charset="0"/>
              </a:defRPr>
            </a:lvl1pPr>
          </a:lstStyle>
          <a:p>
            <a:endParaRPr lang="uk-UA" dirty="0"/>
          </a:p>
        </p:txBody>
      </p:sp>
    </p:spTree>
    <p:extLst>
      <p:ext uri="{BB962C8B-B14F-4D97-AF65-F5344CB8AC3E}">
        <p14:creationId xmlns:p14="http://schemas.microsoft.com/office/powerpoint/2010/main" val="351645375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lvl1pPr>
              <a:defRPr b="0" i="0">
                <a:latin typeface="Arial Regular" charset="0"/>
              </a:defRPr>
            </a:lvl1pPr>
          </a:lstStyle>
          <a:p>
            <a:endParaRPr lang="uk-UA" dirty="0"/>
          </a:p>
        </p:txBody>
      </p:sp>
    </p:spTree>
    <p:extLst>
      <p:ext uri="{BB962C8B-B14F-4D97-AF65-F5344CB8AC3E}">
        <p14:creationId xmlns:p14="http://schemas.microsoft.com/office/powerpoint/2010/main" val="133033183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b="0" i="0">
                <a:latin typeface="Arial Regular" charset="0"/>
              </a:defRPr>
            </a:lvl1pPr>
          </a:lstStyle>
          <a:p>
            <a:endParaRPr lang="uk-UA" dirty="0"/>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62653937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b="0" i="0">
                <a:latin typeface="Arial Regular" charset="0"/>
              </a:defRPr>
            </a:lvl1pPr>
          </a:lstStyle>
          <a:p>
            <a:endParaRPr lang="uk-UA" dirty="0"/>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389411797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lvl1pPr>
              <a:defRPr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253268737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69629812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0" y="2400300"/>
            <a:ext cx="18288000" cy="5486400"/>
          </a:xfrm>
          <a:prstGeom prst="rect">
            <a:avLst/>
          </a:prstGeom>
        </p:spPr>
        <p:txBody>
          <a:bodyPr/>
          <a:lstStyle>
            <a:lvl1pPr>
              <a:defRPr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07913603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lvl1pPr>
              <a:defRPr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89197058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0" y="2400300"/>
            <a:ext cx="9144000" cy="5486400"/>
          </a:xfrm>
          <a:prstGeom prst="rect">
            <a:avLst/>
          </a:prstGeom>
        </p:spPr>
        <p:txBody>
          <a:bodyPr/>
          <a:lstStyle>
            <a:lvl1pPr>
              <a:defRPr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208934818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lvl1pPr>
              <a:defRPr b="0" i="0">
                <a:latin typeface="Arial Regular" charset="0"/>
              </a:defRPr>
            </a:lvl1pPr>
          </a:lstStyle>
          <a:p>
            <a:endParaRPr lang="uk-UA" dirty="0"/>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38349509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lvl1pPr>
              <a:defRPr b="0" i="0">
                <a:latin typeface="Arial Regular" charset="0"/>
              </a:defRPr>
            </a:lvl1pPr>
          </a:lstStyle>
          <a:p>
            <a:endParaRPr lang="uk-UA" dirty="0"/>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6950" y="9258300"/>
            <a:ext cx="1599811" cy="677021"/>
          </a:xfrm>
          <a:prstGeom prst="rect">
            <a:avLst/>
          </a:prstGeom>
        </p:spPr>
      </p:pic>
    </p:spTree>
    <p:extLst>
      <p:ext uri="{BB962C8B-B14F-4D97-AF65-F5344CB8AC3E}">
        <p14:creationId xmlns:p14="http://schemas.microsoft.com/office/powerpoint/2010/main" val="109969304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lvl1pPr>
              <a:defRPr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320571165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lvl1pPr>
              <a:defRPr b="0" i="0">
                <a:latin typeface="Arial Regular" charset="0"/>
              </a:defRPr>
            </a:lvl1pPr>
          </a:lstStyle>
          <a:p>
            <a:endParaRPr lang="uk-UA" dirty="0"/>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lvl1pPr>
              <a:defRPr b="0" i="0">
                <a:latin typeface="Arial Regular" charset="0"/>
              </a:defRPr>
            </a:lvl1pPr>
          </a:lstStyle>
          <a:p>
            <a:endParaRPr lang="uk-UA" dirty="0"/>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lvl1pPr>
              <a:defRPr b="0" i="0">
                <a:latin typeface="Arial Regular" charset="0"/>
              </a:defRPr>
            </a:lvl1pPr>
          </a:lstStyle>
          <a:p>
            <a:endParaRPr lang="uk-U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281317247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lvl1pPr>
              <a:defRPr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418822960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lvl1pPr>
              <a:defRPr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426477975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lvl1pPr>
              <a:defRPr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264707744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252094298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lvl1pPr>
              <a:defRPr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66257686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lvl1pPr>
              <a:defRPr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226213430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b="0" i="0">
                <a:latin typeface="Arial Regular" charset="0"/>
              </a:defRPr>
            </a:lvl1pPr>
          </a:lstStyle>
          <a:p>
            <a:endParaRPr lang="uk-UA" dirty="0"/>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b="0" i="0">
                <a:latin typeface="Arial Regular" charset="0"/>
              </a:defRPr>
            </a:lvl1pPr>
          </a:lstStyle>
          <a:p>
            <a:endParaRPr lang="uk-UA" dirty="0"/>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b="0" i="0">
                <a:latin typeface="Arial Regular" charset="0"/>
              </a:defRPr>
            </a:lvl1pPr>
          </a:lstStyle>
          <a:p>
            <a:endParaRPr lang="uk-UA" dirty="0"/>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b="0" i="0">
                <a:latin typeface="Arial Regular" charset="0"/>
              </a:defRPr>
            </a:lvl1pPr>
          </a:lstStyle>
          <a:p>
            <a:endParaRPr lang="uk-UA"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200917993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lvl1pPr>
              <a:defRPr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33799537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b="0" i="0" dirty="0">
              <a:solidFill>
                <a:schemeClr val="tx1"/>
              </a:solidFill>
              <a:latin typeface="Arial Regular" charset="0"/>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solidFill>
                  <a:schemeClr val="bg2"/>
                </a:solidFill>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lvl1pPr>
              <a:defRPr b="0" i="0">
                <a:latin typeface="Arial Regular" charset="0"/>
              </a:defRPr>
            </a:lvl1pPr>
          </a:lstStyle>
          <a:p>
            <a:endParaRPr lang="uk-U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271615018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b="0" i="0" dirty="0">
              <a:solidFill>
                <a:schemeClr val="tx1"/>
              </a:solidFill>
              <a:latin typeface="Arial Regular" charset="0"/>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solidFill>
                  <a:schemeClr val="bg2"/>
                </a:solidFill>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lvl1pPr>
              <a:defRPr b="0" i="0">
                <a:latin typeface="Arial Regular" charset="0"/>
              </a:defRPr>
            </a:lvl1pPr>
          </a:lstStyle>
          <a:p>
            <a:endParaRPr lang="uk-UA" dirty="0"/>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lvl1pPr>
              <a:defRPr b="0" i="0">
                <a:latin typeface="Arial Regular" charset="0"/>
              </a:defRPr>
            </a:lvl1pPr>
          </a:lstStyle>
          <a:p>
            <a:endParaRPr lang="uk-UA" dirty="0"/>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lvl1pPr>
              <a:defRPr b="0" i="0">
                <a:latin typeface="Arial Regular" charset="0"/>
              </a:defRPr>
            </a:lvl1pPr>
          </a:lstStyle>
          <a:p>
            <a:endParaRPr lang="uk-UA"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3725685958"/>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b="0" i="0" dirty="0">
              <a:solidFill>
                <a:schemeClr val="tx1"/>
              </a:solidFill>
              <a:latin typeface="Arial Regular" charset="0"/>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solidFill>
                  <a:schemeClr val="bg2"/>
                </a:solidFill>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lvl1pPr>
              <a:defRPr b="0" i="0">
                <a:latin typeface="Arial Regular" charset="0"/>
              </a:defRPr>
            </a:lvl1pPr>
          </a:lstStyle>
          <a:p>
            <a:endParaRPr lang="uk-U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381557463"/>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b="0" i="0" dirty="0">
              <a:solidFill>
                <a:schemeClr val="tx1"/>
              </a:solidFill>
              <a:latin typeface="Arial Regular" charset="0"/>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0" i="0">
                <a:solidFill>
                  <a:schemeClr val="bg2"/>
                </a:solidFill>
                <a:latin typeface="Arial Regular" charset="0"/>
                <a:ea typeface="Arial Narrow Regular" charset="0"/>
                <a:cs typeface="+mn-cs"/>
              </a:defRPr>
            </a:lvl1pPr>
          </a:lstStyle>
          <a:p>
            <a:pPr marL="0" lvl="0"/>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b="0" i="0">
                <a:latin typeface="Arial Regular" charset="0"/>
              </a:defRPr>
            </a:lvl1pPr>
          </a:lstStyle>
          <a:p>
            <a:endParaRPr lang="uk-U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58286810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b="0" i="0" dirty="0">
              <a:solidFill>
                <a:schemeClr val="tx1"/>
              </a:solidFill>
              <a:latin typeface="Arial Regular" charset="0"/>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0" i="0">
                <a:solidFill>
                  <a:schemeClr val="bg2"/>
                </a:solidFill>
                <a:latin typeface="Arial Regular" charset="0"/>
                <a:ea typeface="Arial Narrow Regular" charset="0"/>
                <a:cs typeface="+mn-cs"/>
              </a:defRPr>
            </a:lvl1pPr>
          </a:lstStyle>
          <a:p>
            <a:pPr marL="0" lvl="0"/>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b="0" i="0">
                <a:latin typeface="Arial Regular" charset="0"/>
              </a:defRPr>
            </a:lvl1pPr>
          </a:lstStyle>
          <a:p>
            <a:endParaRPr lang="uk-U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573097952"/>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b="0" i="0" dirty="0">
              <a:solidFill>
                <a:schemeClr val="tx1"/>
              </a:solidFill>
              <a:latin typeface="Arial Regular" charset="0"/>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solidFill>
                  <a:schemeClr val="bg2"/>
                </a:solidFill>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lvl1pPr>
              <a:defRPr b="0" i="0">
                <a:latin typeface="Arial Regular" charset="0"/>
              </a:defRPr>
            </a:lvl1pPr>
          </a:lstStyle>
          <a:p>
            <a:endParaRPr lang="uk-U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53085764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lvl1pPr>
              <a:defRPr b="0" i="0">
                <a:latin typeface="Arial Regular" charset="0"/>
              </a:defRPr>
            </a:lvl1pPr>
          </a:lstStyle>
          <a:p>
            <a:endParaRPr lang="uk-UA" dirty="0"/>
          </a:p>
        </p:txBody>
      </p:sp>
    </p:spTree>
    <p:extLst>
      <p:ext uri="{BB962C8B-B14F-4D97-AF65-F5344CB8AC3E}">
        <p14:creationId xmlns:p14="http://schemas.microsoft.com/office/powerpoint/2010/main" val="513924228"/>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b="0" i="0">
                <a:latin typeface="Arial Regular" charset="0"/>
              </a:defRPr>
            </a:lvl1pPr>
          </a:lstStyle>
          <a:p>
            <a:endParaRPr lang="uk-UA" dirty="0"/>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343734019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b="0" i="0">
                <a:latin typeface="Arial Regular" charset="0"/>
              </a:defRPr>
            </a:lvl1pPr>
          </a:lstStyle>
          <a:p>
            <a:endParaRPr lang="uk-UA" dirty="0"/>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b="0" i="0">
                <a:latin typeface="Arial Regular" charset="0"/>
              </a:defRPr>
            </a:lvl1pPr>
          </a:lstStyle>
          <a:p>
            <a:endParaRPr lang="uk-UA"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347234858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b="0" i="0">
                <a:latin typeface="Arial Regular" charset="0"/>
              </a:defRPr>
            </a:lvl1pPr>
          </a:lstStyle>
          <a:p>
            <a:endParaRPr lang="uk-UA" dirty="0"/>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b="0" i="0">
                <a:latin typeface="Arial Regular" charset="0"/>
              </a:defRPr>
            </a:lvl1pPr>
          </a:lstStyle>
          <a:p>
            <a:endParaRPr lang="uk-UA" dirty="0"/>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b="0" i="0">
                <a:latin typeface="Arial Regular" charset="0"/>
              </a:defRPr>
            </a:lvl1pPr>
          </a:lstStyle>
          <a:p>
            <a:endParaRPr lang="uk-UA"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91674725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b="0" i="0">
                <a:latin typeface="Arial Regular" charset="0"/>
              </a:defRPr>
            </a:lvl1pPr>
          </a:lstStyle>
          <a:p>
            <a:endParaRPr lang="uk-UA" dirty="0"/>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b="0" i="0">
                <a:latin typeface="Arial Regular" charset="0"/>
              </a:defRPr>
            </a:lvl1pPr>
          </a:lstStyle>
          <a:p>
            <a:endParaRPr lang="uk-UA" dirty="0"/>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b="0" i="0">
                <a:latin typeface="Arial Regular" charset="0"/>
              </a:defRPr>
            </a:lvl1pPr>
          </a:lstStyle>
          <a:p>
            <a:endParaRPr lang="uk-U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40099839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b="0" i="0">
                <a:latin typeface="Arial Regular" charset="0"/>
              </a:defRPr>
            </a:lvl1pPr>
          </a:lstStyle>
          <a:p>
            <a:endParaRPr lang="uk-UA" dirty="0"/>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b="0" i="0">
                <a:latin typeface="Arial Regular" charset="0"/>
              </a:defRPr>
            </a:lvl1pPr>
          </a:lstStyle>
          <a:p>
            <a:endParaRPr lang="uk-UA" dirty="0"/>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b="0" i="0">
                <a:latin typeface="Arial Regular" charset="0"/>
              </a:defRPr>
            </a:lvl1pPr>
          </a:lstStyle>
          <a:p>
            <a:endParaRPr lang="uk-UA" dirty="0"/>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b="0" i="0">
                <a:latin typeface="Arial Regular" charset="0"/>
              </a:defRPr>
            </a:lvl1pPr>
          </a:lstStyle>
          <a:p>
            <a:endParaRPr lang="uk-UA" dirty="0"/>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b="0" i="0">
                <a:latin typeface="Arial Regular" charset="0"/>
              </a:defRPr>
            </a:lvl1pPr>
          </a:lstStyle>
          <a:p>
            <a:endParaRPr lang="uk-UA" dirty="0"/>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b="0" i="0">
                <a:latin typeface="Arial Regular" charset="0"/>
              </a:defRPr>
            </a:lvl1pPr>
          </a:lstStyle>
          <a:p>
            <a:endParaRPr lang="uk-UA" dirty="0"/>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b="0" i="0">
                <a:latin typeface="Arial Regular" charset="0"/>
              </a:defRPr>
            </a:lvl1pPr>
          </a:lstStyle>
          <a:p>
            <a:endParaRPr lang="uk-UA" dirty="0"/>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b="0" i="0">
                <a:latin typeface="Arial Regular" charset="0"/>
              </a:defRPr>
            </a:lvl1pPr>
          </a:lstStyle>
          <a:p>
            <a:endParaRPr lang="uk-UA" dirty="0"/>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b="0" i="0">
                <a:latin typeface="Arial Regular" charset="0"/>
              </a:defRPr>
            </a:lvl1pPr>
          </a:lstStyle>
          <a:p>
            <a:endParaRPr lang="uk-UA"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34850933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b="0" i="0">
                <a:latin typeface="Arial Regular" charset="0"/>
              </a:defRPr>
            </a:lvl1pPr>
          </a:lstStyle>
          <a:p>
            <a:endParaRPr lang="uk-UA" dirty="0"/>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b="0" i="0">
                <a:latin typeface="Arial Regular" charset="0"/>
              </a:defRPr>
            </a:lvl1pPr>
          </a:lstStyle>
          <a:p>
            <a:endParaRPr lang="uk-UA" dirty="0"/>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b="0" i="0">
                <a:latin typeface="Arial Regular" charset="0"/>
              </a:defRPr>
            </a:lvl1pPr>
          </a:lstStyle>
          <a:p>
            <a:endParaRPr lang="uk-UA" dirty="0"/>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b="0" i="0">
                <a:latin typeface="Arial Regular" charset="0"/>
              </a:defRPr>
            </a:lvl1pPr>
          </a:lstStyle>
          <a:p>
            <a:endParaRPr lang="uk-UA" dirty="0"/>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b="0" i="0">
                <a:latin typeface="Arial Regular" charset="0"/>
              </a:defRPr>
            </a:lvl1pPr>
          </a:lstStyle>
          <a:p>
            <a:endParaRPr lang="uk-UA" dirty="0"/>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b="0" i="0">
                <a:latin typeface="Arial Regular" charset="0"/>
              </a:defRPr>
            </a:lvl1pPr>
          </a:lstStyle>
          <a:p>
            <a:endParaRPr lang="uk-UA" dirty="0"/>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b="0" i="0">
                <a:latin typeface="Arial Regular" charset="0"/>
              </a:defRPr>
            </a:lvl1pPr>
          </a:lstStyle>
          <a:p>
            <a:endParaRPr lang="uk-UA" dirty="0"/>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b="0" i="0">
                <a:latin typeface="Arial Regular" charset="0"/>
              </a:defRPr>
            </a:lvl1pPr>
          </a:lstStyle>
          <a:p>
            <a:endParaRPr lang="uk-UA" dirty="0"/>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b="0" i="0">
                <a:latin typeface="Arial Regular" charset="0"/>
              </a:defRPr>
            </a:lvl1pPr>
          </a:lstStyle>
          <a:p>
            <a:endParaRPr lang="uk-UA" dirty="0"/>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b="0" i="0">
                <a:latin typeface="Arial Regular" charset="0"/>
              </a:defRPr>
            </a:lvl1pPr>
          </a:lstStyle>
          <a:p>
            <a:endParaRPr lang="uk-UA"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329846816"/>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b="0" i="0">
                <a:latin typeface="Arial Regular" charset="0"/>
              </a:defRPr>
            </a:lvl1pPr>
          </a:lstStyle>
          <a:p>
            <a:endParaRPr lang="uk-UA" dirty="0"/>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b="0" i="0">
                <a:latin typeface="Arial Regular" charset="0"/>
              </a:defRPr>
            </a:lvl1pPr>
          </a:lstStyle>
          <a:p>
            <a:endParaRPr lang="uk-UA" dirty="0"/>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b="0" i="0">
                <a:latin typeface="Arial Regular" charset="0"/>
              </a:defRPr>
            </a:lvl1pPr>
          </a:lstStyle>
          <a:p>
            <a:endParaRPr lang="uk-UA" dirty="0"/>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b="0" i="0">
                <a:latin typeface="Arial Regular" charset="0"/>
              </a:defRPr>
            </a:lvl1pPr>
          </a:lstStyle>
          <a:p>
            <a:endParaRPr lang="uk-UA"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267673552"/>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0" y="5143500"/>
            <a:ext cx="4572000" cy="2743200"/>
          </a:xfrm>
          <a:prstGeom prst="rect">
            <a:avLst/>
          </a:prstGeom>
        </p:spPr>
        <p:txBody>
          <a:bodyPr/>
          <a:lstStyle>
            <a:lvl1pPr>
              <a:defRPr b="0" i="0">
                <a:latin typeface="Arial Regular" charset="0"/>
              </a:defRPr>
            </a:lvl1pPr>
          </a:lstStyle>
          <a:p>
            <a:endParaRPr lang="uk-UA" dirty="0"/>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lvl1pPr>
              <a:defRPr b="0" i="0">
                <a:latin typeface="Arial Regular" charset="0"/>
              </a:defRPr>
            </a:lvl1pPr>
          </a:lstStyle>
          <a:p>
            <a:endParaRPr lang="uk-UA" dirty="0"/>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lvl1pPr>
              <a:defRPr b="0" i="0">
                <a:latin typeface="Arial Regular" charset="0"/>
              </a:defRPr>
            </a:lvl1pPr>
          </a:lstStyle>
          <a:p>
            <a:endParaRPr lang="uk-UA" dirty="0"/>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lvl1pPr>
              <a:defRPr b="0" i="0">
                <a:latin typeface="Arial Regular" charset="0"/>
              </a:defRPr>
            </a:lvl1pPr>
          </a:lstStyle>
          <a:p>
            <a:endParaRPr lang="uk-UA"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4246770696"/>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lvl1pPr>
              <a:defRPr b="0" i="0">
                <a:latin typeface="Arial Regular" charset="0"/>
              </a:defRPr>
            </a:lvl1pPr>
          </a:lstStyle>
          <a:p>
            <a:endParaRPr lang="uk-UA" dirty="0"/>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71967628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lvl1pPr>
              <a:defRPr b="0" i="0">
                <a:latin typeface="Arial Regular" charset="0"/>
              </a:defRPr>
            </a:lvl1pPr>
          </a:lstStyle>
          <a:p>
            <a:endParaRPr lang="uk-UA" dirty="0"/>
          </a:p>
        </p:txBody>
      </p:sp>
    </p:spTree>
    <p:extLst>
      <p:ext uri="{BB962C8B-B14F-4D97-AF65-F5344CB8AC3E}">
        <p14:creationId xmlns:p14="http://schemas.microsoft.com/office/powerpoint/2010/main" val="20848991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lvl1pPr>
              <a:defRPr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81394355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lvl1pPr>
              <a:defRPr b="0" i="0">
                <a:latin typeface="Arial Regular" charset="0"/>
              </a:defRPr>
            </a:lvl1pPr>
          </a:lstStyle>
          <a:p>
            <a:endParaRPr lang="uk-UA" dirty="0"/>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6734" y="9258300"/>
            <a:ext cx="1599811" cy="677021"/>
          </a:xfrm>
          <a:prstGeom prst="rect">
            <a:avLst/>
          </a:prstGeom>
        </p:spPr>
      </p:pic>
    </p:spTree>
    <p:extLst>
      <p:ext uri="{BB962C8B-B14F-4D97-AF65-F5344CB8AC3E}">
        <p14:creationId xmlns:p14="http://schemas.microsoft.com/office/powerpoint/2010/main" val="41157883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13302927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0" i="0">
                <a:latin typeface="Arial Regular" charset="0"/>
                <a:ea typeface="Arial Narrow Regular"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b="0" dirty="0">
                <a:latin typeface="Arial Regular" charset="0"/>
              </a:rPr>
              <a:t>page</a:t>
            </a:r>
          </a:p>
          <a:p>
            <a:r>
              <a:rPr lang="en-US" b="0" dirty="0">
                <a:latin typeface="Arial Regular" charset="0"/>
              </a:rPr>
              <a:t>0</a:t>
            </a:r>
            <a:fld id="{37D409AB-2201-4E18-8A34-C31753AD9B06}" type="slidenum">
              <a:rPr lang="en-US" b="0" smtClean="0">
                <a:latin typeface="Arial Regular" charset="0"/>
              </a:rPr>
              <a:pPr/>
              <a:t>‹#›</a:t>
            </a:fld>
            <a:endParaRPr lang="en-US" b="0" dirty="0">
              <a:latin typeface="Arial Regular" charset="0"/>
            </a:endParaRPr>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b="0" i="0">
                <a:latin typeface="Arial Regular" charset="0"/>
              </a:defRPr>
            </a:lvl1pPr>
          </a:lstStyle>
          <a:p>
            <a:endParaRPr lang="uk-U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850" y="9258300"/>
            <a:ext cx="1599811" cy="677021"/>
          </a:xfrm>
          <a:prstGeom prst="rect">
            <a:avLst/>
          </a:prstGeom>
        </p:spPr>
      </p:pic>
    </p:spTree>
    <p:extLst>
      <p:ext uri="{BB962C8B-B14F-4D97-AF65-F5344CB8AC3E}">
        <p14:creationId xmlns:p14="http://schemas.microsoft.com/office/powerpoint/2010/main" val="33002221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4.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734" r:id="rId4"/>
    <p:sldLayoutId id="2147483738" r:id="rId5"/>
    <p:sldLayoutId id="2147483761" r:id="rId6"/>
    <p:sldLayoutId id="2147483762" r:id="rId7"/>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zurn.com/resources/product-train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71600" y="7886700"/>
            <a:ext cx="12954000" cy="861774"/>
          </a:xfrm>
          <a:prstGeom prst="rect">
            <a:avLst/>
          </a:prstGeom>
          <a:noFill/>
        </p:spPr>
        <p:txBody>
          <a:bodyPr wrap="square" rtlCol="0">
            <a:spAutoFit/>
          </a:bodyPr>
          <a:lstStyle/>
          <a:p>
            <a:r>
              <a:rPr lang="en-US" sz="5000" dirty="0">
                <a:solidFill>
                  <a:schemeClr val="accent1"/>
                </a:solidFill>
                <a:latin typeface="Arial Regular" charset="0"/>
                <a:ea typeface="Arial Narrow Regular" charset="0"/>
                <a:cs typeface="Lato Semibold" panose="020F0502020204030203" pitchFamily="34" charset="0"/>
              </a:rPr>
              <a:t>Zurn Lavatories &amp; Sinks - Overview</a:t>
            </a:r>
            <a:endParaRPr lang="ru-RU" sz="5000" dirty="0">
              <a:solidFill>
                <a:schemeClr val="accent1"/>
              </a:solidFill>
              <a:latin typeface="Arial Regular" charset="0"/>
              <a:ea typeface="Lato Semibold" panose="020F0502020204030203" pitchFamily="34" charset="0"/>
              <a:cs typeface="Lato Semibold" panose="020F0502020204030203" pitchFamily="34" charset="0"/>
            </a:endParaRPr>
          </a:p>
        </p:txBody>
      </p:sp>
      <p:sp>
        <p:nvSpPr>
          <p:cNvPr id="4" name="TextBox 3"/>
          <p:cNvSpPr txBox="1"/>
          <p:nvPr/>
        </p:nvSpPr>
        <p:spPr>
          <a:xfrm>
            <a:off x="1447800" y="8738294"/>
            <a:ext cx="10744200" cy="477054"/>
          </a:xfrm>
          <a:prstGeom prst="rect">
            <a:avLst/>
          </a:prstGeom>
          <a:noFill/>
        </p:spPr>
        <p:txBody>
          <a:bodyPr wrap="square" rtlCol="0">
            <a:spAutoFit/>
          </a:bodyPr>
          <a:lstStyle/>
          <a:p>
            <a:r>
              <a:rPr lang="en-US" sz="2500">
                <a:solidFill>
                  <a:schemeClr val="tx2"/>
                </a:solidFill>
                <a:latin typeface="Arial Regular" charset="0"/>
              </a:rPr>
              <a:t>November 12, </a:t>
            </a:r>
            <a:r>
              <a:rPr lang="en-US" sz="2500" dirty="0">
                <a:solidFill>
                  <a:schemeClr val="tx2"/>
                </a:solidFill>
                <a:latin typeface="Arial Regular" charset="0"/>
              </a:rPr>
              <a:t>2018</a:t>
            </a:r>
            <a:endParaRPr lang="uk-UA" sz="2500" dirty="0">
              <a:solidFill>
                <a:schemeClr val="tx2"/>
              </a:solidFill>
              <a:latin typeface="Arial Regular" charset="0"/>
            </a:endParaRPr>
          </a:p>
        </p:txBody>
      </p:sp>
    </p:spTree>
    <p:extLst>
      <p:ext uri="{BB962C8B-B14F-4D97-AF65-F5344CB8AC3E}">
        <p14:creationId xmlns:p14="http://schemas.microsoft.com/office/powerpoint/2010/main" val="518851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299" y="571411"/>
            <a:ext cx="5676901" cy="2585323"/>
          </a:xfrm>
        </p:spPr>
        <p:txBody>
          <a:bodyPr/>
          <a:lstStyle/>
          <a:p>
            <a:r>
              <a:rPr lang="en-US" dirty="0">
                <a:solidFill>
                  <a:schemeClr val="accent1"/>
                </a:solidFill>
              </a:rPr>
              <a:t>features &amp; benefits</a:t>
            </a:r>
            <a:br>
              <a:rPr lang="en-US" dirty="0"/>
            </a:br>
            <a:r>
              <a:rPr lang="en-US" dirty="0"/>
              <a:t>SilverShield™ available on select Zurn fixtures</a:t>
            </a:r>
            <a:endParaRPr lang="uk-UA" dirty="0"/>
          </a:p>
        </p:txBody>
      </p:sp>
      <p:sp>
        <p:nvSpPr>
          <p:cNvPr id="3" name="Slide Number Placeholder 2"/>
          <p:cNvSpPr>
            <a:spLocks noGrp="1"/>
          </p:cNvSpPr>
          <p:nvPr>
            <p:ph type="sldNum" sz="quarter" idx="10"/>
          </p:nvPr>
        </p:nvSpPr>
        <p:spPr/>
        <p:txBody>
          <a:bodyPr/>
          <a:lstStyle/>
          <a:p>
            <a:pPr algn="l"/>
            <a:r>
              <a:rPr lang="en-US" b="0" dirty="0">
                <a:latin typeface="Arial Regular" charset="0"/>
              </a:rPr>
              <a:t>page</a:t>
            </a:r>
          </a:p>
          <a:p>
            <a:pPr algn="l"/>
            <a:r>
              <a:rPr lang="en-US" b="0" dirty="0">
                <a:latin typeface="Arial Regular" charset="0"/>
              </a:rPr>
              <a:t>0</a:t>
            </a:r>
            <a:fld id="{37D409AB-2201-4E18-8A34-C31753AD9B06}" type="slidenum">
              <a:rPr b="0" smtClean="0">
                <a:latin typeface="Arial Regular" charset="0"/>
              </a:rPr>
              <a:pPr algn="l"/>
              <a:t>10</a:t>
            </a:fld>
            <a:endParaRPr b="0" dirty="0">
              <a:latin typeface="Arial Regular" charset="0"/>
            </a:endParaRPr>
          </a:p>
        </p:txBody>
      </p:sp>
      <p:sp>
        <p:nvSpPr>
          <p:cNvPr id="31" name="Rectangle 30"/>
          <p:cNvSpPr/>
          <p:nvPr/>
        </p:nvSpPr>
        <p:spPr>
          <a:xfrm>
            <a:off x="9131300" y="-25400"/>
            <a:ext cx="9144000" cy="10287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16" name="Rectangle 15"/>
          <p:cNvSpPr/>
          <p:nvPr/>
        </p:nvSpPr>
        <p:spPr>
          <a:xfrm>
            <a:off x="9108839" y="3591"/>
            <a:ext cx="9163049" cy="10287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ln>
                <a:solidFill>
                  <a:schemeClr val="bg2"/>
                </a:solidFill>
              </a:ln>
              <a:solidFill>
                <a:schemeClr val="tx1"/>
              </a:solidFill>
            </a:endParaRPr>
          </a:p>
        </p:txBody>
      </p:sp>
      <p:pic>
        <p:nvPicPr>
          <p:cNvPr id="20" name="Picture 3"/>
          <p:cNvPicPr>
            <a:picLocks noChangeAspect="1" noChangeArrowheads="1"/>
          </p:cNvPicPr>
          <p:nvPr/>
        </p:nvPicPr>
        <p:blipFill>
          <a:blip r:embed="rId3" cstate="print"/>
          <a:srcRect/>
          <a:stretch>
            <a:fillRect/>
          </a:stretch>
        </p:blipFill>
        <p:spPr bwMode="auto">
          <a:xfrm>
            <a:off x="6934200" y="13492"/>
            <a:ext cx="11506200" cy="10293465"/>
          </a:xfrm>
          <a:prstGeom prst="rect">
            <a:avLst/>
          </a:prstGeom>
          <a:noFill/>
          <a:ln w="9525">
            <a:noFill/>
            <a:miter lim="800000"/>
            <a:headEnd/>
            <a:tailEnd/>
          </a:ln>
        </p:spPr>
      </p:pic>
    </p:spTree>
    <p:extLst>
      <p:ext uri="{BB962C8B-B14F-4D97-AF65-F5344CB8AC3E}">
        <p14:creationId xmlns:p14="http://schemas.microsoft.com/office/powerpoint/2010/main" val="104804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38100"/>
            <a:ext cx="18288000" cy="10287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3" name="Title 2"/>
          <p:cNvSpPr>
            <a:spLocks noGrp="1"/>
          </p:cNvSpPr>
          <p:nvPr>
            <p:ph type="title"/>
          </p:nvPr>
        </p:nvSpPr>
        <p:spPr/>
        <p:txBody>
          <a:bodyPr/>
          <a:lstStyle/>
          <a:p>
            <a:r>
              <a:rPr lang="en-US" dirty="0">
                <a:solidFill>
                  <a:schemeClr val="accent1"/>
                </a:solidFill>
              </a:rPr>
              <a:t>features &amp; benefits</a:t>
            </a:r>
            <a:br>
              <a:rPr lang="en-US" dirty="0"/>
            </a:br>
            <a:r>
              <a:rPr lang="en-US" dirty="0"/>
              <a:t>questions</a:t>
            </a:r>
            <a:endParaRPr lang="uk-UA" dirty="0"/>
          </a:p>
        </p:txBody>
      </p:sp>
      <p:graphicFrame>
        <p:nvGraphicFramePr>
          <p:cNvPr id="5" name="Table 4"/>
          <p:cNvGraphicFramePr>
            <a:graphicFrameLocks noGrp="1"/>
          </p:cNvGraphicFramePr>
          <p:nvPr>
            <p:extLst>
              <p:ext uri="{D42A27DB-BD31-4B8C-83A1-F6EECF244321}">
                <p14:modId xmlns:p14="http://schemas.microsoft.com/office/powerpoint/2010/main" val="1437095201"/>
              </p:ext>
            </p:extLst>
          </p:nvPr>
        </p:nvGraphicFramePr>
        <p:xfrm>
          <a:off x="876301" y="2628900"/>
          <a:ext cx="16497299" cy="4267200"/>
        </p:xfrm>
        <a:graphic>
          <a:graphicData uri="http://schemas.openxmlformats.org/drawingml/2006/table">
            <a:tbl>
              <a:tblPr firstRow="1" bandRow="1">
                <a:tableStyleId>{5C22544A-7EE6-4342-B048-85BDC9FD1C3A}</a:tableStyleId>
              </a:tblPr>
              <a:tblGrid>
                <a:gridCol w="5067299">
                  <a:extLst>
                    <a:ext uri="{9D8B030D-6E8A-4147-A177-3AD203B41FA5}">
                      <a16:colId xmlns:a16="http://schemas.microsoft.com/office/drawing/2014/main" val="20000"/>
                    </a:ext>
                  </a:extLst>
                </a:gridCol>
                <a:gridCol w="7757657">
                  <a:extLst>
                    <a:ext uri="{9D8B030D-6E8A-4147-A177-3AD203B41FA5}">
                      <a16:colId xmlns:a16="http://schemas.microsoft.com/office/drawing/2014/main" val="20001"/>
                    </a:ext>
                  </a:extLst>
                </a:gridCol>
                <a:gridCol w="3672343">
                  <a:extLst>
                    <a:ext uri="{9D8B030D-6E8A-4147-A177-3AD203B41FA5}">
                      <a16:colId xmlns:a16="http://schemas.microsoft.com/office/drawing/2014/main" val="20002"/>
                    </a:ext>
                  </a:extLst>
                </a:gridCol>
              </a:tblGrid>
              <a:tr h="640080">
                <a:tc>
                  <a:txBody>
                    <a:bodyPr/>
                    <a:lstStyle/>
                    <a:p>
                      <a:pPr algn="l"/>
                      <a:r>
                        <a:rPr lang="en-US" sz="1600" b="0" i="0" dirty="0">
                          <a:solidFill>
                            <a:schemeClr val="tx1"/>
                          </a:solidFill>
                          <a:latin typeface="Arial Narrow" panose="020B0606020202030204" pitchFamily="34" charset="0"/>
                        </a:rPr>
                        <a:t>Do</a:t>
                      </a:r>
                      <a:r>
                        <a:rPr lang="en-US" sz="1600" b="0" i="0" baseline="0" dirty="0">
                          <a:solidFill>
                            <a:schemeClr val="tx1"/>
                          </a:solidFill>
                          <a:latin typeface="Arial Narrow" panose="020B0606020202030204" pitchFamily="34" charset="0"/>
                        </a:rPr>
                        <a:t> you wish for your lavatories and sinks to be highly durable?</a:t>
                      </a:r>
                      <a:endParaRPr lang="uk-UA" sz="1600" b="0" i="0" dirty="0">
                        <a:solidFill>
                          <a:schemeClr val="tx1"/>
                        </a:solidFill>
                        <a:latin typeface="Arial Narrow" panose="020B0606020202030204" pitchFamily="34"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13716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Narrow" panose="020B0606020202030204" pitchFamily="34" charset="0"/>
                        </a:rPr>
                        <a:t>Use </a:t>
                      </a:r>
                      <a:endParaRPr lang="en-US" sz="1600" b="0" i="0" baseline="0" dirty="0">
                        <a:solidFill>
                          <a:schemeClr val="tx1"/>
                        </a:solidFill>
                        <a:latin typeface="Arial Narrow" panose="020B0606020202030204" pitchFamily="34" charset="0"/>
                      </a:endParaRPr>
                    </a:p>
                    <a:p>
                      <a:pPr marL="0" marR="0" indent="0" algn="l" defTabSz="1371600" rtl="0" eaLnBrk="1" fontAlgn="auto" latinLnBrk="0" hangingPunct="1">
                        <a:lnSpc>
                          <a:spcPct val="100000"/>
                        </a:lnSpc>
                        <a:spcBef>
                          <a:spcPts val="0"/>
                        </a:spcBef>
                        <a:spcAft>
                          <a:spcPts val="0"/>
                        </a:spcAft>
                        <a:buClrTx/>
                        <a:buSzTx/>
                        <a:buFontTx/>
                        <a:buNone/>
                        <a:tabLst/>
                        <a:defRPr/>
                      </a:pPr>
                      <a:r>
                        <a:rPr lang="en-US" sz="1600" b="0" i="0" baseline="0" dirty="0">
                          <a:solidFill>
                            <a:schemeClr val="tx1"/>
                          </a:solidFill>
                          <a:latin typeface="Arial Narrow" panose="020B0606020202030204" pitchFamily="34" charset="0"/>
                        </a:rPr>
                        <a:t>Vitreous glaze china that’s nonporous and acid-resistant</a:t>
                      </a:r>
                    </a:p>
                    <a:p>
                      <a:pPr marL="0" marR="0" indent="0" algn="l" defTabSz="1371600" rtl="0" eaLnBrk="1" fontAlgn="auto" latinLnBrk="0" hangingPunct="1">
                        <a:lnSpc>
                          <a:spcPct val="100000"/>
                        </a:lnSpc>
                        <a:spcBef>
                          <a:spcPts val="0"/>
                        </a:spcBef>
                        <a:spcAft>
                          <a:spcPts val="0"/>
                        </a:spcAft>
                        <a:buClrTx/>
                        <a:buSzTx/>
                        <a:buFontTx/>
                        <a:buNone/>
                        <a:tabLst/>
                        <a:defRPr/>
                      </a:pPr>
                      <a:r>
                        <a:rPr lang="en-US" sz="1600" b="0" i="0" baseline="0" dirty="0">
                          <a:solidFill>
                            <a:schemeClr val="tx1"/>
                          </a:solidFill>
                          <a:latin typeface="Arial Narrow" panose="020B0606020202030204" pitchFamily="34" charset="0"/>
                        </a:rPr>
                        <a:t>ADA designed</a:t>
                      </a:r>
                      <a:endParaRPr lang="en-US" sz="1600" dirty="0">
                        <a:solidFill>
                          <a:schemeClr val="tx1"/>
                        </a:solidFill>
                        <a:latin typeface="Arial Narrow" panose="020B0606020202030204" pitchFamily="34" charset="0"/>
                      </a:endParaRPr>
                    </a:p>
                    <a:p>
                      <a:pPr marL="0" marR="0" indent="0" algn="l" defTabSz="1371600" rtl="0" eaLnBrk="1" fontAlgn="auto" latinLnBrk="0" hangingPunct="1">
                        <a:lnSpc>
                          <a:spcPct val="100000"/>
                        </a:lnSpc>
                        <a:spcBef>
                          <a:spcPts val="0"/>
                        </a:spcBef>
                        <a:spcAft>
                          <a:spcPts val="0"/>
                        </a:spcAft>
                        <a:buClrTx/>
                        <a:buSzTx/>
                        <a:buFontTx/>
                        <a:buNone/>
                        <a:tabLst/>
                        <a:defRPr/>
                      </a:pPr>
                      <a:endParaRPr lang="uk-UA" sz="1600" b="0" i="0" dirty="0">
                        <a:solidFill>
                          <a:schemeClr val="tx1"/>
                        </a:solidFill>
                        <a:latin typeface="Arial Narrow" panose="020B0606020202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600" b="1" i="0" dirty="0">
                          <a:solidFill>
                            <a:schemeClr val="tx1"/>
                          </a:solidFill>
                          <a:latin typeface="Arial Narrow" panose="020B0606020202030204" pitchFamily="34" charset="0"/>
                        </a:rPr>
                        <a:t>Highly</a:t>
                      </a:r>
                      <a:r>
                        <a:rPr lang="en-US" sz="1600" b="1" i="0" baseline="0" dirty="0">
                          <a:solidFill>
                            <a:schemeClr val="tx1"/>
                          </a:solidFill>
                          <a:latin typeface="Arial Narrow" panose="020B0606020202030204" pitchFamily="34" charset="0"/>
                        </a:rPr>
                        <a:t> Durable</a:t>
                      </a:r>
                    </a:p>
                    <a:p>
                      <a:pPr algn="ctr"/>
                      <a:r>
                        <a:rPr lang="en-US" sz="1600" b="1" i="0" baseline="0" dirty="0">
                          <a:solidFill>
                            <a:schemeClr val="tx1"/>
                          </a:solidFill>
                          <a:latin typeface="Arial Narrow" panose="020B0606020202030204" pitchFamily="34" charset="0"/>
                        </a:rPr>
                        <a:t>ADA Designed</a:t>
                      </a:r>
                      <a:endParaRPr lang="uk-UA" sz="1600" b="1" i="0" dirty="0">
                        <a:solidFill>
                          <a:schemeClr val="tx1"/>
                        </a:solidFill>
                        <a:latin typeface="Arial Narrow" panose="020B0606020202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640080">
                <a:tc>
                  <a:txBody>
                    <a:bodyPr/>
                    <a:lstStyle/>
                    <a:p>
                      <a:pPr algn="l"/>
                      <a:r>
                        <a:rPr lang="en-US" sz="1600" b="0" i="0" baseline="0" dirty="0">
                          <a:solidFill>
                            <a:schemeClr val="tx1"/>
                          </a:solidFill>
                          <a:latin typeface="Arial Narrow" panose="020B0606020202030204" pitchFamily="34" charset="0"/>
                        </a:rPr>
                        <a:t>Is ease of procurement and shipping important to you?</a:t>
                      </a:r>
                      <a:endParaRPr lang="uk-UA" sz="1600" b="0" i="0" dirty="0">
                        <a:solidFill>
                          <a:schemeClr val="tx1"/>
                        </a:solidFill>
                        <a:latin typeface="Arial Narrow" panose="020B0606020202030204" pitchFamily="34"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Narrow" panose="020B0606020202030204" pitchFamily="34" charset="0"/>
                        </a:rPr>
                        <a:t>Design</a:t>
                      </a:r>
                      <a:r>
                        <a:rPr lang="en-US" sz="1600" b="0" i="0" baseline="0" dirty="0">
                          <a:solidFill>
                            <a:schemeClr val="tx1"/>
                          </a:solidFill>
                          <a:latin typeface="Arial Narrow" panose="020B0606020202030204" pitchFamily="34" charset="0"/>
                        </a:rPr>
                        <a:t> &amp; Specify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Narrow" panose="020B0606020202030204" pitchFamily="34" charset="0"/>
                        </a:rPr>
                        <a:t>Zurn Online</a:t>
                      </a:r>
                      <a:r>
                        <a:rPr lang="en-US" sz="1600" b="1" baseline="0" dirty="0">
                          <a:solidFill>
                            <a:schemeClr val="tx1"/>
                          </a:solidFill>
                          <a:latin typeface="Arial Narrow" panose="020B0606020202030204" pitchFamily="34" charset="0"/>
                        </a:rPr>
                        <a:t> Specification Tools</a:t>
                      </a:r>
                      <a:endParaRPr lang="en-US" sz="1600" dirty="0">
                        <a:solidFill>
                          <a:schemeClr val="tx1"/>
                        </a:solidFill>
                        <a:latin typeface="Arial Narrow" panose="020B0606020202030204" pitchFamily="34" charset="0"/>
                      </a:endParaRPr>
                    </a:p>
                    <a:p>
                      <a:pPr algn="l"/>
                      <a:r>
                        <a:rPr lang="en-US" sz="1600" baseline="0" dirty="0">
                          <a:solidFill>
                            <a:schemeClr val="tx1"/>
                          </a:solidFill>
                          <a:latin typeface="Arial Narrow" panose="020B0606020202030204" pitchFamily="34" charset="0"/>
                        </a:rPr>
                        <a:t>Zurn engineers and markets a complete line of lavatories, sinks, faucets, flush valves, and carriers</a:t>
                      </a:r>
                    </a:p>
                    <a:p>
                      <a:pPr algn="l"/>
                      <a:r>
                        <a:rPr lang="en-US" sz="1600" baseline="0" dirty="0">
                          <a:solidFill>
                            <a:schemeClr val="tx1"/>
                          </a:solidFill>
                          <a:latin typeface="Arial Narrow" panose="020B0606020202030204" pitchFamily="34" charset="0"/>
                        </a:rPr>
                        <a:t>Extensive wall-mount, floor mount, and undermount options</a:t>
                      </a:r>
                    </a:p>
                    <a:p>
                      <a:pPr marL="0" marR="0" indent="0" algn="l" defTabSz="1371600" rtl="0" eaLnBrk="1" fontAlgn="auto" latinLnBrk="0" hangingPunct="1">
                        <a:lnSpc>
                          <a:spcPct val="100000"/>
                        </a:lnSpc>
                        <a:spcBef>
                          <a:spcPts val="0"/>
                        </a:spcBef>
                        <a:spcAft>
                          <a:spcPts val="0"/>
                        </a:spcAft>
                        <a:buClrTx/>
                        <a:buSzTx/>
                        <a:buFontTx/>
                        <a:buNone/>
                        <a:tabLst/>
                        <a:defRPr/>
                      </a:pPr>
                      <a:endParaRPr lang="uk-UA" sz="1600" b="0" i="0" dirty="0">
                        <a:solidFill>
                          <a:schemeClr val="tx1"/>
                        </a:solidFill>
                        <a:latin typeface="Arial Narrow" panose="020B0606020202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600" b="1" i="0" dirty="0">
                          <a:solidFill>
                            <a:schemeClr val="tx1"/>
                          </a:solidFill>
                          <a:latin typeface="Arial Narrow" panose="020B0606020202030204" pitchFamily="34" charset="0"/>
                        </a:rPr>
                        <a:t>Zurn</a:t>
                      </a:r>
                      <a:r>
                        <a:rPr lang="en-US" sz="1600" b="1" i="0" baseline="0" dirty="0">
                          <a:solidFill>
                            <a:schemeClr val="tx1"/>
                          </a:solidFill>
                          <a:latin typeface="Arial Narrow" panose="020B0606020202030204" pitchFamily="34" charset="0"/>
                        </a:rPr>
                        <a:t> One</a:t>
                      </a:r>
                    </a:p>
                    <a:p>
                      <a:pPr algn="ctr"/>
                      <a:r>
                        <a:rPr lang="en-US" sz="1600" b="1" i="0" baseline="0" dirty="0">
                          <a:solidFill>
                            <a:schemeClr val="tx1"/>
                          </a:solidFill>
                          <a:latin typeface="Arial Narrow" panose="020B0606020202030204" pitchFamily="34" charset="0"/>
                        </a:rPr>
                        <a:t>Wide Product Breadth</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640080">
                <a:tc>
                  <a:txBody>
                    <a:bodyPr/>
                    <a:lstStyle/>
                    <a:p>
                      <a:pPr algn="l"/>
                      <a:r>
                        <a:rPr lang="en-US" sz="1600" b="0" i="0" dirty="0">
                          <a:solidFill>
                            <a:schemeClr val="tx1"/>
                          </a:solidFill>
                          <a:latin typeface="Arial Narrow" panose="020B0606020202030204" pitchFamily="34" charset="0"/>
                        </a:rPr>
                        <a:t>Is</a:t>
                      </a:r>
                      <a:r>
                        <a:rPr lang="en-US" sz="1600" b="0" i="0" baseline="0" dirty="0">
                          <a:solidFill>
                            <a:schemeClr val="tx1"/>
                          </a:solidFill>
                          <a:latin typeface="Arial Narrow" panose="020B0606020202030204" pitchFamily="34" charset="0"/>
                        </a:rPr>
                        <a:t> ease of installation important to you?</a:t>
                      </a:r>
                      <a:endParaRPr lang="uk-UA" sz="1600" b="0" i="0" dirty="0">
                        <a:solidFill>
                          <a:schemeClr val="tx1"/>
                        </a:solidFill>
                        <a:latin typeface="Arial Narrow" panose="020B0606020202030204" pitchFamily="34"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13716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Narrow" panose="020B0606020202030204" pitchFamily="34" charset="0"/>
                        </a:rPr>
                        <a:t>Install </a:t>
                      </a:r>
                    </a:p>
                    <a:p>
                      <a:pPr marL="0" marR="0" indent="0" algn="l" defTabSz="13716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Narrow" panose="020B0606020202030204" pitchFamily="34" charset="0"/>
                        </a:rPr>
                        <a:t>New and retrofit applications</a:t>
                      </a:r>
                    </a:p>
                    <a:p>
                      <a:pPr algn="l"/>
                      <a:endParaRPr lang="uk-UA" sz="1600" b="0" i="0" dirty="0">
                        <a:solidFill>
                          <a:schemeClr val="tx1"/>
                        </a:solidFill>
                        <a:latin typeface="Arial Narrow" panose="020B0606020202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latin typeface="Arial Narrow" panose="020B0606020202030204" pitchFamily="34" charset="0"/>
                        </a:rPr>
                        <a:t>Easy Installation &amp; Retrofit</a:t>
                      </a:r>
                      <a:endParaRPr lang="uk-UA" sz="1600" b="1" i="0" dirty="0">
                        <a:solidFill>
                          <a:schemeClr val="tx1"/>
                        </a:solidFill>
                        <a:latin typeface="Arial Narrow" panose="020B0606020202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640080">
                <a:tc>
                  <a:txBody>
                    <a:bodyPr/>
                    <a:lstStyle/>
                    <a:p>
                      <a:pPr algn="l"/>
                      <a:r>
                        <a:rPr lang="en-US" sz="1600" b="0" i="0" dirty="0">
                          <a:solidFill>
                            <a:schemeClr val="tx1"/>
                          </a:solidFill>
                          <a:latin typeface="Arial Narrow" panose="020B0606020202030204" pitchFamily="34" charset="0"/>
                        </a:rPr>
                        <a:t>Do</a:t>
                      </a:r>
                      <a:r>
                        <a:rPr lang="en-US" sz="1600" b="0" i="0" baseline="0" dirty="0">
                          <a:solidFill>
                            <a:schemeClr val="tx1"/>
                          </a:solidFill>
                          <a:latin typeface="Arial Narrow" panose="020B0606020202030204" pitchFamily="34" charset="0"/>
                        </a:rPr>
                        <a:t> you need long-term reliability with a low cost of ownership?</a:t>
                      </a:r>
                      <a:endParaRPr lang="uk-UA" sz="1600" b="0" i="0" dirty="0">
                        <a:solidFill>
                          <a:schemeClr val="tx1"/>
                        </a:solidFill>
                        <a:latin typeface="Arial Narrow" panose="020B0606020202030204" pitchFamily="34"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13716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Narrow" panose="020B0606020202030204" pitchFamily="34" charset="0"/>
                        </a:rPr>
                        <a:t>Support </a:t>
                      </a:r>
                    </a:p>
                    <a:p>
                      <a:pPr marL="0" marR="0" indent="0" algn="l" defTabSz="13716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Narrow" panose="020B0606020202030204" pitchFamily="34" charset="0"/>
                        </a:rPr>
                        <a:t>Consistent</a:t>
                      </a:r>
                      <a:r>
                        <a:rPr lang="en-US" sz="1600" baseline="0" dirty="0">
                          <a:solidFill>
                            <a:schemeClr val="tx1"/>
                          </a:solidFill>
                          <a:latin typeface="Arial Narrow" panose="020B0606020202030204" pitchFamily="34" charset="0"/>
                        </a:rPr>
                        <a:t> performance over the life of the product</a:t>
                      </a:r>
                    </a:p>
                    <a:p>
                      <a:pPr marL="0" marR="0" indent="0" algn="l" defTabSz="13716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Arial Narrow" panose="020B0606020202030204" pitchFamily="34" charset="0"/>
                        </a:rPr>
                        <a:t>Lower cost of ownership with long-life durability</a:t>
                      </a:r>
                    </a:p>
                    <a:p>
                      <a:pPr algn="l"/>
                      <a:r>
                        <a:rPr lang="en-US" sz="1600" b="0" i="0" dirty="0">
                          <a:solidFill>
                            <a:schemeClr val="tx1"/>
                          </a:solidFill>
                          <a:latin typeface="Arial Narrow" panose="020B0606020202030204" pitchFamily="34" charset="0"/>
                        </a:rPr>
                        <a:t>3-year</a:t>
                      </a:r>
                      <a:r>
                        <a:rPr lang="en-US" sz="1600" b="0" i="0" baseline="0" dirty="0">
                          <a:solidFill>
                            <a:schemeClr val="tx1"/>
                          </a:solidFill>
                          <a:latin typeface="Arial Narrow" panose="020B0606020202030204" pitchFamily="34" charset="0"/>
                        </a:rPr>
                        <a:t> warranty</a:t>
                      </a:r>
                      <a:endParaRPr lang="uk-UA" sz="1600" b="0" i="0" dirty="0">
                        <a:solidFill>
                          <a:schemeClr val="tx1"/>
                        </a:solidFill>
                        <a:latin typeface="Arial Narrow" panose="020B0606020202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600" b="1" i="0" baseline="0" dirty="0">
                          <a:solidFill>
                            <a:schemeClr val="tx1"/>
                          </a:solidFill>
                          <a:latin typeface="Arial Narrow" panose="020B0606020202030204" pitchFamily="34" charset="0"/>
                        </a:rPr>
                        <a:t>Reliable Performance</a:t>
                      </a:r>
                    </a:p>
                    <a:p>
                      <a:pPr algn="ctr"/>
                      <a:r>
                        <a:rPr lang="en-US" sz="1600" b="1" i="0" baseline="0" dirty="0">
                          <a:solidFill>
                            <a:schemeClr val="tx1"/>
                          </a:solidFill>
                          <a:latin typeface="Arial Narrow" panose="020B0606020202030204" pitchFamily="34" charset="0"/>
                        </a:rPr>
                        <a:t>Lower Cost of Ownership</a:t>
                      </a:r>
                    </a:p>
                    <a:p>
                      <a:pPr algn="ctr"/>
                      <a:r>
                        <a:rPr lang="en-US" sz="1600" b="1" i="0" baseline="0" dirty="0">
                          <a:solidFill>
                            <a:schemeClr val="tx1"/>
                          </a:solidFill>
                          <a:latin typeface="Arial Narrow" panose="020B0606020202030204" pitchFamily="34" charset="0"/>
                        </a:rPr>
                        <a:t>Warranty</a:t>
                      </a:r>
                      <a:endParaRPr lang="uk-UA" sz="1600" b="1" i="0" dirty="0">
                        <a:solidFill>
                          <a:schemeClr val="tx1"/>
                        </a:solidFill>
                        <a:latin typeface="Arial Narrow" panose="020B0606020202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1066800" y="12306300"/>
          <a:ext cx="19202400" cy="1600200"/>
        </p:xfrm>
        <a:graphic>
          <a:graphicData uri="http://schemas.openxmlformats.org/drawingml/2006/table">
            <a:tbl>
              <a:tblPr>
                <a:tableStyleId>{5C22544A-7EE6-4342-B048-85BDC9FD1C3A}</a:tableStyleId>
              </a:tblPr>
              <a:tblGrid>
                <a:gridCol w="829786">
                  <a:extLst>
                    <a:ext uri="{9D8B030D-6E8A-4147-A177-3AD203B41FA5}">
                      <a16:colId xmlns:a16="http://schemas.microsoft.com/office/drawing/2014/main" val="20000"/>
                    </a:ext>
                  </a:extLst>
                </a:gridCol>
                <a:gridCol w="1835690">
                  <a:extLst>
                    <a:ext uri="{9D8B030D-6E8A-4147-A177-3AD203B41FA5}">
                      <a16:colId xmlns:a16="http://schemas.microsoft.com/office/drawing/2014/main" val="20001"/>
                    </a:ext>
                  </a:extLst>
                </a:gridCol>
                <a:gridCol w="1835687">
                  <a:extLst>
                    <a:ext uri="{9D8B030D-6E8A-4147-A177-3AD203B41FA5}">
                      <a16:colId xmlns:a16="http://schemas.microsoft.com/office/drawing/2014/main" val="20002"/>
                    </a:ext>
                  </a:extLst>
                </a:gridCol>
                <a:gridCol w="1835687">
                  <a:extLst>
                    <a:ext uri="{9D8B030D-6E8A-4147-A177-3AD203B41FA5}">
                      <a16:colId xmlns:a16="http://schemas.microsoft.com/office/drawing/2014/main" val="20003"/>
                    </a:ext>
                  </a:extLst>
                </a:gridCol>
                <a:gridCol w="2137773">
                  <a:extLst>
                    <a:ext uri="{9D8B030D-6E8A-4147-A177-3AD203B41FA5}">
                      <a16:colId xmlns:a16="http://schemas.microsoft.com/office/drawing/2014/main" val="20004"/>
                    </a:ext>
                  </a:extLst>
                </a:gridCol>
                <a:gridCol w="1863508">
                  <a:extLst>
                    <a:ext uri="{9D8B030D-6E8A-4147-A177-3AD203B41FA5}">
                      <a16:colId xmlns:a16="http://schemas.microsoft.com/office/drawing/2014/main" val="20005"/>
                    </a:ext>
                  </a:extLst>
                </a:gridCol>
                <a:gridCol w="1810754">
                  <a:extLst>
                    <a:ext uri="{9D8B030D-6E8A-4147-A177-3AD203B41FA5}">
                      <a16:colId xmlns:a16="http://schemas.microsoft.com/office/drawing/2014/main" val="20006"/>
                    </a:ext>
                  </a:extLst>
                </a:gridCol>
                <a:gridCol w="1916030">
                  <a:extLst>
                    <a:ext uri="{9D8B030D-6E8A-4147-A177-3AD203B41FA5}">
                      <a16:colId xmlns:a16="http://schemas.microsoft.com/office/drawing/2014/main" val="20007"/>
                    </a:ext>
                  </a:extLst>
                </a:gridCol>
                <a:gridCol w="1831808">
                  <a:extLst>
                    <a:ext uri="{9D8B030D-6E8A-4147-A177-3AD203B41FA5}">
                      <a16:colId xmlns:a16="http://schemas.microsoft.com/office/drawing/2014/main" val="20008"/>
                    </a:ext>
                  </a:extLst>
                </a:gridCol>
                <a:gridCol w="1469990">
                  <a:extLst>
                    <a:ext uri="{9D8B030D-6E8A-4147-A177-3AD203B41FA5}">
                      <a16:colId xmlns:a16="http://schemas.microsoft.com/office/drawing/2014/main" val="20009"/>
                    </a:ext>
                  </a:extLst>
                </a:gridCol>
                <a:gridCol w="1835687">
                  <a:extLst>
                    <a:ext uri="{9D8B030D-6E8A-4147-A177-3AD203B41FA5}">
                      <a16:colId xmlns:a16="http://schemas.microsoft.com/office/drawing/2014/main" val="20010"/>
                    </a:ext>
                  </a:extLst>
                </a:gridCol>
              </a:tblGrid>
              <a:tr h="1600200">
                <a:tc>
                  <a:txBody>
                    <a:bodyPr/>
                    <a:lstStyle/>
                    <a:p>
                      <a:pPr algn="ctr"/>
                      <a:endParaRPr lang="en-US" sz="1500" dirty="0">
                        <a:solidFill>
                          <a:schemeClr val="tx1">
                            <a:lumMod val="65000"/>
                            <a:lumOff val="35000"/>
                          </a:schemeClr>
                        </a:solidFill>
                      </a:endParaRPr>
                    </a:p>
                  </a:txBody>
                  <a:tcPr marL="137160" marR="137160" marT="68580" marB="6858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500" dirty="0">
                        <a:solidFill>
                          <a:schemeClr val="tx1">
                            <a:lumMod val="65000"/>
                            <a:lumOff val="35000"/>
                          </a:schemeClr>
                        </a:solidFill>
                      </a:endParaRPr>
                    </a:p>
                  </a:txBody>
                  <a:tcPr marL="137160" marR="137160" marT="68580" marB="6858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500" dirty="0">
                        <a:solidFill>
                          <a:schemeClr val="tx1">
                            <a:lumMod val="65000"/>
                            <a:lumOff val="35000"/>
                          </a:schemeClr>
                        </a:solidFill>
                      </a:endParaRPr>
                    </a:p>
                  </a:txBody>
                  <a:tcPr marL="137160" marR="137160" marT="68580" marB="6858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200" dirty="0">
                        <a:solidFill>
                          <a:schemeClr val="tx1">
                            <a:lumMod val="65000"/>
                            <a:lumOff val="35000"/>
                          </a:schemeClr>
                        </a:solidFill>
                      </a:endParaRPr>
                    </a:p>
                  </a:txBody>
                  <a:tcPr marL="137160" marR="137160" marT="68580" marB="6858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200" dirty="0">
                        <a:solidFill>
                          <a:schemeClr val="tx1">
                            <a:lumMod val="65000"/>
                            <a:lumOff val="35000"/>
                          </a:schemeClr>
                        </a:solidFill>
                      </a:endParaRPr>
                    </a:p>
                  </a:txBody>
                  <a:tcPr marL="137160" marR="137160" marT="68580" marB="6858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500" dirty="0">
                        <a:solidFill>
                          <a:schemeClr val="tx1">
                            <a:lumMod val="65000"/>
                            <a:lumOff val="35000"/>
                          </a:schemeClr>
                        </a:solidFill>
                      </a:endParaRPr>
                    </a:p>
                    <a:p>
                      <a:pPr algn="ctr"/>
                      <a:endParaRPr lang="en-US" sz="1500" dirty="0">
                        <a:solidFill>
                          <a:schemeClr val="tx1">
                            <a:lumMod val="65000"/>
                            <a:lumOff val="35000"/>
                          </a:schemeClr>
                        </a:solidFill>
                      </a:endParaRPr>
                    </a:p>
                  </a:txBody>
                  <a:tcPr marL="137160" marR="137160" marT="68580" marB="6858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500" dirty="0">
                        <a:solidFill>
                          <a:schemeClr val="tx1">
                            <a:lumMod val="65000"/>
                            <a:lumOff val="35000"/>
                          </a:schemeClr>
                        </a:solidFill>
                      </a:endParaRPr>
                    </a:p>
                  </a:txBody>
                  <a:tcPr marL="137160" marR="137160" marT="68580" marB="6858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500" dirty="0">
                          <a:solidFill>
                            <a:schemeClr val="tx1">
                              <a:lumMod val="65000"/>
                              <a:lumOff val="35000"/>
                            </a:schemeClr>
                          </a:solidFill>
                        </a:rPr>
                        <a:t>ADA</a:t>
                      </a:r>
                    </a:p>
                  </a:txBody>
                  <a:tcPr marL="137160" marR="137160" marT="68580" marB="6858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500" dirty="0">
                        <a:solidFill>
                          <a:schemeClr val="tx1">
                            <a:lumMod val="65000"/>
                            <a:lumOff val="35000"/>
                          </a:schemeClr>
                        </a:solidFill>
                      </a:endParaRPr>
                    </a:p>
                    <a:p>
                      <a:pPr algn="ctr"/>
                      <a:endParaRPr lang="en-US" sz="1500" dirty="0">
                        <a:solidFill>
                          <a:schemeClr val="tx1">
                            <a:lumMod val="65000"/>
                            <a:lumOff val="35000"/>
                          </a:schemeClr>
                        </a:solidFill>
                      </a:endParaRPr>
                    </a:p>
                  </a:txBody>
                  <a:tcPr marL="137160" marR="137160" marT="68580" marB="6858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500" dirty="0">
                        <a:solidFill>
                          <a:schemeClr val="tx1">
                            <a:lumMod val="65000"/>
                            <a:lumOff val="35000"/>
                          </a:schemeClr>
                        </a:solidFill>
                      </a:endParaRPr>
                    </a:p>
                    <a:p>
                      <a:pPr algn="ctr"/>
                      <a:endParaRPr lang="en-US" sz="1500" dirty="0">
                        <a:solidFill>
                          <a:schemeClr val="tx1">
                            <a:lumMod val="65000"/>
                            <a:lumOff val="35000"/>
                          </a:schemeClr>
                        </a:solidFill>
                      </a:endParaRPr>
                    </a:p>
                  </a:txBody>
                  <a:tcPr marL="137160" marR="137160" marT="68580" marB="6858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500" dirty="0"/>
                    </a:p>
                  </a:txBody>
                  <a:tcPr marL="137160" marR="137160" marT="68580" marB="6858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4851" y="9268768"/>
            <a:ext cx="425953" cy="559418"/>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25681" b="28992"/>
          <a:stretch/>
        </p:blipFill>
        <p:spPr>
          <a:xfrm>
            <a:off x="3276600" y="9292180"/>
            <a:ext cx="1427411" cy="4572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5425" y="9285707"/>
            <a:ext cx="435865" cy="43586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4011" y="9258300"/>
            <a:ext cx="675473" cy="40277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4675" y="9196091"/>
            <a:ext cx="688736" cy="60415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9611" y="9302862"/>
            <a:ext cx="418710" cy="418710"/>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09211" y="9321041"/>
            <a:ext cx="1052135" cy="354254"/>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25017" y="9259967"/>
            <a:ext cx="752477" cy="453636"/>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34088" y="9241032"/>
            <a:ext cx="597460" cy="579170"/>
          </a:xfrm>
          <a:prstGeom prst="rect">
            <a:avLst/>
          </a:prstGeom>
        </p:spPr>
      </p:pic>
    </p:spTree>
    <p:extLst>
      <p:ext uri="{BB962C8B-B14F-4D97-AF65-F5344CB8AC3E}">
        <p14:creationId xmlns:p14="http://schemas.microsoft.com/office/powerpoint/2010/main" val="291573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1887200" cy="10287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5" name="Rectangle 4"/>
          <p:cNvSpPr/>
          <p:nvPr/>
        </p:nvSpPr>
        <p:spPr>
          <a:xfrm>
            <a:off x="11887200" y="0"/>
            <a:ext cx="6400800" cy="10287000"/>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Arial Regular" charset="0"/>
            </a:endParaRPr>
          </a:p>
        </p:txBody>
      </p:sp>
      <p:sp>
        <p:nvSpPr>
          <p:cNvPr id="9" name="Content Placeholder 2"/>
          <p:cNvSpPr txBox="1">
            <a:spLocks/>
          </p:cNvSpPr>
          <p:nvPr/>
        </p:nvSpPr>
        <p:spPr>
          <a:xfrm>
            <a:off x="12496801" y="1768801"/>
            <a:ext cx="5410199" cy="6663018"/>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endParaRPr lang="en-US" sz="2400" dirty="0"/>
          </a:p>
          <a:p>
            <a:pPr marL="0" indent="0">
              <a:buFont typeface="Arial" panose="020B0604020202020204" pitchFamily="34" charset="0"/>
              <a:buNone/>
            </a:pPr>
            <a:r>
              <a:rPr lang="en-US" sz="4000" dirty="0">
                <a:solidFill>
                  <a:schemeClr val="bg2"/>
                </a:solidFill>
                <a:latin typeface="Arial Narrow Regular"/>
              </a:rPr>
              <a:t>Test Your Knowledge</a:t>
            </a:r>
          </a:p>
          <a:p>
            <a:pPr marL="0" indent="0">
              <a:buFont typeface="Arial" panose="020B0604020202020204" pitchFamily="34" charset="0"/>
              <a:buNone/>
            </a:pPr>
            <a:r>
              <a:rPr lang="en-US" sz="2000" b="1" dirty="0">
                <a:solidFill>
                  <a:schemeClr val="bg2"/>
                </a:solidFill>
                <a:latin typeface="Arial Narrow Regular"/>
              </a:rPr>
              <a:t>What are Zurn lavatories’ top 3 benefits?</a:t>
            </a:r>
          </a:p>
          <a:p>
            <a:pPr marL="0" indent="0">
              <a:buFont typeface="Arial" panose="020B0604020202020204" pitchFamily="34" charset="0"/>
              <a:buNone/>
            </a:pPr>
            <a:endParaRPr lang="en-US" sz="2000" b="1" dirty="0">
              <a:solidFill>
                <a:schemeClr val="bg2"/>
              </a:solidFill>
              <a:latin typeface="Arial Narrow Regular"/>
            </a:endParaRPr>
          </a:p>
          <a:p>
            <a:pPr marL="457200" indent="-457200">
              <a:buFont typeface="+mj-lt"/>
              <a:buAutoNum type="alphaUcPeriod"/>
            </a:pPr>
            <a:r>
              <a:rPr lang="en-US" sz="2000" b="1" dirty="0">
                <a:solidFill>
                  <a:schemeClr val="bg2"/>
                </a:solidFill>
                <a:latin typeface="Arial Narrow Regular"/>
              </a:rPr>
              <a:t>Highly durable</a:t>
            </a:r>
          </a:p>
          <a:p>
            <a:pPr marL="457200" indent="-457200">
              <a:buFont typeface="+mj-lt"/>
              <a:buAutoNum type="alphaUcPeriod"/>
            </a:pPr>
            <a:r>
              <a:rPr lang="en-US" sz="2000" b="1" dirty="0">
                <a:solidFill>
                  <a:schemeClr val="bg2"/>
                </a:solidFill>
                <a:latin typeface="Arial Narrow Regular"/>
              </a:rPr>
              <a:t>Ease of installation for new and retrofit</a:t>
            </a:r>
          </a:p>
          <a:p>
            <a:pPr marL="457200" indent="-457200">
              <a:buFont typeface="+mj-lt"/>
              <a:buAutoNum type="alphaUcPeriod"/>
            </a:pPr>
            <a:r>
              <a:rPr lang="en-US" sz="2000" b="1" dirty="0">
                <a:solidFill>
                  <a:schemeClr val="bg2"/>
                </a:solidFill>
                <a:latin typeface="Arial Narrow Regular"/>
              </a:rPr>
              <a:t>Low lifelong cost of ownership</a:t>
            </a:r>
          </a:p>
          <a:p>
            <a:pPr marL="457200" indent="-457200">
              <a:buFont typeface="+mj-lt"/>
              <a:buAutoNum type="alphaUcPeriod"/>
            </a:pPr>
            <a:r>
              <a:rPr lang="en-US" sz="2000" b="1" dirty="0">
                <a:solidFill>
                  <a:schemeClr val="bg2"/>
                </a:solidFill>
                <a:latin typeface="Arial Narrow Regular"/>
              </a:rPr>
              <a:t>Shiny finish</a:t>
            </a:r>
          </a:p>
          <a:p>
            <a:pPr marL="0" indent="0">
              <a:buFont typeface="Arial" panose="020B0604020202020204" pitchFamily="34" charset="0"/>
              <a:buNone/>
            </a:pPr>
            <a:endParaRPr lang="en-US" sz="2000" dirty="0">
              <a:solidFill>
                <a:schemeClr val="bg2"/>
              </a:solidFill>
              <a:latin typeface="Arial Narrow Regular"/>
            </a:endParaRP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18" y="495300"/>
            <a:ext cx="11515654" cy="9220200"/>
          </a:xfrm>
          <a:prstGeom prst="rect">
            <a:avLst/>
          </a:prstGeom>
        </p:spPr>
      </p:pic>
    </p:spTree>
    <p:extLst>
      <p:ext uri="{BB962C8B-B14F-4D97-AF65-F5344CB8AC3E}">
        <p14:creationId xmlns:p14="http://schemas.microsoft.com/office/powerpoint/2010/main" val="243324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58400" y="571411"/>
            <a:ext cx="7848600" cy="1338828"/>
          </a:xfrm>
        </p:spPr>
        <p:txBody>
          <a:bodyPr/>
          <a:lstStyle/>
          <a:p>
            <a:r>
              <a:rPr lang="en-US" dirty="0">
                <a:solidFill>
                  <a:schemeClr val="accent1"/>
                </a:solidFill>
              </a:rPr>
              <a:t>how to specify</a:t>
            </a:r>
            <a:br>
              <a:rPr lang="en-US" dirty="0"/>
            </a:br>
            <a:r>
              <a:rPr lang="en-US" dirty="0"/>
              <a:t>step-by-step</a:t>
            </a:r>
            <a:endParaRPr lang="uk-UA" dirty="0"/>
          </a:p>
        </p:txBody>
      </p:sp>
      <p:cxnSp>
        <p:nvCxnSpPr>
          <p:cNvPr id="46" name="Straight Connector 45"/>
          <p:cNvCxnSpPr>
            <a:stCxn id="30" idx="4"/>
            <a:endCxn id="53" idx="0"/>
          </p:cNvCxnSpPr>
          <p:nvPr/>
        </p:nvCxnSpPr>
        <p:spPr>
          <a:xfrm>
            <a:off x="12509613" y="3030115"/>
            <a:ext cx="25287" cy="1364862"/>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3" idx="4"/>
            <a:endCxn id="58" idx="0"/>
          </p:cNvCxnSpPr>
          <p:nvPr/>
        </p:nvCxnSpPr>
        <p:spPr>
          <a:xfrm>
            <a:off x="12534900" y="4623577"/>
            <a:ext cx="0" cy="1253153"/>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8" idx="4"/>
            <a:endCxn id="63" idx="0"/>
          </p:cNvCxnSpPr>
          <p:nvPr/>
        </p:nvCxnSpPr>
        <p:spPr>
          <a:xfrm>
            <a:off x="12534900" y="6105330"/>
            <a:ext cx="0" cy="147657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9677400" y="2552700"/>
            <a:ext cx="8534400" cy="1036609"/>
            <a:chOff x="10058400" y="2933700"/>
            <a:chExt cx="8610600" cy="1036609"/>
          </a:xfrm>
        </p:grpSpPr>
        <p:sp>
          <p:nvSpPr>
            <p:cNvPr id="30" name="Oval 29"/>
            <p:cNvSpPr/>
            <p:nvPr/>
          </p:nvSpPr>
          <p:spPr>
            <a:xfrm>
              <a:off x="12801600" y="3182515"/>
              <a:ext cx="228600" cy="2286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Arial Regular" charset="0"/>
              </a:endParaRPr>
            </a:p>
          </p:txBody>
        </p:sp>
        <p:sp>
          <p:nvSpPr>
            <p:cNvPr id="39" name="TextBox 38"/>
            <p:cNvSpPr txBox="1"/>
            <p:nvPr/>
          </p:nvSpPr>
          <p:spPr>
            <a:xfrm>
              <a:off x="13411200" y="2933700"/>
              <a:ext cx="5257800" cy="646331"/>
            </a:xfrm>
            <a:prstGeom prst="rect">
              <a:avLst/>
            </a:prstGeom>
            <a:noFill/>
          </p:spPr>
          <p:txBody>
            <a:bodyPr wrap="square" rtlCol="0">
              <a:spAutoFit/>
            </a:bodyPr>
            <a:lstStyle/>
            <a:p>
              <a:r>
                <a:rPr lang="en-US" sz="3600" dirty="0">
                  <a:latin typeface="Arial Narrow Regular" charset="0"/>
                </a:rPr>
                <a:t>lavatory or service sink</a:t>
              </a:r>
              <a:endParaRPr lang="uk-UA" sz="3600" dirty="0">
                <a:latin typeface="Arial Narrow Regular" charset="0"/>
              </a:endParaRPr>
            </a:p>
          </p:txBody>
        </p:sp>
        <p:sp>
          <p:nvSpPr>
            <p:cNvPr id="40" name="TextBox 39"/>
            <p:cNvSpPr txBox="1"/>
            <p:nvPr/>
          </p:nvSpPr>
          <p:spPr>
            <a:xfrm>
              <a:off x="13411201" y="3570199"/>
              <a:ext cx="3886199" cy="400110"/>
            </a:xfrm>
            <a:prstGeom prst="rect">
              <a:avLst/>
            </a:prstGeom>
            <a:noFill/>
          </p:spPr>
          <p:txBody>
            <a:bodyPr wrap="square" rtlCol="0">
              <a:spAutoFit/>
            </a:bodyPr>
            <a:lstStyle/>
            <a:p>
              <a:r>
                <a:rPr lang="en-US" sz="2000" dirty="0">
                  <a:solidFill>
                    <a:schemeClr val="tx2"/>
                  </a:solidFill>
                  <a:latin typeface="Arial Regular" charset="0"/>
                </a:rPr>
                <a:t> </a:t>
              </a:r>
            </a:p>
          </p:txBody>
        </p:sp>
        <p:sp>
          <p:nvSpPr>
            <p:cNvPr id="50" name="TextBox 49"/>
            <p:cNvSpPr txBox="1"/>
            <p:nvPr/>
          </p:nvSpPr>
          <p:spPr>
            <a:xfrm>
              <a:off x="10058400" y="2933700"/>
              <a:ext cx="2286000" cy="646331"/>
            </a:xfrm>
            <a:prstGeom prst="rect">
              <a:avLst/>
            </a:prstGeom>
            <a:noFill/>
          </p:spPr>
          <p:txBody>
            <a:bodyPr wrap="square" rtlCol="0">
              <a:spAutoFit/>
            </a:bodyPr>
            <a:lstStyle/>
            <a:p>
              <a:pPr algn="r"/>
              <a:r>
                <a:rPr lang="en-US" sz="3600" dirty="0">
                  <a:solidFill>
                    <a:schemeClr val="accent1"/>
                  </a:solidFill>
                  <a:latin typeface="Arial Narrow Regular" charset="0"/>
                </a:rPr>
                <a:t>1</a:t>
              </a:r>
              <a:endParaRPr lang="uk-UA" sz="3600" dirty="0">
                <a:solidFill>
                  <a:schemeClr val="accent1"/>
                </a:solidFill>
                <a:latin typeface="Arial Narrow Regular" charset="0"/>
              </a:endParaRPr>
            </a:p>
          </p:txBody>
        </p:sp>
      </p:grpSp>
      <p:grpSp>
        <p:nvGrpSpPr>
          <p:cNvPr id="52" name="Group 51"/>
          <p:cNvGrpSpPr/>
          <p:nvPr/>
        </p:nvGrpSpPr>
        <p:grpSpPr>
          <a:xfrm>
            <a:off x="9677400" y="4146162"/>
            <a:ext cx="8229600" cy="1302138"/>
            <a:chOff x="10058400" y="2933700"/>
            <a:chExt cx="8229600" cy="1302138"/>
          </a:xfrm>
        </p:grpSpPr>
        <p:sp>
          <p:nvSpPr>
            <p:cNvPr id="53" name="Oval 52"/>
            <p:cNvSpPr/>
            <p:nvPr/>
          </p:nvSpPr>
          <p:spPr>
            <a:xfrm>
              <a:off x="12801600" y="3182515"/>
              <a:ext cx="228600" cy="2286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Arial Regular" charset="0"/>
              </a:endParaRPr>
            </a:p>
          </p:txBody>
        </p:sp>
        <p:sp>
          <p:nvSpPr>
            <p:cNvPr id="54" name="TextBox 53"/>
            <p:cNvSpPr txBox="1"/>
            <p:nvPr/>
          </p:nvSpPr>
          <p:spPr>
            <a:xfrm>
              <a:off x="13411200" y="2933700"/>
              <a:ext cx="4876800" cy="646331"/>
            </a:xfrm>
            <a:prstGeom prst="rect">
              <a:avLst/>
            </a:prstGeom>
            <a:noFill/>
          </p:spPr>
          <p:txBody>
            <a:bodyPr wrap="square" rtlCol="0">
              <a:spAutoFit/>
            </a:bodyPr>
            <a:lstStyle/>
            <a:p>
              <a:r>
                <a:rPr lang="en-US" sz="3600" dirty="0">
                  <a:latin typeface="Arial Narrow Regular" charset="0"/>
                </a:rPr>
                <a:t>wall-mount or other</a:t>
              </a:r>
              <a:endParaRPr lang="uk-UA" sz="3600" dirty="0">
                <a:latin typeface="Arial Narrow Regular" charset="0"/>
              </a:endParaRPr>
            </a:p>
          </p:txBody>
        </p:sp>
        <p:sp>
          <p:nvSpPr>
            <p:cNvPr id="55" name="TextBox 54"/>
            <p:cNvSpPr txBox="1"/>
            <p:nvPr/>
          </p:nvSpPr>
          <p:spPr>
            <a:xfrm>
              <a:off x="13411201" y="3527952"/>
              <a:ext cx="4876799" cy="707886"/>
            </a:xfrm>
            <a:prstGeom prst="rect">
              <a:avLst/>
            </a:prstGeom>
            <a:noFill/>
          </p:spPr>
          <p:txBody>
            <a:bodyPr wrap="square" rtlCol="0">
              <a:spAutoFit/>
            </a:bodyPr>
            <a:lstStyle/>
            <a:p>
              <a:r>
                <a:rPr lang="en-US" sz="2000" dirty="0">
                  <a:solidFill>
                    <a:schemeClr val="tx2"/>
                  </a:solidFill>
                  <a:latin typeface="Arial Regular" charset="0"/>
                </a:rPr>
                <a:t>Wall-mount, countertop, undermount, or floor-mount</a:t>
              </a:r>
            </a:p>
          </p:txBody>
        </p:sp>
        <p:sp>
          <p:nvSpPr>
            <p:cNvPr id="56" name="TextBox 55"/>
            <p:cNvSpPr txBox="1"/>
            <p:nvPr/>
          </p:nvSpPr>
          <p:spPr>
            <a:xfrm>
              <a:off x="10058400" y="2933700"/>
              <a:ext cx="2286000" cy="646331"/>
            </a:xfrm>
            <a:prstGeom prst="rect">
              <a:avLst/>
            </a:prstGeom>
            <a:noFill/>
          </p:spPr>
          <p:txBody>
            <a:bodyPr wrap="square" rtlCol="0">
              <a:spAutoFit/>
            </a:bodyPr>
            <a:lstStyle/>
            <a:p>
              <a:pPr algn="r"/>
              <a:r>
                <a:rPr lang="en-US" sz="3600" dirty="0">
                  <a:solidFill>
                    <a:schemeClr val="accent1"/>
                  </a:solidFill>
                  <a:latin typeface="Arial Narrow Regular" charset="0"/>
                </a:rPr>
                <a:t>2</a:t>
              </a:r>
              <a:endParaRPr lang="uk-UA" sz="3600" dirty="0">
                <a:solidFill>
                  <a:schemeClr val="accent1"/>
                </a:solidFill>
                <a:latin typeface="Arial Narrow Regular" charset="0"/>
              </a:endParaRPr>
            </a:p>
          </p:txBody>
        </p:sp>
      </p:grpSp>
      <p:grpSp>
        <p:nvGrpSpPr>
          <p:cNvPr id="57" name="Group 56"/>
          <p:cNvGrpSpPr/>
          <p:nvPr/>
        </p:nvGrpSpPr>
        <p:grpSpPr>
          <a:xfrm>
            <a:off x="9677400" y="5627915"/>
            <a:ext cx="8229600" cy="1036609"/>
            <a:chOff x="10058400" y="2933700"/>
            <a:chExt cx="8229600" cy="1036609"/>
          </a:xfrm>
        </p:grpSpPr>
        <p:sp>
          <p:nvSpPr>
            <p:cNvPr id="58" name="Oval 57"/>
            <p:cNvSpPr/>
            <p:nvPr/>
          </p:nvSpPr>
          <p:spPr>
            <a:xfrm>
              <a:off x="12801600" y="3182515"/>
              <a:ext cx="228600" cy="2286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Arial Regular" charset="0"/>
              </a:endParaRPr>
            </a:p>
          </p:txBody>
        </p:sp>
        <p:sp>
          <p:nvSpPr>
            <p:cNvPr id="59" name="TextBox 58"/>
            <p:cNvSpPr txBox="1"/>
            <p:nvPr/>
          </p:nvSpPr>
          <p:spPr>
            <a:xfrm>
              <a:off x="13411200" y="2933700"/>
              <a:ext cx="4648200" cy="646331"/>
            </a:xfrm>
            <a:prstGeom prst="rect">
              <a:avLst/>
            </a:prstGeom>
            <a:noFill/>
          </p:spPr>
          <p:txBody>
            <a:bodyPr wrap="square" rtlCol="0">
              <a:spAutoFit/>
            </a:bodyPr>
            <a:lstStyle/>
            <a:p>
              <a:r>
                <a:rPr lang="en-US" sz="3600" dirty="0">
                  <a:latin typeface="Arial Narrow Regular" charset="0"/>
                </a:rPr>
                <a:t>size</a:t>
              </a:r>
              <a:endParaRPr lang="uk-UA" sz="3600" dirty="0">
                <a:latin typeface="Arial Narrow Regular" charset="0"/>
              </a:endParaRPr>
            </a:p>
          </p:txBody>
        </p:sp>
        <p:sp>
          <p:nvSpPr>
            <p:cNvPr id="60" name="TextBox 59"/>
            <p:cNvSpPr txBox="1"/>
            <p:nvPr/>
          </p:nvSpPr>
          <p:spPr>
            <a:xfrm>
              <a:off x="13411201" y="3570199"/>
              <a:ext cx="4876799" cy="400110"/>
            </a:xfrm>
            <a:prstGeom prst="rect">
              <a:avLst/>
            </a:prstGeom>
            <a:noFill/>
          </p:spPr>
          <p:txBody>
            <a:bodyPr wrap="square" rtlCol="0">
              <a:spAutoFit/>
            </a:bodyPr>
            <a:lstStyle/>
            <a:p>
              <a:r>
                <a:rPr lang="en-US" sz="2000" dirty="0">
                  <a:solidFill>
                    <a:schemeClr val="tx2"/>
                  </a:solidFill>
                  <a:latin typeface="Arial Regular" charset="0"/>
                </a:rPr>
                <a:t> Various sizes and shapes</a:t>
              </a:r>
            </a:p>
          </p:txBody>
        </p:sp>
        <p:sp>
          <p:nvSpPr>
            <p:cNvPr id="61" name="TextBox 60"/>
            <p:cNvSpPr txBox="1"/>
            <p:nvPr/>
          </p:nvSpPr>
          <p:spPr>
            <a:xfrm>
              <a:off x="10058400" y="2933700"/>
              <a:ext cx="2286000" cy="646331"/>
            </a:xfrm>
            <a:prstGeom prst="rect">
              <a:avLst/>
            </a:prstGeom>
            <a:noFill/>
          </p:spPr>
          <p:txBody>
            <a:bodyPr wrap="square" rtlCol="0">
              <a:spAutoFit/>
            </a:bodyPr>
            <a:lstStyle/>
            <a:p>
              <a:pPr algn="r"/>
              <a:r>
                <a:rPr lang="en-US" sz="3600" dirty="0">
                  <a:solidFill>
                    <a:schemeClr val="accent1"/>
                  </a:solidFill>
                  <a:latin typeface="Arial Narrow Regular" charset="0"/>
                </a:rPr>
                <a:t>3</a:t>
              </a:r>
              <a:endParaRPr lang="uk-UA" sz="3600" dirty="0">
                <a:solidFill>
                  <a:schemeClr val="accent1"/>
                </a:solidFill>
                <a:latin typeface="Arial Narrow Regular" charset="0"/>
              </a:endParaRPr>
            </a:p>
          </p:txBody>
        </p:sp>
      </p:grpSp>
      <p:grpSp>
        <p:nvGrpSpPr>
          <p:cNvPr id="62" name="Group 61"/>
          <p:cNvGrpSpPr/>
          <p:nvPr/>
        </p:nvGrpSpPr>
        <p:grpSpPr>
          <a:xfrm>
            <a:off x="9677400" y="7333085"/>
            <a:ext cx="8229600" cy="1344385"/>
            <a:chOff x="10058400" y="2933700"/>
            <a:chExt cx="8229600" cy="1344385"/>
          </a:xfrm>
        </p:grpSpPr>
        <p:sp>
          <p:nvSpPr>
            <p:cNvPr id="63" name="Oval 62"/>
            <p:cNvSpPr/>
            <p:nvPr/>
          </p:nvSpPr>
          <p:spPr>
            <a:xfrm>
              <a:off x="12801600" y="3182515"/>
              <a:ext cx="228600" cy="2286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Arial Regular" charset="0"/>
              </a:endParaRPr>
            </a:p>
          </p:txBody>
        </p:sp>
        <p:sp>
          <p:nvSpPr>
            <p:cNvPr id="64" name="TextBox 63"/>
            <p:cNvSpPr txBox="1"/>
            <p:nvPr/>
          </p:nvSpPr>
          <p:spPr>
            <a:xfrm>
              <a:off x="13411200" y="2933700"/>
              <a:ext cx="4876800" cy="646331"/>
            </a:xfrm>
            <a:prstGeom prst="rect">
              <a:avLst/>
            </a:prstGeom>
            <a:noFill/>
          </p:spPr>
          <p:txBody>
            <a:bodyPr wrap="square" rtlCol="0">
              <a:spAutoFit/>
            </a:bodyPr>
            <a:lstStyle/>
            <a:p>
              <a:r>
                <a:rPr lang="en-US" sz="3600" dirty="0">
                  <a:latin typeface="Arial Narrow Regular" charset="0"/>
                </a:rPr>
                <a:t>other options</a:t>
              </a:r>
              <a:endParaRPr lang="uk-UA" sz="3600" dirty="0">
                <a:latin typeface="Arial Narrow Regular" charset="0"/>
              </a:endParaRPr>
            </a:p>
          </p:txBody>
        </p:sp>
        <p:sp>
          <p:nvSpPr>
            <p:cNvPr id="65" name="TextBox 64"/>
            <p:cNvSpPr txBox="1"/>
            <p:nvPr/>
          </p:nvSpPr>
          <p:spPr>
            <a:xfrm>
              <a:off x="13411201" y="3570199"/>
              <a:ext cx="4876799" cy="707886"/>
            </a:xfrm>
            <a:prstGeom prst="rect">
              <a:avLst/>
            </a:prstGeom>
            <a:noFill/>
          </p:spPr>
          <p:txBody>
            <a:bodyPr wrap="square" rtlCol="0">
              <a:spAutoFit/>
            </a:bodyPr>
            <a:lstStyle/>
            <a:p>
              <a:r>
                <a:rPr lang="en-US" sz="2000" dirty="0">
                  <a:solidFill>
                    <a:schemeClr val="tx2"/>
                  </a:solidFill>
                  <a:latin typeface="Arial Regular" charset="0"/>
                </a:rPr>
                <a:t>Overflow, pediatric use, wheelchair sink, anti-microbial glaze</a:t>
              </a:r>
            </a:p>
          </p:txBody>
        </p:sp>
        <p:sp>
          <p:nvSpPr>
            <p:cNvPr id="66" name="TextBox 65"/>
            <p:cNvSpPr txBox="1"/>
            <p:nvPr/>
          </p:nvSpPr>
          <p:spPr>
            <a:xfrm>
              <a:off x="10058400" y="2933700"/>
              <a:ext cx="2286000" cy="646331"/>
            </a:xfrm>
            <a:prstGeom prst="rect">
              <a:avLst/>
            </a:prstGeom>
            <a:noFill/>
          </p:spPr>
          <p:txBody>
            <a:bodyPr wrap="square" rtlCol="0">
              <a:spAutoFit/>
            </a:bodyPr>
            <a:lstStyle/>
            <a:p>
              <a:pPr algn="r"/>
              <a:r>
                <a:rPr lang="en-US" sz="3600" dirty="0">
                  <a:solidFill>
                    <a:schemeClr val="accent1"/>
                  </a:solidFill>
                  <a:latin typeface="Arial Narrow Regular" charset="0"/>
                </a:rPr>
                <a:t>4</a:t>
              </a:r>
              <a:endParaRPr lang="uk-UA" sz="3600" dirty="0">
                <a:solidFill>
                  <a:schemeClr val="accent1"/>
                </a:solidFill>
                <a:latin typeface="Arial Narrow Regular" charset="0"/>
              </a:endParaRPr>
            </a:p>
          </p:txBody>
        </p:sp>
      </p:grpSp>
      <p:sp>
        <p:nvSpPr>
          <p:cNvPr id="27" name="TextBox 26"/>
          <p:cNvSpPr txBox="1"/>
          <p:nvPr/>
        </p:nvSpPr>
        <p:spPr>
          <a:xfrm>
            <a:off x="13030200" y="3133606"/>
            <a:ext cx="4876800" cy="400110"/>
          </a:xfrm>
          <a:prstGeom prst="rect">
            <a:avLst/>
          </a:prstGeom>
          <a:noFill/>
        </p:spPr>
        <p:txBody>
          <a:bodyPr wrap="square" rtlCol="0">
            <a:spAutoFit/>
          </a:bodyPr>
          <a:lstStyle/>
          <a:p>
            <a:r>
              <a:rPr lang="en-US" sz="2000" dirty="0">
                <a:solidFill>
                  <a:schemeClr val="tx2"/>
                </a:solidFill>
                <a:latin typeface="Arial Regular" charset="0"/>
              </a:rPr>
              <a:t>For washing hands/face or other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02"/>
            <a:ext cx="9123554" cy="10263998"/>
          </a:xfrm>
          <a:prstGeom prst="rect">
            <a:avLst/>
          </a:prstGeom>
        </p:spPr>
      </p:pic>
    </p:spTree>
    <p:extLst>
      <p:ext uri="{BB962C8B-B14F-4D97-AF65-F5344CB8AC3E}">
        <p14:creationId xmlns:p14="http://schemas.microsoft.com/office/powerpoint/2010/main" val="338262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2189"/>
            <a:ext cx="18288000" cy="10287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 name="Title 1"/>
          <p:cNvSpPr>
            <a:spLocks noGrp="1"/>
          </p:cNvSpPr>
          <p:nvPr>
            <p:ph type="title"/>
          </p:nvPr>
        </p:nvSpPr>
        <p:spPr>
          <a:xfrm>
            <a:off x="876300" y="571411"/>
            <a:ext cx="8953500" cy="1338828"/>
          </a:xfrm>
        </p:spPr>
        <p:txBody>
          <a:bodyPr/>
          <a:lstStyle/>
          <a:p>
            <a:r>
              <a:rPr lang="en-US" dirty="0">
                <a:solidFill>
                  <a:schemeClr val="accent1"/>
                </a:solidFill>
              </a:rPr>
              <a:t>design &amp; specify</a:t>
            </a:r>
            <a:br>
              <a:rPr lang="en-US" dirty="0"/>
            </a:br>
            <a:r>
              <a:rPr lang="en-US" dirty="0"/>
              <a:t>lavatories &amp; sinks</a:t>
            </a:r>
            <a:endParaRPr lang="uk-UA" dirty="0"/>
          </a:p>
        </p:txBody>
      </p:sp>
      <p:graphicFrame>
        <p:nvGraphicFramePr>
          <p:cNvPr id="19" name="Table 18"/>
          <p:cNvGraphicFramePr>
            <a:graphicFrameLocks noGrp="1"/>
          </p:cNvGraphicFramePr>
          <p:nvPr>
            <p:extLst>
              <p:ext uri="{D42A27DB-BD31-4B8C-83A1-F6EECF244321}">
                <p14:modId xmlns:p14="http://schemas.microsoft.com/office/powerpoint/2010/main" val="4200115428"/>
              </p:ext>
            </p:extLst>
          </p:nvPr>
        </p:nvGraphicFramePr>
        <p:xfrm>
          <a:off x="228601" y="4333875"/>
          <a:ext cx="17373599" cy="3913286"/>
        </p:xfrm>
        <a:graphic>
          <a:graphicData uri="http://schemas.openxmlformats.org/drawingml/2006/table">
            <a:tbl>
              <a:tblPr>
                <a:tableStyleId>{5C22544A-7EE6-4342-B048-85BDC9FD1C3A}</a:tableStyleId>
              </a:tblPr>
              <a:tblGrid>
                <a:gridCol w="2209799">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3581400">
                  <a:extLst>
                    <a:ext uri="{9D8B030D-6E8A-4147-A177-3AD203B41FA5}">
                      <a16:colId xmlns:a16="http://schemas.microsoft.com/office/drawing/2014/main" val="20004"/>
                    </a:ext>
                  </a:extLst>
                </a:gridCol>
                <a:gridCol w="3657600">
                  <a:extLst>
                    <a:ext uri="{9D8B030D-6E8A-4147-A177-3AD203B41FA5}">
                      <a16:colId xmlns:a16="http://schemas.microsoft.com/office/drawing/2014/main" val="20005"/>
                    </a:ext>
                  </a:extLst>
                </a:gridCol>
              </a:tblGrid>
              <a:tr h="595240">
                <a:tc>
                  <a:txBody>
                    <a:bodyPr/>
                    <a:lstStyle/>
                    <a:p>
                      <a:r>
                        <a:rPr lang="en-US" sz="1800" b="1" dirty="0">
                          <a:solidFill>
                            <a:schemeClr val="bg2"/>
                          </a:solidFill>
                          <a:latin typeface="Arial Narrow" panose="020B0606020202030204" pitchFamily="34" charset="0"/>
                        </a:rPr>
                        <a:t>LAVATORIES</a:t>
                      </a:r>
                      <a:r>
                        <a:rPr lang="en-US" sz="1800" b="1" baseline="0" dirty="0">
                          <a:solidFill>
                            <a:schemeClr val="bg2"/>
                          </a:solidFill>
                          <a:latin typeface="Arial Narrow" panose="020B0606020202030204" pitchFamily="34" charset="0"/>
                        </a:rPr>
                        <a:t> &amp; SINKS</a:t>
                      </a:r>
                      <a:endParaRPr lang="en-US" sz="1800" b="1" dirty="0">
                        <a:solidFill>
                          <a:schemeClr val="bg2"/>
                        </a:solidFill>
                        <a:latin typeface="Arial Narrow" panose="020B0606020202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800" b="1" dirty="0">
                          <a:solidFill>
                            <a:schemeClr val="bg2"/>
                          </a:solidFill>
                          <a:latin typeface="Arial Narrow" panose="020B0606020202030204" pitchFamily="34" charset="0"/>
                        </a:rPr>
                        <a:t>Lavatories – </a:t>
                      </a:r>
                    </a:p>
                    <a:p>
                      <a:r>
                        <a:rPr lang="en-US" sz="1800" b="1" dirty="0">
                          <a:solidFill>
                            <a:schemeClr val="bg2"/>
                          </a:solidFill>
                          <a:latin typeface="Arial Narrow" panose="020B0606020202030204" pitchFamily="34" charset="0"/>
                        </a:rPr>
                        <a:t>Wall-Mount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800" b="1" dirty="0">
                          <a:solidFill>
                            <a:schemeClr val="bg2"/>
                          </a:solidFill>
                          <a:latin typeface="Arial Narrow" panose="020B0606020202030204" pitchFamily="34" charset="0"/>
                        </a:rPr>
                        <a:t>Lavatories – </a:t>
                      </a:r>
                    </a:p>
                    <a:p>
                      <a:r>
                        <a:rPr lang="en-US" sz="1800" b="1" dirty="0">
                          <a:solidFill>
                            <a:schemeClr val="bg2"/>
                          </a:solidFill>
                          <a:latin typeface="Arial Narrow" panose="020B0606020202030204" pitchFamily="34" charset="0"/>
                        </a:rPr>
                        <a:t>Countertop</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800" b="1" dirty="0">
                          <a:solidFill>
                            <a:schemeClr val="bg2"/>
                          </a:solidFill>
                          <a:latin typeface="Arial Narrow" panose="020B0606020202030204" pitchFamily="34" charset="0"/>
                        </a:rPr>
                        <a:t>Lavatories</a:t>
                      </a:r>
                      <a:r>
                        <a:rPr lang="en-US" sz="1800" b="1" baseline="0" dirty="0">
                          <a:solidFill>
                            <a:schemeClr val="bg2"/>
                          </a:solidFill>
                          <a:latin typeface="Arial Narrow" panose="020B0606020202030204" pitchFamily="34" charset="0"/>
                        </a:rPr>
                        <a:t> – </a:t>
                      </a:r>
                    </a:p>
                    <a:p>
                      <a:r>
                        <a:rPr lang="en-US" sz="1800" b="1" baseline="0" dirty="0">
                          <a:solidFill>
                            <a:schemeClr val="bg2"/>
                          </a:solidFill>
                          <a:latin typeface="Arial Narrow" panose="020B0606020202030204" pitchFamily="34" charset="0"/>
                        </a:rPr>
                        <a:t>Undermount</a:t>
                      </a:r>
                      <a:endParaRPr lang="en-US" sz="1800" b="1" dirty="0">
                        <a:solidFill>
                          <a:schemeClr val="bg2"/>
                        </a:solidFill>
                        <a:latin typeface="Arial Narrow" panose="020B0606020202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800" b="1" dirty="0">
                          <a:solidFill>
                            <a:schemeClr val="bg2"/>
                          </a:solidFill>
                          <a:latin typeface="Arial Narrow" panose="020B0606020202030204" pitchFamily="34" charset="0"/>
                        </a:rPr>
                        <a:t>Service Sinks – </a:t>
                      </a:r>
                    </a:p>
                    <a:p>
                      <a:r>
                        <a:rPr lang="en-US" sz="1800" b="1" dirty="0">
                          <a:solidFill>
                            <a:schemeClr val="bg2"/>
                          </a:solidFill>
                          <a:latin typeface="Arial Narrow" panose="020B0606020202030204" pitchFamily="34" charset="0"/>
                        </a:rPr>
                        <a:t>Wall-Mount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800" b="1" dirty="0">
                          <a:solidFill>
                            <a:schemeClr val="bg2"/>
                          </a:solidFill>
                          <a:latin typeface="Arial Narrow" panose="020B0606020202030204" pitchFamily="34" charset="0"/>
                        </a:rPr>
                        <a:t>Service Sinks – </a:t>
                      </a:r>
                    </a:p>
                    <a:p>
                      <a:r>
                        <a:rPr lang="en-US" sz="1800" b="1" dirty="0">
                          <a:solidFill>
                            <a:schemeClr val="bg2"/>
                          </a:solidFill>
                          <a:latin typeface="Arial Narrow" panose="020B0606020202030204" pitchFamily="34" charset="0"/>
                        </a:rPr>
                        <a:t>Floor-Mount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878687">
                <a:tc>
                  <a:txBody>
                    <a:bodyPr/>
                    <a:lstStyle/>
                    <a:p>
                      <a:r>
                        <a:rPr lang="en-US" sz="1400" dirty="0">
                          <a:latin typeface="Arial Narrow" panose="020B0606020202030204" pitchFamily="34" charset="0"/>
                        </a:rPr>
                        <a:t>Vitreous China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rgbClr val="FF0000"/>
                          </a:solidFill>
                          <a:latin typeface="Arial Narrow" panose="020B0606020202030204" pitchFamily="34" charset="0"/>
                        </a:rPr>
                        <a:t>Z5340</a:t>
                      </a:r>
                      <a:r>
                        <a:rPr lang="en-US" sz="1400" baseline="0" dirty="0">
                          <a:solidFill>
                            <a:srgbClr val="FF0000"/>
                          </a:solidFill>
                          <a:latin typeface="Arial Narrow" panose="020B0606020202030204" pitchFamily="34" charset="0"/>
                        </a:rPr>
                        <a:t> 20”x18” (Ped Option) Front Overflow</a:t>
                      </a:r>
                    </a:p>
                    <a:p>
                      <a:r>
                        <a:rPr lang="en-US" sz="1400" baseline="0" dirty="0">
                          <a:latin typeface="Arial Narrow" panose="020B0606020202030204" pitchFamily="34" charset="0"/>
                        </a:rPr>
                        <a:t>Z5350 19”x17” Front Overflow</a:t>
                      </a:r>
                    </a:p>
                    <a:p>
                      <a:r>
                        <a:rPr lang="en-US" sz="1400" baseline="0" dirty="0">
                          <a:latin typeface="Arial Narrow" panose="020B0606020202030204" pitchFamily="34" charset="0"/>
                        </a:rPr>
                        <a:t>Z5310 20”x18” Rear Overflow</a:t>
                      </a:r>
                    </a:p>
                    <a:p>
                      <a:r>
                        <a:rPr lang="en-US" sz="1400" baseline="0" dirty="0">
                          <a:solidFill>
                            <a:srgbClr val="FF0000"/>
                          </a:solidFill>
                          <a:latin typeface="Arial Narrow" panose="020B0606020202030204" pitchFamily="34" charset="0"/>
                        </a:rPr>
                        <a:t>Z5360 20”x18” (Ped Option) Front Overflow</a:t>
                      </a:r>
                    </a:p>
                    <a:p>
                      <a:r>
                        <a:rPr lang="en-US" sz="1400" baseline="0" dirty="0">
                          <a:latin typeface="Arial Narrow" panose="020B0606020202030204" pitchFamily="34" charset="0"/>
                        </a:rPr>
                        <a:t>Z5320 20”x23”Wheel Chair Series (Ped Option)</a:t>
                      </a:r>
                    </a:p>
                    <a:p>
                      <a:pPr marL="0" marR="0" indent="0" algn="l" defTabSz="1371600" rtl="0" eaLnBrk="1" fontAlgn="auto" latinLnBrk="0" hangingPunct="1">
                        <a:lnSpc>
                          <a:spcPct val="100000"/>
                        </a:lnSpc>
                        <a:spcBef>
                          <a:spcPts val="0"/>
                        </a:spcBef>
                        <a:spcAft>
                          <a:spcPts val="0"/>
                        </a:spcAft>
                        <a:buClrTx/>
                        <a:buSzTx/>
                        <a:buFontTx/>
                        <a:buNone/>
                        <a:tabLst/>
                        <a:defRPr/>
                      </a:pPr>
                      <a:r>
                        <a:rPr lang="en-US" sz="1400" baseline="0" dirty="0">
                          <a:latin typeface="Arial Narrow" panose="020B0606020202030204" pitchFamily="34" charset="0"/>
                        </a:rPr>
                        <a:t>Z5830 19”x17” Front Overflow</a:t>
                      </a:r>
                    </a:p>
                    <a:p>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Arial Narrow" panose="020B0606020202030204" pitchFamily="34" charset="0"/>
                        </a:rPr>
                        <a:t>Z5110 20”x17” Front Overflow</a:t>
                      </a:r>
                    </a:p>
                    <a:p>
                      <a:r>
                        <a:rPr lang="en-US" sz="1400" dirty="0">
                          <a:latin typeface="Arial Narrow" panose="020B0606020202030204" pitchFamily="34" charset="0"/>
                        </a:rPr>
                        <a:t>Z5120 19” Round Front Overflow</a:t>
                      </a:r>
                    </a:p>
                    <a:p>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Arial Narrow" panose="020B0606020202030204" pitchFamily="34" charset="0"/>
                        </a:rPr>
                        <a:t>Z5220 19”x16” Front Overflow</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Arial Narrow" panose="020B0606020202030204" pitchFamily="34" charset="0"/>
                        </a:rPr>
                        <a:t>Z5460 28”x22” Surgeon</a:t>
                      </a:r>
                      <a:r>
                        <a:rPr lang="en-US" sz="1400" baseline="0" dirty="0">
                          <a:latin typeface="Arial Narrow" panose="020B0606020202030204" pitchFamily="34" charset="0"/>
                        </a:rPr>
                        <a:t> Sink w/Antimicrobial Glaze</a:t>
                      </a:r>
                    </a:p>
                    <a:p>
                      <a:r>
                        <a:rPr lang="en-US" sz="1400" baseline="0" dirty="0">
                          <a:latin typeface="Arial Narrow" panose="020B0606020202030204" pitchFamily="34" charset="0"/>
                        </a:rPr>
                        <a:t>Z5410 Blowout Service Sink w/Antimicrobial Glaze</a:t>
                      </a:r>
                    </a:p>
                    <a:p>
                      <a:r>
                        <a:rPr lang="en-US" sz="1400" baseline="0" dirty="0">
                          <a:latin typeface="Arial Narrow" panose="020B0606020202030204" pitchFamily="34" charset="0"/>
                        </a:rPr>
                        <a:t>*Primarily for healthcare</a:t>
                      </a:r>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Arial Narrow" panose="020B0606020202030204" pitchFamily="34" charset="0"/>
                        </a:rPr>
                        <a:t>Z5420 Siphon</a:t>
                      </a:r>
                      <a:r>
                        <a:rPr lang="en-US" sz="1400" baseline="0" dirty="0">
                          <a:latin typeface="Arial Narrow" panose="020B0606020202030204" pitchFamily="34" charset="0"/>
                        </a:rPr>
                        <a:t> Jet</a:t>
                      </a:r>
                      <a:r>
                        <a:rPr lang="en-US" sz="1400" dirty="0">
                          <a:latin typeface="Arial Narrow" panose="020B0606020202030204" pitchFamily="34" charset="0"/>
                        </a:rPr>
                        <a:t> Service Sink w/ Antimicrobial Glaze</a:t>
                      </a:r>
                    </a:p>
                    <a:p>
                      <a:r>
                        <a:rPr lang="en-US" sz="1400" dirty="0">
                          <a:latin typeface="Arial Narrow" panose="020B0606020202030204" pitchFamily="34" charset="0"/>
                        </a:rPr>
                        <a:t>*Primarily for washing bedpans</a:t>
                      </a:r>
                      <a:r>
                        <a:rPr lang="en-US" sz="1400" baseline="0" dirty="0">
                          <a:latin typeface="Arial Narrow" panose="020B0606020202030204" pitchFamily="34" charset="0"/>
                        </a:rPr>
                        <a:t> in healthcare</a:t>
                      </a:r>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0274">
                <a:tc>
                  <a:txBody>
                    <a:bodyPr/>
                    <a:lstStyle/>
                    <a:p>
                      <a:r>
                        <a:rPr lang="en-US" sz="1400" dirty="0">
                          <a:latin typeface="Arial Narrow" panose="020B0606020202030204" pitchFamily="34" charset="0"/>
                        </a:rPr>
                        <a:t>Enameled Cast Iron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aseline="0" dirty="0">
                          <a:latin typeface="Arial Narrow" panose="020B0606020202030204" pitchFamily="34" charset="0"/>
                        </a:rPr>
                        <a:t>Z5840 20”x18” Front Overflow</a:t>
                      </a:r>
                    </a:p>
                    <a:p>
                      <a:r>
                        <a:rPr lang="en-US" sz="1400" baseline="0" dirty="0">
                          <a:latin typeface="Arial Narrow" panose="020B0606020202030204" pitchFamily="34" charset="0"/>
                        </a:rPr>
                        <a:t>Z5830 19”x17” Front Overflow</a:t>
                      </a:r>
                    </a:p>
                    <a:p>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Arial Narrow" panose="020B0606020202030204" pitchFamily="34" charset="0"/>
                        </a:rPr>
                        <a:t>Z5810 20”x17” Self-Rimming</a:t>
                      </a:r>
                    </a:p>
                    <a:p>
                      <a:r>
                        <a:rPr lang="en-US" sz="1400" dirty="0">
                          <a:latin typeface="Arial Narrow" panose="020B0606020202030204" pitchFamily="34" charset="0"/>
                        </a:rPr>
                        <a:t>Z5820 19” Round Self-Rimming</a:t>
                      </a:r>
                    </a:p>
                    <a:p>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371600" rtl="0" eaLnBrk="1" fontAlgn="auto" latinLnBrk="0" hangingPunct="1">
                        <a:lnSpc>
                          <a:spcPct val="100000"/>
                        </a:lnSpc>
                        <a:spcBef>
                          <a:spcPts val="0"/>
                        </a:spcBef>
                        <a:spcAft>
                          <a:spcPts val="0"/>
                        </a:spcAft>
                        <a:buClrTx/>
                        <a:buSzTx/>
                        <a:buFontTx/>
                        <a:buNone/>
                        <a:tabLst/>
                        <a:defRPr/>
                      </a:pPr>
                      <a:r>
                        <a:rPr lang="en-US" sz="1400" dirty="0">
                          <a:latin typeface="Arial Narrow" panose="020B0606020202030204" pitchFamily="34" charset="0"/>
                        </a:rPr>
                        <a:t>Z5880 22”x18”</a:t>
                      </a:r>
                    </a:p>
                    <a:p>
                      <a:pPr marL="0" marR="0" indent="0" algn="l" defTabSz="1371600" rtl="0" eaLnBrk="1" fontAlgn="auto" latinLnBrk="0" hangingPunct="1">
                        <a:lnSpc>
                          <a:spcPct val="100000"/>
                        </a:lnSpc>
                        <a:spcBef>
                          <a:spcPts val="0"/>
                        </a:spcBef>
                        <a:spcAft>
                          <a:spcPts val="0"/>
                        </a:spcAft>
                        <a:buClrTx/>
                        <a:buSzTx/>
                        <a:buFontTx/>
                        <a:buNone/>
                        <a:tabLst/>
                        <a:defRPr/>
                      </a:pPr>
                      <a:r>
                        <a:rPr lang="en-US" sz="1400" dirty="0">
                          <a:latin typeface="Arial Narrow" panose="020B0606020202030204" pitchFamily="34" charset="0"/>
                        </a:rPr>
                        <a:t>Z5890 24”x20”</a:t>
                      </a:r>
                    </a:p>
                    <a:p>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Arial Narrow" panose="020B0606020202030204" pitchFamily="34" charset="0"/>
                        </a:rPr>
                        <a:t>Z5850 28”x28” Corner Custodial</a:t>
                      </a:r>
                      <a:r>
                        <a:rPr lang="en-US" sz="1400" baseline="0" dirty="0">
                          <a:latin typeface="Arial Narrow" panose="020B0606020202030204" pitchFamily="34" charset="0"/>
                        </a:rPr>
                        <a:t> </a:t>
                      </a:r>
                      <a:r>
                        <a:rPr lang="en-US" sz="1400" dirty="0">
                          <a:latin typeface="Arial Narrow" panose="020B0606020202030204" pitchFamily="34" charset="0"/>
                        </a:rPr>
                        <a:t>Sink </a:t>
                      </a:r>
                    </a:p>
                    <a:p>
                      <a:r>
                        <a:rPr lang="en-US" sz="1400" dirty="0">
                          <a:latin typeface="Arial Narrow" panose="020B0606020202030204" pitchFamily="34" charset="0"/>
                        </a:rPr>
                        <a:t>*Primarily for washing mops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56726">
                <a:tc>
                  <a:txBody>
                    <a:bodyPr/>
                    <a:lstStyle/>
                    <a:p>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628900"/>
            <a:ext cx="2316235" cy="149656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2539802"/>
            <a:ext cx="2057400" cy="164729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000" y="2553839"/>
            <a:ext cx="2215442" cy="166786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97000" y="2206721"/>
            <a:ext cx="2807208" cy="192995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49579" y="1857756"/>
            <a:ext cx="2618063" cy="2267712"/>
          </a:xfrm>
          <a:prstGeom prst="rect">
            <a:avLst/>
          </a:prstGeom>
        </p:spPr>
      </p:pic>
    </p:spTree>
    <p:extLst>
      <p:ext uri="{BB962C8B-B14F-4D97-AF65-F5344CB8AC3E}">
        <p14:creationId xmlns:p14="http://schemas.microsoft.com/office/powerpoint/2010/main" val="3007607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6300" y="571411"/>
            <a:ext cx="9944100" cy="1338828"/>
          </a:xfrm>
        </p:spPr>
        <p:txBody>
          <a:bodyPr/>
          <a:lstStyle/>
          <a:p>
            <a:r>
              <a:rPr lang="en-US" dirty="0">
                <a:solidFill>
                  <a:schemeClr val="accent1"/>
                </a:solidFill>
              </a:rPr>
              <a:t>design &amp; specify</a:t>
            </a:r>
            <a:br>
              <a:rPr lang="en-US" dirty="0"/>
            </a:br>
            <a:r>
              <a:rPr lang="en-US" dirty="0"/>
              <a:t>tools</a:t>
            </a:r>
            <a:endParaRPr lang="uk-UA" dirty="0"/>
          </a:p>
        </p:txBody>
      </p:sp>
      <p:sp>
        <p:nvSpPr>
          <p:cNvPr id="4" name="Slide Number Placeholder 3"/>
          <p:cNvSpPr>
            <a:spLocks noGrp="1"/>
          </p:cNvSpPr>
          <p:nvPr>
            <p:ph type="sldNum" sz="quarter" idx="10"/>
          </p:nvPr>
        </p:nvSpPr>
        <p:spPr/>
        <p:txBody>
          <a:bodyPr/>
          <a:lstStyle/>
          <a:p>
            <a:pPr algn="l"/>
            <a:r>
              <a:rPr lang="en-US" b="0" dirty="0">
                <a:latin typeface="Arial Regular" charset="0"/>
              </a:rPr>
              <a:t>page</a:t>
            </a:r>
          </a:p>
          <a:p>
            <a:pPr algn="l"/>
            <a:r>
              <a:rPr lang="en-US" b="0" dirty="0">
                <a:latin typeface="Arial Regular" charset="0"/>
              </a:rPr>
              <a:t>0</a:t>
            </a:r>
            <a:fld id="{37D409AB-2201-4E18-8A34-C31753AD9B06}" type="slidenum">
              <a:rPr b="0" smtClean="0">
                <a:latin typeface="Arial Regular" charset="0"/>
              </a:rPr>
              <a:pPr algn="l"/>
              <a:t>15</a:t>
            </a:fld>
            <a:endParaRPr b="0" dirty="0">
              <a:latin typeface="Arial Regular" charset="0"/>
            </a:endParaRPr>
          </a:p>
        </p:txBody>
      </p:sp>
      <p:pic>
        <p:nvPicPr>
          <p:cNvPr id="6" name="Picture 5">
            <a:extLst>
              <a:ext uri="{FF2B5EF4-FFF2-40B4-BE49-F238E27FC236}">
                <a16:creationId xmlns:a16="http://schemas.microsoft.com/office/drawing/2014/main" id="{E55C587C-930A-FC44-9D47-78443A7684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631"/>
          <a:stretch/>
        </p:blipFill>
        <p:spPr>
          <a:xfrm>
            <a:off x="5867400" y="-4572"/>
            <a:ext cx="12420600" cy="3454617"/>
          </a:xfrm>
          <a:prstGeom prst="rect">
            <a:avLst/>
          </a:prstGeom>
        </p:spPr>
      </p:pic>
      <p:sp>
        <p:nvSpPr>
          <p:cNvPr id="2" name="Rectangle 1"/>
          <p:cNvSpPr/>
          <p:nvPr/>
        </p:nvSpPr>
        <p:spPr>
          <a:xfrm>
            <a:off x="16459200" y="9072685"/>
            <a:ext cx="1676400" cy="1100015"/>
          </a:xfrm>
          <a:prstGeom prst="rect">
            <a:avLst/>
          </a:prstGeom>
          <a:solidFill>
            <a:srgbClr val="F2F2F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7" name="Rectangle 6"/>
          <p:cNvSpPr/>
          <p:nvPr/>
        </p:nvSpPr>
        <p:spPr>
          <a:xfrm>
            <a:off x="533400" y="9186985"/>
            <a:ext cx="2209800" cy="1100015"/>
          </a:xfrm>
          <a:prstGeom prst="rect">
            <a:avLst/>
          </a:prstGeom>
          <a:solidFill>
            <a:srgbClr val="F2F2F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68504073"/>
              </p:ext>
            </p:extLst>
          </p:nvPr>
        </p:nvGraphicFramePr>
        <p:xfrm>
          <a:off x="5943600" y="7859975"/>
          <a:ext cx="12344400" cy="2388925"/>
        </p:xfrm>
        <a:graphic>
          <a:graphicData uri="http://schemas.openxmlformats.org/drawingml/2006/table">
            <a:tbl>
              <a:tblPr firstRow="1" bandRow="1">
                <a:tableStyleId>{5C22544A-7EE6-4342-B048-85BDC9FD1C3A}</a:tableStyleId>
              </a:tblPr>
              <a:tblGrid>
                <a:gridCol w="3833665">
                  <a:extLst>
                    <a:ext uri="{9D8B030D-6E8A-4147-A177-3AD203B41FA5}">
                      <a16:colId xmlns:a16="http://schemas.microsoft.com/office/drawing/2014/main" val="20000"/>
                    </a:ext>
                  </a:extLst>
                </a:gridCol>
                <a:gridCol w="8510735">
                  <a:extLst>
                    <a:ext uri="{9D8B030D-6E8A-4147-A177-3AD203B41FA5}">
                      <a16:colId xmlns:a16="http://schemas.microsoft.com/office/drawing/2014/main" val="20001"/>
                    </a:ext>
                  </a:extLst>
                </a:gridCol>
              </a:tblGrid>
              <a:tr h="152400">
                <a:tc gridSpan="2">
                  <a:txBody>
                    <a:bodyPr/>
                    <a:lstStyle/>
                    <a:p>
                      <a:pPr algn="l"/>
                      <a:r>
                        <a:rPr lang="en-US" sz="2800" b="0" i="0" dirty="0">
                          <a:solidFill>
                            <a:schemeClr val="bg1"/>
                          </a:solidFill>
                          <a:latin typeface="Arial Narrow Regular" charset="0"/>
                        </a:rPr>
                        <a:t>Zurn.com</a:t>
                      </a:r>
                      <a:r>
                        <a:rPr lang="en-US" sz="2800" b="0" i="0" baseline="0" dirty="0">
                          <a:solidFill>
                            <a:schemeClr val="bg1"/>
                          </a:solidFill>
                          <a:latin typeface="Arial Narrow Regular" charset="0"/>
                        </a:rPr>
                        <a:t> tools</a:t>
                      </a:r>
                      <a:endParaRPr lang="uk-UA" sz="2800" b="0" i="0" dirty="0">
                        <a:solidFill>
                          <a:schemeClr val="bg1"/>
                        </a:solidFill>
                        <a:latin typeface="Arial Narrow Regular" charset="0"/>
                      </a:endParaRP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uk-UA" sz="2800" b="0" i="0" dirty="0">
                        <a:solidFill>
                          <a:schemeClr val="bg1"/>
                        </a:solidFill>
                        <a:latin typeface="Arial Narrow Regular" charset="0"/>
                      </a:endParaRP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4153">
                <a:tc>
                  <a:txBody>
                    <a:bodyPr/>
                    <a:lstStyle/>
                    <a:p>
                      <a:pPr algn="l"/>
                      <a:r>
                        <a:rPr lang="en-US" sz="1200" b="0" i="0" dirty="0">
                          <a:solidFill>
                            <a:schemeClr val="tx1"/>
                          </a:solidFill>
                          <a:latin typeface="Arial Regular" charset="0"/>
                        </a:rPr>
                        <a:t>inSpec</a:t>
                      </a:r>
                      <a:endParaRPr lang="uk-UA" sz="1200" b="0" i="0" dirty="0">
                        <a:solidFill>
                          <a:schemeClr val="tx1"/>
                        </a:solidFill>
                        <a:latin typeface="Arial Regular" charset="0"/>
                      </a:endParaRP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0" i="0" dirty="0">
                          <a:solidFill>
                            <a:schemeClr val="accent1"/>
                          </a:solidFill>
                          <a:latin typeface="Arial Regular" charset="0"/>
                        </a:rPr>
                        <a:t>Create configurations,</a:t>
                      </a:r>
                      <a:r>
                        <a:rPr lang="en-US" sz="1200" b="0" i="0" baseline="0" dirty="0">
                          <a:solidFill>
                            <a:schemeClr val="accent1"/>
                          </a:solidFill>
                          <a:latin typeface="Arial Regular" charset="0"/>
                        </a:rPr>
                        <a:t> solidify your basis of design, generate your submittal package, edit/share/copy projects</a:t>
                      </a:r>
                      <a:endParaRPr lang="uk-UA" sz="1200" b="0" i="0" dirty="0">
                        <a:solidFill>
                          <a:schemeClr val="accent1"/>
                        </a:solidFill>
                        <a:latin typeface="Arial Regular" charset="0"/>
                      </a:endParaRP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4153">
                <a:tc>
                  <a:txBody>
                    <a:bodyPr/>
                    <a:lstStyle/>
                    <a:p>
                      <a:pPr algn="l"/>
                      <a:r>
                        <a:rPr lang="en-US" sz="1200" b="0" i="0" dirty="0">
                          <a:solidFill>
                            <a:schemeClr val="tx1"/>
                          </a:solidFill>
                          <a:latin typeface="Arial Regular" charset="0"/>
                        </a:rPr>
                        <a:t>Manufacturer</a:t>
                      </a:r>
                      <a:r>
                        <a:rPr lang="en-US" sz="1200" b="0" i="0" baseline="0" dirty="0">
                          <a:solidFill>
                            <a:schemeClr val="tx1"/>
                          </a:solidFill>
                          <a:latin typeface="Arial Regular" charset="0"/>
                        </a:rPr>
                        <a:t> Cross Reference</a:t>
                      </a:r>
                      <a:endParaRPr lang="uk-UA" sz="1200" b="0" i="0" dirty="0">
                        <a:solidFill>
                          <a:schemeClr val="tx1"/>
                        </a:solidFill>
                        <a:latin typeface="Arial Regular"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0" i="0" dirty="0">
                          <a:solidFill>
                            <a:schemeClr val="accent1"/>
                          </a:solidFill>
                          <a:latin typeface="Arial Regular" charset="0"/>
                        </a:rPr>
                        <a:t>Select</a:t>
                      </a:r>
                      <a:r>
                        <a:rPr lang="en-US" sz="1200" b="0" i="0" baseline="0" dirty="0">
                          <a:solidFill>
                            <a:schemeClr val="accent1"/>
                          </a:solidFill>
                          <a:latin typeface="Arial Regular" charset="0"/>
                        </a:rPr>
                        <a:t> a manufacturer, then product, type, or competitor product number to find the corresponding Zurn Product</a:t>
                      </a:r>
                      <a:endParaRPr lang="uk-UA" sz="1200" b="0" i="0" dirty="0">
                        <a:solidFill>
                          <a:schemeClr val="accent1"/>
                        </a:solidFill>
                        <a:latin typeface="Arial Regular" charset="0"/>
                      </a:endParaRP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4153">
                <a:tc>
                  <a:txBody>
                    <a:bodyPr/>
                    <a:lstStyle/>
                    <a:p>
                      <a:pPr algn="l"/>
                      <a:r>
                        <a:rPr lang="en-US" sz="1200" b="0" i="0" dirty="0">
                          <a:solidFill>
                            <a:schemeClr val="tx1"/>
                          </a:solidFill>
                          <a:latin typeface="Arial Regular" charset="0"/>
                        </a:rPr>
                        <a:t>MasterSpec</a:t>
                      </a:r>
                      <a:endParaRPr lang="uk-UA" sz="1200" b="0" i="0" dirty="0">
                        <a:solidFill>
                          <a:schemeClr val="tx1"/>
                        </a:solidFill>
                        <a:latin typeface="Arial Regular"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0" i="0" dirty="0">
                          <a:solidFill>
                            <a:schemeClr val="accent1"/>
                          </a:solidFill>
                          <a:latin typeface="Arial Regular" charset="0"/>
                        </a:rPr>
                        <a:t>Review</a:t>
                      </a:r>
                      <a:r>
                        <a:rPr lang="en-US" sz="1200" b="0" i="0" baseline="0" dirty="0">
                          <a:solidFill>
                            <a:schemeClr val="accent1"/>
                          </a:solidFill>
                          <a:latin typeface="Arial Regular" charset="0"/>
                        </a:rPr>
                        <a:t> spec files</a:t>
                      </a:r>
                      <a:endParaRPr lang="uk-UA" sz="1200" b="0" i="0" dirty="0">
                        <a:solidFill>
                          <a:schemeClr val="accent1"/>
                        </a:solidFill>
                        <a:latin typeface="Arial Regular" charset="0"/>
                      </a:endParaRP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4153">
                <a:tc>
                  <a:txBody>
                    <a:bodyPr/>
                    <a:lstStyle/>
                    <a:p>
                      <a:pPr algn="l"/>
                      <a:r>
                        <a:rPr lang="en-US" sz="1200" b="0" i="0" dirty="0">
                          <a:solidFill>
                            <a:schemeClr val="tx1"/>
                          </a:solidFill>
                          <a:latin typeface="Arial Regular" charset="0"/>
                        </a:rPr>
                        <a:t>BIM/Revit Files</a:t>
                      </a:r>
                      <a:endParaRPr lang="uk-UA" sz="1200" b="0" i="0" dirty="0">
                        <a:solidFill>
                          <a:schemeClr val="tx1"/>
                        </a:solidFill>
                        <a:latin typeface="Arial Regular"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0" i="0" dirty="0">
                          <a:solidFill>
                            <a:schemeClr val="accent1"/>
                          </a:solidFill>
                          <a:latin typeface="Arial Regular" charset="0"/>
                        </a:rPr>
                        <a:t>Browse BIM objects</a:t>
                      </a:r>
                      <a:endParaRPr lang="uk-UA" sz="1200" b="0" i="0" dirty="0">
                        <a:solidFill>
                          <a:schemeClr val="accent1"/>
                        </a:solidFill>
                        <a:latin typeface="Arial Regular" charset="0"/>
                      </a:endParaRP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4153">
                <a:tc>
                  <a:txBody>
                    <a:bodyPr/>
                    <a:lstStyle/>
                    <a:p>
                      <a:pPr algn="l"/>
                      <a:r>
                        <a:rPr lang="en-US" sz="1200" b="0" i="0" dirty="0">
                          <a:solidFill>
                            <a:schemeClr val="tx1"/>
                          </a:solidFill>
                          <a:latin typeface="Arial Regular" charset="0"/>
                        </a:rPr>
                        <a:t>Product Warranties</a:t>
                      </a:r>
                      <a:endParaRPr lang="uk-UA" sz="1200" b="0" i="0" dirty="0">
                        <a:solidFill>
                          <a:schemeClr val="tx1"/>
                        </a:solidFill>
                        <a:latin typeface="Arial Regular"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0" i="0" dirty="0">
                          <a:solidFill>
                            <a:schemeClr val="accent1"/>
                          </a:solidFill>
                          <a:latin typeface="Arial Regular" charset="0"/>
                        </a:rPr>
                        <a:t>Review One Zurn terms and conditions</a:t>
                      </a:r>
                      <a:endParaRPr lang="uk-UA" sz="1200" b="0" i="0" dirty="0">
                        <a:solidFill>
                          <a:schemeClr val="accent1"/>
                        </a:solidFill>
                        <a:latin typeface="Arial Regular" charset="0"/>
                      </a:endParaRP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8" name="Group 7">
            <a:extLst>
              <a:ext uri="{FF2B5EF4-FFF2-40B4-BE49-F238E27FC236}">
                <a16:creationId xmlns:a16="http://schemas.microsoft.com/office/drawing/2014/main" id="{AFEF9BF8-EDFA-3B40-8604-89BC26D9D88B}"/>
              </a:ext>
            </a:extLst>
          </p:cNvPr>
          <p:cNvGrpSpPr/>
          <p:nvPr/>
        </p:nvGrpSpPr>
        <p:grpSpPr>
          <a:xfrm>
            <a:off x="15600631" y="3793306"/>
            <a:ext cx="2230169" cy="1301778"/>
            <a:chOff x="13096699" y="5169723"/>
            <a:chExt cx="5029066" cy="2784974"/>
          </a:xfrm>
        </p:grpSpPr>
        <p:sp>
          <p:nvSpPr>
            <p:cNvPr id="9" name="TextBox 8">
              <a:extLst>
                <a:ext uri="{FF2B5EF4-FFF2-40B4-BE49-F238E27FC236}">
                  <a16:creationId xmlns:a16="http://schemas.microsoft.com/office/drawing/2014/main" id="{696A3556-F637-C54F-AD28-68300E7E377D}"/>
                </a:ext>
              </a:extLst>
            </p:cNvPr>
            <p:cNvSpPr txBox="1"/>
            <p:nvPr/>
          </p:nvSpPr>
          <p:spPr>
            <a:xfrm>
              <a:off x="13096699" y="6440273"/>
              <a:ext cx="5029066" cy="1514424"/>
            </a:xfrm>
            <a:prstGeom prst="rect">
              <a:avLst/>
            </a:prstGeom>
            <a:noFill/>
          </p:spPr>
          <p:txBody>
            <a:bodyPr wrap="square" rtlCol="0">
              <a:spAutoFit/>
            </a:bodyPr>
            <a:lstStyle/>
            <a:p>
              <a:pPr algn="ctr"/>
              <a:r>
                <a:rPr lang="en-US" sz="2000" dirty="0">
                  <a:latin typeface="Arial Narrow Regular" charset="0"/>
                </a:rPr>
                <a:t>Edit, share </a:t>
              </a:r>
              <a:br>
                <a:rPr lang="en-US" sz="2000" dirty="0">
                  <a:latin typeface="Arial Narrow Regular" charset="0"/>
                </a:rPr>
              </a:br>
              <a:r>
                <a:rPr lang="en-US" sz="2000" dirty="0">
                  <a:latin typeface="Arial Narrow Regular" charset="0"/>
                </a:rPr>
                <a:t>and copy projects </a:t>
              </a:r>
              <a:endParaRPr lang="uk-UA" sz="2000" dirty="0">
                <a:latin typeface="Arial Narrow Regular" charset="0"/>
              </a:endParaRPr>
            </a:p>
          </p:txBody>
        </p:sp>
        <p:pic>
          <p:nvPicPr>
            <p:cNvPr id="10" name="Picture 9">
              <a:extLst>
                <a:ext uri="{FF2B5EF4-FFF2-40B4-BE49-F238E27FC236}">
                  <a16:creationId xmlns:a16="http://schemas.microsoft.com/office/drawing/2014/main" id="{3968332E-D751-4049-85E2-00093B63A6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8892" y="5169723"/>
              <a:ext cx="1292537" cy="1077114"/>
            </a:xfrm>
            <a:prstGeom prst="rect">
              <a:avLst/>
            </a:prstGeom>
          </p:spPr>
        </p:pic>
      </p:grpSp>
      <p:grpSp>
        <p:nvGrpSpPr>
          <p:cNvPr id="11" name="Group 10">
            <a:extLst>
              <a:ext uri="{FF2B5EF4-FFF2-40B4-BE49-F238E27FC236}">
                <a16:creationId xmlns:a16="http://schemas.microsoft.com/office/drawing/2014/main" id="{D7AB7BF3-1AE0-BB45-8BF4-AE3866448202}"/>
              </a:ext>
            </a:extLst>
          </p:cNvPr>
          <p:cNvGrpSpPr/>
          <p:nvPr/>
        </p:nvGrpSpPr>
        <p:grpSpPr>
          <a:xfrm>
            <a:off x="9359778" y="3772052"/>
            <a:ext cx="2146422" cy="1335599"/>
            <a:chOff x="4604857" y="5104787"/>
            <a:chExt cx="4840215" cy="2857331"/>
          </a:xfrm>
        </p:grpSpPr>
        <p:sp>
          <p:nvSpPr>
            <p:cNvPr id="12" name="TextBox 11">
              <a:extLst>
                <a:ext uri="{FF2B5EF4-FFF2-40B4-BE49-F238E27FC236}">
                  <a16:creationId xmlns:a16="http://schemas.microsoft.com/office/drawing/2014/main" id="{AD37B73F-959A-AE41-9116-A3F31B06ECC2}"/>
                </a:ext>
              </a:extLst>
            </p:cNvPr>
            <p:cNvSpPr txBox="1"/>
            <p:nvPr/>
          </p:nvSpPr>
          <p:spPr>
            <a:xfrm>
              <a:off x="4604857" y="6447693"/>
              <a:ext cx="4840215" cy="1514425"/>
            </a:xfrm>
            <a:prstGeom prst="rect">
              <a:avLst/>
            </a:prstGeom>
            <a:noFill/>
          </p:spPr>
          <p:txBody>
            <a:bodyPr wrap="square" rtlCol="0">
              <a:spAutoFit/>
            </a:bodyPr>
            <a:lstStyle/>
            <a:p>
              <a:pPr algn="ctr"/>
              <a:r>
                <a:rPr lang="en-US" sz="2000" dirty="0">
                  <a:latin typeface="Arial Narrow Regular" charset="0"/>
                </a:rPr>
                <a:t>Solidify your </a:t>
              </a:r>
              <a:br>
                <a:rPr lang="en-US" sz="2000" dirty="0">
                  <a:latin typeface="Arial Narrow Regular" charset="0"/>
                </a:rPr>
              </a:br>
              <a:r>
                <a:rPr lang="en-US" sz="2000" dirty="0">
                  <a:latin typeface="Arial Narrow Regular" charset="0"/>
                </a:rPr>
                <a:t>basis of design</a:t>
              </a:r>
              <a:endParaRPr lang="uk-UA" sz="2000" dirty="0">
                <a:latin typeface="Arial Narrow Regular" charset="0"/>
              </a:endParaRPr>
            </a:p>
          </p:txBody>
        </p:sp>
        <p:pic>
          <p:nvPicPr>
            <p:cNvPr id="13" name="Picture 12">
              <a:extLst>
                <a:ext uri="{FF2B5EF4-FFF2-40B4-BE49-F238E27FC236}">
                  <a16:creationId xmlns:a16="http://schemas.microsoft.com/office/drawing/2014/main" id="{D319F05A-3860-264E-9861-19A9B4FE04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043" y="5104787"/>
              <a:ext cx="1307841" cy="1286044"/>
            </a:xfrm>
            <a:prstGeom prst="rect">
              <a:avLst/>
            </a:prstGeom>
          </p:spPr>
        </p:pic>
      </p:grpSp>
      <p:grpSp>
        <p:nvGrpSpPr>
          <p:cNvPr id="14" name="Group 13">
            <a:extLst>
              <a:ext uri="{FF2B5EF4-FFF2-40B4-BE49-F238E27FC236}">
                <a16:creationId xmlns:a16="http://schemas.microsoft.com/office/drawing/2014/main" id="{BDA47A53-BC46-4F40-B9FE-75633BF118AD}"/>
              </a:ext>
            </a:extLst>
          </p:cNvPr>
          <p:cNvGrpSpPr/>
          <p:nvPr/>
        </p:nvGrpSpPr>
        <p:grpSpPr>
          <a:xfrm>
            <a:off x="12369562" y="3818736"/>
            <a:ext cx="2431839" cy="1305577"/>
            <a:chOff x="8544546" y="5151723"/>
            <a:chExt cx="5483835" cy="2793101"/>
          </a:xfrm>
        </p:grpSpPr>
        <p:sp>
          <p:nvSpPr>
            <p:cNvPr id="15" name="TextBox 14">
              <a:extLst>
                <a:ext uri="{FF2B5EF4-FFF2-40B4-BE49-F238E27FC236}">
                  <a16:creationId xmlns:a16="http://schemas.microsoft.com/office/drawing/2014/main" id="{400F5490-0FC2-E34A-AD46-5F5EDDEF1184}"/>
                </a:ext>
              </a:extLst>
            </p:cNvPr>
            <p:cNvSpPr txBox="1"/>
            <p:nvPr/>
          </p:nvSpPr>
          <p:spPr>
            <a:xfrm>
              <a:off x="8544546" y="6430400"/>
              <a:ext cx="5483835" cy="1514424"/>
            </a:xfrm>
            <a:prstGeom prst="rect">
              <a:avLst/>
            </a:prstGeom>
            <a:noFill/>
          </p:spPr>
          <p:txBody>
            <a:bodyPr wrap="square" rtlCol="0">
              <a:spAutoFit/>
            </a:bodyPr>
            <a:lstStyle/>
            <a:p>
              <a:pPr algn="ctr"/>
              <a:r>
                <a:rPr lang="en-US" sz="2000" dirty="0">
                  <a:latin typeface="Arial Narrow Regular" charset="0"/>
                </a:rPr>
                <a:t>Generate your </a:t>
              </a:r>
              <a:br>
                <a:rPr lang="en-US" sz="2000" dirty="0">
                  <a:latin typeface="Arial Narrow Regular" charset="0"/>
                </a:rPr>
              </a:br>
              <a:r>
                <a:rPr lang="en-US" sz="2000" dirty="0">
                  <a:latin typeface="Arial Narrow Regular" charset="0"/>
                </a:rPr>
                <a:t>submittal package </a:t>
              </a:r>
              <a:endParaRPr lang="uk-UA" sz="2000" dirty="0">
                <a:latin typeface="Arial Narrow Regular" charset="0"/>
              </a:endParaRPr>
            </a:p>
          </p:txBody>
        </p:sp>
        <p:pic>
          <p:nvPicPr>
            <p:cNvPr id="16" name="Picture 15">
              <a:extLst>
                <a:ext uri="{FF2B5EF4-FFF2-40B4-BE49-F238E27FC236}">
                  <a16:creationId xmlns:a16="http://schemas.microsoft.com/office/drawing/2014/main" id="{4A3AB4A2-1870-1B43-B58E-39183A4781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0055" y="5151723"/>
              <a:ext cx="1192817" cy="1173578"/>
            </a:xfrm>
            <a:prstGeom prst="rect">
              <a:avLst/>
            </a:prstGeom>
          </p:spPr>
        </p:pic>
      </p:grpSp>
      <p:grpSp>
        <p:nvGrpSpPr>
          <p:cNvPr id="17" name="Group 16">
            <a:extLst>
              <a:ext uri="{FF2B5EF4-FFF2-40B4-BE49-F238E27FC236}">
                <a16:creationId xmlns:a16="http://schemas.microsoft.com/office/drawing/2014/main" id="{162D27C4-0590-FD41-9DE5-C286E1B9A13C}"/>
              </a:ext>
            </a:extLst>
          </p:cNvPr>
          <p:cNvGrpSpPr/>
          <p:nvPr/>
        </p:nvGrpSpPr>
        <p:grpSpPr>
          <a:xfrm>
            <a:off x="5848350" y="3771900"/>
            <a:ext cx="2655016" cy="1283769"/>
            <a:chOff x="-758233" y="5104787"/>
            <a:chExt cx="5987102" cy="2746446"/>
          </a:xfrm>
        </p:grpSpPr>
        <p:sp>
          <p:nvSpPr>
            <p:cNvPr id="18" name="TextBox 17"/>
            <p:cNvSpPr txBox="1"/>
            <p:nvPr/>
          </p:nvSpPr>
          <p:spPr>
            <a:xfrm>
              <a:off x="-758233" y="6336809"/>
              <a:ext cx="5987102" cy="1514424"/>
            </a:xfrm>
            <a:prstGeom prst="rect">
              <a:avLst/>
            </a:prstGeom>
            <a:noFill/>
          </p:spPr>
          <p:txBody>
            <a:bodyPr wrap="square" rtlCol="0">
              <a:spAutoFit/>
            </a:bodyPr>
            <a:lstStyle/>
            <a:p>
              <a:pPr algn="ctr"/>
              <a:r>
                <a:rPr lang="en-US" sz="2000" dirty="0">
                  <a:latin typeface="Arial Narrow Regular" charset="0"/>
                </a:rPr>
                <a:t>Create unlimited configurations</a:t>
              </a:r>
              <a:endParaRPr lang="uk-UA" sz="2000" dirty="0">
                <a:latin typeface="Arial Narrow Regular" charset="0"/>
              </a:endParaRPr>
            </a:p>
          </p:txBody>
        </p:sp>
        <p:pic>
          <p:nvPicPr>
            <p:cNvPr id="19" name="Picture 18">
              <a:extLst>
                <a:ext uri="{FF2B5EF4-FFF2-40B4-BE49-F238E27FC236}">
                  <a16:creationId xmlns:a16="http://schemas.microsoft.com/office/drawing/2014/main" id="{8EF0AC08-1182-F346-98A7-B22A5E92D8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2600" y="5104787"/>
              <a:ext cx="1153073" cy="1113312"/>
            </a:xfrm>
            <a:prstGeom prst="rect">
              <a:avLst/>
            </a:prstGeom>
          </p:spPr>
        </p:pic>
      </p:grpSp>
      <p:pic>
        <p:nvPicPr>
          <p:cNvPr id="21" name="Picture 20">
            <a:extLst>
              <a:ext uri="{FF2B5EF4-FFF2-40B4-BE49-F238E27FC236}">
                <a16:creationId xmlns:a16="http://schemas.microsoft.com/office/drawing/2014/main" id="{F6AE4190-344A-EC4F-A1A9-2E7C132ED7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3400" y="1133380"/>
            <a:ext cx="7398520" cy="1190720"/>
          </a:xfrm>
          <a:prstGeom prst="rect">
            <a:avLst/>
          </a:prstGeom>
        </p:spPr>
      </p:pic>
      <p:pic>
        <p:nvPicPr>
          <p:cNvPr id="22" name="Picture 21">
            <a:extLst>
              <a:ext uri="{FF2B5EF4-FFF2-40B4-BE49-F238E27FC236}">
                <a16:creationId xmlns:a16="http://schemas.microsoft.com/office/drawing/2014/main" id="{15FA1FC9-5090-F545-854D-190EE80237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52170" y="5448300"/>
            <a:ext cx="6251060" cy="904759"/>
          </a:xfrm>
          <a:prstGeom prst="rect">
            <a:avLst/>
          </a:prstGeom>
        </p:spPr>
      </p:pic>
    </p:spTree>
    <p:extLst>
      <p:ext uri="{BB962C8B-B14F-4D97-AF65-F5344CB8AC3E}">
        <p14:creationId xmlns:p14="http://schemas.microsoft.com/office/powerpoint/2010/main" val="129539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6471" b="6471"/>
          <a:stretch>
            <a:fillRect/>
          </a:stretch>
        </p:blipFill>
        <p:spPr/>
      </p:pic>
      <p:sp>
        <p:nvSpPr>
          <p:cNvPr id="15" name="Rectangle 14"/>
          <p:cNvSpPr/>
          <p:nvPr/>
        </p:nvSpPr>
        <p:spPr>
          <a:xfrm>
            <a:off x="0" y="-31173"/>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Arial Regular" charset="0"/>
            </a:endParaRPr>
          </a:p>
        </p:txBody>
      </p:sp>
      <p:sp>
        <p:nvSpPr>
          <p:cNvPr id="5" name="Rectangle 4"/>
          <p:cNvSpPr/>
          <p:nvPr/>
        </p:nvSpPr>
        <p:spPr>
          <a:xfrm>
            <a:off x="11887200" y="0"/>
            <a:ext cx="6400800" cy="10287000"/>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Arial Regular" charset="0"/>
            </a:endParaRPr>
          </a:p>
        </p:txBody>
      </p:sp>
      <p:sp>
        <p:nvSpPr>
          <p:cNvPr id="9" name="Content Placeholder 2"/>
          <p:cNvSpPr txBox="1">
            <a:spLocks/>
          </p:cNvSpPr>
          <p:nvPr/>
        </p:nvSpPr>
        <p:spPr>
          <a:xfrm>
            <a:off x="12496801" y="1768801"/>
            <a:ext cx="4952999" cy="6663018"/>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endParaRPr lang="en-US" sz="2400" dirty="0"/>
          </a:p>
          <a:p>
            <a:pPr marL="0" indent="0">
              <a:buFont typeface="Arial" panose="020B0604020202020204" pitchFamily="34" charset="0"/>
              <a:buNone/>
            </a:pPr>
            <a:r>
              <a:rPr lang="en-US" sz="4000" dirty="0">
                <a:solidFill>
                  <a:schemeClr val="bg2"/>
                </a:solidFill>
                <a:latin typeface="Arial Narrow Regular"/>
              </a:rPr>
              <a:t>Test Your Knowledge</a:t>
            </a:r>
          </a:p>
          <a:p>
            <a:pPr marL="0" indent="0">
              <a:buFont typeface="Arial" panose="020B0604020202020204" pitchFamily="34" charset="0"/>
              <a:buNone/>
            </a:pPr>
            <a:r>
              <a:rPr lang="en-US" sz="2000" b="1" dirty="0">
                <a:solidFill>
                  <a:schemeClr val="bg2"/>
                </a:solidFill>
                <a:latin typeface="Arial Narrow Regular"/>
              </a:rPr>
              <a:t>Place the following specify steps in the correct order:</a:t>
            </a:r>
          </a:p>
          <a:p>
            <a:pPr marL="0" indent="0">
              <a:buFont typeface="Arial" panose="020B0604020202020204" pitchFamily="34" charset="0"/>
              <a:buNone/>
            </a:pPr>
            <a:endParaRPr lang="en-US" sz="2000" b="1" dirty="0">
              <a:solidFill>
                <a:schemeClr val="bg2"/>
              </a:solidFill>
              <a:latin typeface="Arial Narrow Regular"/>
            </a:endParaRPr>
          </a:p>
          <a:p>
            <a:pPr marL="0" indent="0">
              <a:buFont typeface="Arial" panose="020B0604020202020204" pitchFamily="34" charset="0"/>
              <a:buNone/>
            </a:pPr>
            <a:r>
              <a:rPr lang="en-US" sz="2000" b="1" dirty="0">
                <a:solidFill>
                  <a:schemeClr val="bg2"/>
                </a:solidFill>
                <a:latin typeface="Arial Narrow Regular"/>
              </a:rPr>
              <a:t>A. Size</a:t>
            </a:r>
          </a:p>
          <a:p>
            <a:pPr marL="0" indent="0">
              <a:buFont typeface="Arial" panose="020B0604020202020204" pitchFamily="34" charset="0"/>
              <a:buNone/>
            </a:pPr>
            <a:r>
              <a:rPr lang="en-US" sz="2000" b="1" dirty="0">
                <a:solidFill>
                  <a:schemeClr val="bg2"/>
                </a:solidFill>
                <a:latin typeface="Arial Narrow Regular"/>
              </a:rPr>
              <a:t>B. Lavatory or service sink</a:t>
            </a:r>
          </a:p>
          <a:p>
            <a:pPr marL="0" indent="0">
              <a:buFont typeface="Arial" panose="020B0604020202020204" pitchFamily="34" charset="0"/>
              <a:buNone/>
            </a:pPr>
            <a:r>
              <a:rPr lang="en-US" sz="2000" b="1" dirty="0">
                <a:solidFill>
                  <a:schemeClr val="bg2"/>
                </a:solidFill>
                <a:latin typeface="Arial Narrow Regular"/>
              </a:rPr>
              <a:t>C. Other options</a:t>
            </a:r>
          </a:p>
          <a:p>
            <a:pPr marL="0" indent="0">
              <a:buFont typeface="Arial" panose="020B0604020202020204" pitchFamily="34" charset="0"/>
              <a:buNone/>
            </a:pPr>
            <a:r>
              <a:rPr lang="en-US" sz="2000" b="1" dirty="0">
                <a:solidFill>
                  <a:schemeClr val="bg2"/>
                </a:solidFill>
                <a:latin typeface="Arial Narrow Regular"/>
              </a:rPr>
              <a:t>D. Wall-mount or other installation</a:t>
            </a:r>
          </a:p>
          <a:p>
            <a:pPr marL="0" indent="0">
              <a:buFont typeface="Arial" panose="020B0604020202020204" pitchFamily="34" charset="0"/>
              <a:buNone/>
            </a:pPr>
            <a:endParaRPr lang="en-US" sz="2000" dirty="0">
              <a:solidFill>
                <a:schemeClr val="bg2"/>
              </a:solidFill>
              <a:latin typeface="Arial Narrow Regular"/>
            </a:endParaRP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42923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5448300" cy="1962076"/>
          </a:xfrm>
        </p:spPr>
        <p:txBody>
          <a:bodyPr/>
          <a:lstStyle/>
          <a:p>
            <a:r>
              <a:rPr lang="en-US" dirty="0">
                <a:solidFill>
                  <a:schemeClr val="accent1"/>
                </a:solidFill>
              </a:rPr>
              <a:t>summary</a:t>
            </a:r>
            <a:br>
              <a:rPr lang="en-US" dirty="0">
                <a:solidFill>
                  <a:schemeClr val="accent1"/>
                </a:solidFill>
              </a:rPr>
            </a:br>
            <a:r>
              <a:rPr lang="en-US" dirty="0"/>
              <a:t>what you learned</a:t>
            </a:r>
            <a:br>
              <a:rPr lang="en-US" dirty="0">
                <a:solidFill>
                  <a:schemeClr val="accent1"/>
                </a:solidFill>
              </a:rPr>
            </a:br>
            <a:endParaRPr lang="uk-UA" dirty="0">
              <a:solidFill>
                <a:srgbClr val="0A091B"/>
              </a:solidFill>
            </a:endParaRPr>
          </a:p>
        </p:txBody>
      </p:sp>
      <p:sp>
        <p:nvSpPr>
          <p:cNvPr id="3" name="Slide Number Placeholder 2"/>
          <p:cNvSpPr>
            <a:spLocks noGrp="1"/>
          </p:cNvSpPr>
          <p:nvPr>
            <p:ph type="sldNum" sz="quarter" idx="10"/>
          </p:nvPr>
        </p:nvSpPr>
        <p:spPr/>
        <p:txBody>
          <a:bodyPr/>
          <a:lstStyle/>
          <a:p>
            <a:pPr algn="l"/>
            <a:r>
              <a:rPr lang="en-US" b="0" dirty="0">
                <a:latin typeface="Arial Regular" charset="0"/>
              </a:rPr>
              <a:t>page</a:t>
            </a:r>
          </a:p>
          <a:p>
            <a:pPr algn="l"/>
            <a:r>
              <a:rPr lang="en-US" b="0" dirty="0">
                <a:latin typeface="Arial Regular" charset="0"/>
              </a:rPr>
              <a:t>0</a:t>
            </a:r>
            <a:fld id="{37D409AB-2201-4E18-8A34-C31753AD9B06}" type="slidenum">
              <a:rPr b="0" smtClean="0">
                <a:latin typeface="Arial Regular" charset="0"/>
              </a:rPr>
              <a:pPr algn="l"/>
              <a:t>17</a:t>
            </a:fld>
            <a:endParaRPr b="0" dirty="0">
              <a:latin typeface="Arial Regular" charset="0"/>
            </a:endParaRPr>
          </a:p>
        </p:txBody>
      </p:sp>
      <p:cxnSp>
        <p:nvCxnSpPr>
          <p:cNvPr id="5" name="Straight Connector 4"/>
          <p:cNvCxnSpPr/>
          <p:nvPr/>
        </p:nvCxnSpPr>
        <p:spPr>
          <a:xfrm>
            <a:off x="6019800" y="4454525"/>
            <a:ext cx="0" cy="245745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92000" y="4273431"/>
            <a:ext cx="0" cy="245745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2496801" y="3695700"/>
            <a:ext cx="5562598" cy="3020675"/>
            <a:chOff x="1714500" y="3695700"/>
            <a:chExt cx="3829050" cy="3020675"/>
          </a:xfrm>
        </p:grpSpPr>
        <p:sp>
          <p:nvSpPr>
            <p:cNvPr id="9" name="TextBox 8"/>
            <p:cNvSpPr txBox="1"/>
            <p:nvPr/>
          </p:nvSpPr>
          <p:spPr>
            <a:xfrm>
              <a:off x="1714500" y="5700712"/>
              <a:ext cx="3829050" cy="1015663"/>
            </a:xfrm>
            <a:prstGeom prst="rect">
              <a:avLst/>
            </a:prstGeom>
            <a:noFill/>
          </p:spPr>
          <p:txBody>
            <a:bodyPr wrap="square" rtlCol="0">
              <a:spAutoFit/>
            </a:bodyPr>
            <a:lstStyle/>
            <a:p>
              <a:pPr algn="ctr"/>
              <a:r>
                <a:rPr lang="en-US" sz="2000" dirty="0">
                  <a:solidFill>
                    <a:schemeClr val="tx2"/>
                  </a:solidFill>
                  <a:latin typeface="Arial Narrow" panose="020B0606020202030204" pitchFamily="34" charset="0"/>
                </a:rPr>
                <a:t>Ease of Installation and Maintenance</a:t>
              </a:r>
            </a:p>
            <a:p>
              <a:pPr algn="ctr"/>
              <a:r>
                <a:rPr lang="en-US" sz="2000" dirty="0">
                  <a:solidFill>
                    <a:schemeClr val="tx2"/>
                  </a:solidFill>
                  <a:latin typeface="Arial Narrow" panose="020B0606020202030204" pitchFamily="34" charset="0"/>
                </a:rPr>
                <a:t>Highly Durable</a:t>
              </a:r>
            </a:p>
            <a:p>
              <a:pPr algn="ctr"/>
              <a:r>
                <a:rPr lang="en-US" sz="2000" dirty="0">
                  <a:solidFill>
                    <a:schemeClr val="tx2"/>
                  </a:solidFill>
                  <a:latin typeface="Arial Narrow" panose="020B0606020202030204" pitchFamily="34" charset="0"/>
                </a:rPr>
                <a:t>Product Warranty</a:t>
              </a:r>
            </a:p>
          </p:txBody>
        </p:sp>
        <p:sp>
          <p:nvSpPr>
            <p:cNvPr id="8" name="TextBox 7"/>
            <p:cNvSpPr txBox="1"/>
            <p:nvPr/>
          </p:nvSpPr>
          <p:spPr>
            <a:xfrm>
              <a:off x="1847851" y="4782324"/>
              <a:ext cx="3562350" cy="646331"/>
            </a:xfrm>
            <a:prstGeom prst="rect">
              <a:avLst/>
            </a:prstGeom>
            <a:noFill/>
          </p:spPr>
          <p:txBody>
            <a:bodyPr wrap="square" rtlCol="0">
              <a:spAutoFit/>
            </a:bodyPr>
            <a:lstStyle/>
            <a:p>
              <a:pPr algn="ctr"/>
              <a:r>
                <a:rPr lang="en-US" sz="3600" dirty="0">
                  <a:latin typeface="Arial Narrow Regular" charset="0"/>
                </a:rPr>
                <a:t>contractor</a:t>
              </a:r>
              <a:endParaRPr lang="uk-UA" sz="3600" dirty="0">
                <a:latin typeface="Arial Narrow Regular" charset="0"/>
              </a:endParaRPr>
            </a:p>
          </p:txBody>
        </p:sp>
        <p:pic>
          <p:nvPicPr>
            <p:cNvPr id="28" name="Picture 27" descr="construction helm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695700"/>
              <a:ext cx="977900" cy="838200"/>
            </a:xfrm>
            <a:prstGeom prst="rect">
              <a:avLst/>
            </a:prstGeom>
          </p:spPr>
        </p:pic>
      </p:grpSp>
      <p:grpSp>
        <p:nvGrpSpPr>
          <p:cNvPr id="22" name="Group 21"/>
          <p:cNvGrpSpPr/>
          <p:nvPr/>
        </p:nvGrpSpPr>
        <p:grpSpPr>
          <a:xfrm>
            <a:off x="576697" y="3786406"/>
            <a:ext cx="5256652" cy="2236589"/>
            <a:chOff x="7010402" y="3771900"/>
            <a:chExt cx="4267199" cy="2236589"/>
          </a:xfrm>
        </p:grpSpPr>
        <p:sp>
          <p:nvSpPr>
            <p:cNvPr id="11" name="TextBox 10"/>
            <p:cNvSpPr txBox="1"/>
            <p:nvPr/>
          </p:nvSpPr>
          <p:spPr>
            <a:xfrm>
              <a:off x="7010402" y="5700712"/>
              <a:ext cx="4267198" cy="307777"/>
            </a:xfrm>
            <a:prstGeom prst="rect">
              <a:avLst/>
            </a:prstGeom>
            <a:noFill/>
          </p:spPr>
          <p:txBody>
            <a:bodyPr wrap="square" rtlCol="0">
              <a:spAutoFit/>
            </a:bodyPr>
            <a:lstStyle/>
            <a:p>
              <a:pPr algn="ctr"/>
              <a:endParaRPr lang="en-US" sz="1400" dirty="0">
                <a:solidFill>
                  <a:schemeClr val="tx2"/>
                </a:solidFill>
              </a:endParaRPr>
            </a:p>
          </p:txBody>
        </p:sp>
        <p:sp>
          <p:nvSpPr>
            <p:cNvPr id="10" name="TextBox 9"/>
            <p:cNvSpPr txBox="1"/>
            <p:nvPr/>
          </p:nvSpPr>
          <p:spPr>
            <a:xfrm>
              <a:off x="7010403" y="4782324"/>
              <a:ext cx="4267198" cy="646331"/>
            </a:xfrm>
            <a:prstGeom prst="rect">
              <a:avLst/>
            </a:prstGeom>
            <a:noFill/>
          </p:spPr>
          <p:txBody>
            <a:bodyPr wrap="square" rtlCol="0">
              <a:spAutoFit/>
            </a:bodyPr>
            <a:lstStyle/>
            <a:p>
              <a:pPr algn="ctr"/>
              <a:r>
                <a:rPr lang="en-US" sz="3600" dirty="0">
                  <a:solidFill>
                    <a:srgbClr val="0A091B"/>
                  </a:solidFill>
                  <a:latin typeface="Arial Narrow Regular" charset="0"/>
                </a:rPr>
                <a:t>building owner</a:t>
              </a:r>
              <a:endParaRPr lang="uk-UA" sz="3600" dirty="0">
                <a:solidFill>
                  <a:srgbClr val="0A091B"/>
                </a:solidFill>
                <a:latin typeface="Arial Narrow Regular" charset="0"/>
              </a:endParaRPr>
            </a:p>
          </p:txBody>
        </p:sp>
        <p:pic>
          <p:nvPicPr>
            <p:cNvPr id="29" name="Picture 28" descr="building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3771900"/>
              <a:ext cx="838200" cy="838200"/>
            </a:xfrm>
            <a:prstGeom prst="rect">
              <a:avLst/>
            </a:prstGeom>
          </p:spPr>
        </p:pic>
      </p:grpSp>
      <p:grpSp>
        <p:nvGrpSpPr>
          <p:cNvPr id="24" name="Group 23"/>
          <p:cNvGrpSpPr/>
          <p:nvPr/>
        </p:nvGrpSpPr>
        <p:grpSpPr>
          <a:xfrm>
            <a:off x="6306472" y="3695700"/>
            <a:ext cx="5680947" cy="3020675"/>
            <a:chOff x="12553951" y="3695700"/>
            <a:chExt cx="4299621" cy="3020675"/>
          </a:xfrm>
        </p:grpSpPr>
        <p:sp>
          <p:nvSpPr>
            <p:cNvPr id="12" name="TextBox 11"/>
            <p:cNvSpPr txBox="1"/>
            <p:nvPr/>
          </p:nvSpPr>
          <p:spPr>
            <a:xfrm>
              <a:off x="12553951" y="4782324"/>
              <a:ext cx="4210050" cy="646331"/>
            </a:xfrm>
            <a:prstGeom prst="rect">
              <a:avLst/>
            </a:prstGeom>
            <a:noFill/>
          </p:spPr>
          <p:txBody>
            <a:bodyPr wrap="square" rtlCol="0">
              <a:spAutoFit/>
            </a:bodyPr>
            <a:lstStyle/>
            <a:p>
              <a:pPr algn="ctr"/>
              <a:r>
                <a:rPr lang="en-US" sz="3600" dirty="0">
                  <a:solidFill>
                    <a:srgbClr val="0A091B"/>
                  </a:solidFill>
                  <a:latin typeface="Arial Narrow Regular" charset="0"/>
                </a:rPr>
                <a:t>architect &amp; engineer</a:t>
              </a:r>
            </a:p>
          </p:txBody>
        </p:sp>
        <p:sp>
          <p:nvSpPr>
            <p:cNvPr id="13" name="TextBox 12"/>
            <p:cNvSpPr txBox="1"/>
            <p:nvPr/>
          </p:nvSpPr>
          <p:spPr>
            <a:xfrm>
              <a:off x="12553951" y="5700712"/>
              <a:ext cx="4299621" cy="1015663"/>
            </a:xfrm>
            <a:prstGeom prst="rect">
              <a:avLst/>
            </a:prstGeom>
            <a:noFill/>
          </p:spPr>
          <p:txBody>
            <a:bodyPr wrap="square" rtlCol="0">
              <a:spAutoFit/>
            </a:bodyPr>
            <a:lstStyle/>
            <a:p>
              <a:pPr algn="ctr"/>
              <a:r>
                <a:rPr lang="en-US" sz="2000" dirty="0">
                  <a:solidFill>
                    <a:schemeClr val="tx2"/>
                  </a:solidFill>
                  <a:latin typeface="Arial Narrow" panose="020B0606020202030204" pitchFamily="34" charset="0"/>
                </a:rPr>
                <a:t>Wide Breadth of Products</a:t>
              </a:r>
            </a:p>
            <a:p>
              <a:pPr algn="ctr"/>
              <a:r>
                <a:rPr lang="en-US" sz="2000" dirty="0">
                  <a:solidFill>
                    <a:schemeClr val="tx2"/>
                  </a:solidFill>
                  <a:latin typeface="Arial Narrow" panose="020B0606020202030204" pitchFamily="34" charset="0"/>
                </a:rPr>
                <a:t>Consistent Performance </a:t>
              </a:r>
            </a:p>
            <a:p>
              <a:pPr algn="ctr"/>
              <a:r>
                <a:rPr lang="en-US" sz="2000" dirty="0">
                  <a:solidFill>
                    <a:schemeClr val="tx2"/>
                  </a:solidFill>
                  <a:latin typeface="Arial Narrow" panose="020B0606020202030204" pitchFamily="34" charset="0"/>
                </a:rPr>
                <a:t>Single Manufacturer for Commercial Plumbing Products</a:t>
              </a:r>
            </a:p>
          </p:txBody>
        </p:sp>
        <p:pic>
          <p:nvPicPr>
            <p:cNvPr id="30" name="Picture 29" descr="box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3695700"/>
              <a:ext cx="838200" cy="838200"/>
            </a:xfrm>
            <a:prstGeom prst="rect">
              <a:avLst/>
            </a:prstGeom>
          </p:spPr>
        </p:pic>
      </p:grpSp>
      <p:graphicFrame>
        <p:nvGraphicFramePr>
          <p:cNvPr id="4" name="Table 3"/>
          <p:cNvGraphicFramePr>
            <a:graphicFrameLocks noGrp="1"/>
          </p:cNvGraphicFramePr>
          <p:nvPr>
            <p:extLst>
              <p:ext uri="{D42A27DB-BD31-4B8C-83A1-F6EECF244321}">
                <p14:modId xmlns:p14="http://schemas.microsoft.com/office/powerpoint/2010/main" val="760228289"/>
              </p:ext>
            </p:extLst>
          </p:nvPr>
        </p:nvGraphicFramePr>
        <p:xfrm>
          <a:off x="685800" y="5737860"/>
          <a:ext cx="4841696" cy="1005840"/>
        </p:xfrm>
        <a:graphic>
          <a:graphicData uri="http://schemas.openxmlformats.org/drawingml/2006/table">
            <a:tbl>
              <a:tblPr firstRow="1" bandRow="1">
                <a:tableStyleId>{5C22544A-7EE6-4342-B048-85BDC9FD1C3A}</a:tableStyleId>
              </a:tblPr>
              <a:tblGrid>
                <a:gridCol w="4841696">
                  <a:extLst>
                    <a:ext uri="{9D8B030D-6E8A-4147-A177-3AD203B41FA5}">
                      <a16:colId xmlns:a16="http://schemas.microsoft.com/office/drawing/2014/main" val="20000"/>
                    </a:ext>
                  </a:extLst>
                </a:gridCol>
              </a:tblGrid>
              <a:tr h="640080">
                <a:tc>
                  <a:txBody>
                    <a:bodyPr/>
                    <a:lstStyle/>
                    <a:p>
                      <a:pPr algn="ctr"/>
                      <a:r>
                        <a:rPr lang="en-US" sz="2000" b="0" i="0" dirty="0">
                          <a:solidFill>
                            <a:schemeClr val="tx2"/>
                          </a:solidFill>
                          <a:latin typeface="Arial Narrow" panose="020B0606020202030204" pitchFamily="34" charset="0"/>
                        </a:rPr>
                        <a:t>Highly</a:t>
                      </a:r>
                      <a:r>
                        <a:rPr lang="en-US" sz="2000" b="0" i="0" baseline="0" dirty="0">
                          <a:solidFill>
                            <a:schemeClr val="tx2"/>
                          </a:solidFill>
                          <a:latin typeface="Arial Narrow" panose="020B0606020202030204" pitchFamily="34" charset="0"/>
                        </a:rPr>
                        <a:t> Durable</a:t>
                      </a:r>
                    </a:p>
                    <a:p>
                      <a:pPr algn="ctr"/>
                      <a:r>
                        <a:rPr lang="en-US" sz="2000" b="0" i="0" dirty="0">
                          <a:solidFill>
                            <a:schemeClr val="tx2"/>
                          </a:solidFill>
                          <a:latin typeface="Arial Narrow" panose="020B0606020202030204" pitchFamily="34" charset="0"/>
                        </a:rPr>
                        <a:t>Lower</a:t>
                      </a:r>
                      <a:r>
                        <a:rPr lang="en-US" sz="2000" b="0" i="0" baseline="0" dirty="0">
                          <a:solidFill>
                            <a:schemeClr val="tx2"/>
                          </a:solidFill>
                          <a:latin typeface="Arial Narrow" panose="020B0606020202030204" pitchFamily="34" charset="0"/>
                        </a:rPr>
                        <a:t> Cost of Ownership</a:t>
                      </a:r>
                      <a:endParaRPr lang="en-US" sz="2000" b="0" i="0" dirty="0">
                        <a:solidFill>
                          <a:schemeClr val="tx2"/>
                        </a:solidFill>
                        <a:latin typeface="Arial Narrow" panose="020B0606020202030204" pitchFamily="34" charset="0"/>
                      </a:endParaRPr>
                    </a:p>
                    <a:p>
                      <a:pPr algn="ctr"/>
                      <a:r>
                        <a:rPr lang="en-US" sz="2000" b="0" i="0" baseline="0" dirty="0">
                          <a:solidFill>
                            <a:schemeClr val="tx2"/>
                          </a:solidFill>
                          <a:latin typeface="Arial Narrow" panose="020B0606020202030204" pitchFamily="34" charset="0"/>
                        </a:rPr>
                        <a:t>Product Warranty</a:t>
                      </a:r>
                      <a:endParaRPr lang="uk-UA" sz="2000" b="0" i="0" dirty="0">
                        <a:solidFill>
                          <a:schemeClr val="tx2"/>
                        </a:solidFill>
                        <a:latin typeface="Arial Narrow" panose="020B060602020203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955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5448300" cy="1962076"/>
          </a:xfrm>
        </p:spPr>
        <p:txBody>
          <a:bodyPr/>
          <a:lstStyle/>
          <a:p>
            <a:r>
              <a:rPr lang="en-US" dirty="0">
                <a:solidFill>
                  <a:schemeClr val="accent1"/>
                </a:solidFill>
              </a:rPr>
              <a:t>summary</a:t>
            </a:r>
            <a:br>
              <a:rPr lang="en-US" dirty="0">
                <a:solidFill>
                  <a:schemeClr val="accent1"/>
                </a:solidFill>
              </a:rPr>
            </a:br>
            <a:r>
              <a:rPr lang="en-US" dirty="0"/>
              <a:t>Zurn overview</a:t>
            </a:r>
            <a:br>
              <a:rPr lang="en-US" dirty="0"/>
            </a:br>
            <a:endParaRPr lang="uk-UA" dirty="0"/>
          </a:p>
        </p:txBody>
      </p:sp>
      <p:sp>
        <p:nvSpPr>
          <p:cNvPr id="3" name="Slide Number Placeholder 2"/>
          <p:cNvSpPr>
            <a:spLocks noGrp="1"/>
          </p:cNvSpPr>
          <p:nvPr>
            <p:ph type="sldNum" sz="quarter" idx="10"/>
          </p:nvPr>
        </p:nvSpPr>
        <p:spPr/>
        <p:txBody>
          <a:bodyPr/>
          <a:lstStyle/>
          <a:p>
            <a:pPr algn="l"/>
            <a:r>
              <a:rPr lang="en-US" b="0" dirty="0">
                <a:latin typeface="Arial Regular" charset="0"/>
              </a:rPr>
              <a:t>page</a:t>
            </a:r>
          </a:p>
          <a:p>
            <a:pPr algn="l"/>
            <a:r>
              <a:rPr lang="en-US" b="0" dirty="0">
                <a:latin typeface="Arial Regular" charset="0"/>
              </a:rPr>
              <a:t>0</a:t>
            </a:r>
            <a:fld id="{37D409AB-2201-4E18-8A34-C31753AD9B06}" type="slidenum">
              <a:rPr b="0" smtClean="0">
                <a:latin typeface="Arial Regular" charset="0"/>
              </a:rPr>
              <a:pPr algn="l"/>
              <a:t>18</a:t>
            </a:fld>
            <a:endParaRPr b="0" dirty="0">
              <a:latin typeface="Arial Regular" charset="0"/>
            </a:endParaRPr>
          </a:p>
        </p:txBody>
      </p:sp>
      <p:sp>
        <p:nvSpPr>
          <p:cNvPr id="6" name="TextBox 5"/>
          <p:cNvSpPr txBox="1"/>
          <p:nvPr/>
        </p:nvSpPr>
        <p:spPr>
          <a:xfrm>
            <a:off x="2286000" y="2309991"/>
            <a:ext cx="14401800" cy="6186309"/>
          </a:xfrm>
          <a:prstGeom prst="rect">
            <a:avLst/>
          </a:prstGeom>
          <a:noFill/>
        </p:spPr>
        <p:txBody>
          <a:bodyPr wrap="square" rtlCol="0">
            <a:spAutoFit/>
          </a:bodyPr>
          <a:lstStyle/>
          <a:p>
            <a:pPr>
              <a:spcBef>
                <a:spcPts val="3000"/>
              </a:spcBef>
              <a:buClr>
                <a:srgbClr val="0088BC"/>
              </a:buClr>
              <a:buSzPct val="75000"/>
            </a:pPr>
            <a:r>
              <a:rPr lang="en-US" sz="3600" dirty="0">
                <a:latin typeface="Arial Narrow" panose="020B0606020202030204" pitchFamily="34" charset="0"/>
                <a:cs typeface="Calibri"/>
              </a:rPr>
              <a:t>For more than a century, Zurn Engineered Water Solutions® has established itself as an innovator and leading manufacturer of highly engineered water product solutions.</a:t>
            </a:r>
          </a:p>
          <a:p>
            <a:pPr>
              <a:lnSpc>
                <a:spcPct val="80000"/>
              </a:lnSpc>
              <a:spcBef>
                <a:spcPts val="3000"/>
              </a:spcBef>
              <a:buClr>
                <a:srgbClr val="0088BC"/>
              </a:buClr>
              <a:buSzPct val="75000"/>
            </a:pPr>
            <a:r>
              <a:rPr lang="en-US" sz="2000" b="1" dirty="0">
                <a:solidFill>
                  <a:schemeClr val="accent1"/>
                </a:solidFill>
                <a:latin typeface="Arial Narrow" panose="020B0606020202030204" pitchFamily="34" charset="0"/>
                <a:cs typeface="Calibri"/>
              </a:rPr>
              <a:t>Markets We Serve</a:t>
            </a:r>
          </a:p>
          <a:p>
            <a:r>
              <a:rPr lang="en-US" sz="2000" dirty="0">
                <a:solidFill>
                  <a:schemeClr val="tx2"/>
                </a:solidFill>
                <a:latin typeface="Arial Narrow" panose="020B0606020202030204" pitchFamily="34" charset="0"/>
                <a:cs typeface="Calibri"/>
              </a:rPr>
              <a:t>Zurn Engineered Water Solutions is a recognized leader in commercial, municipal, and industrial markets, delivering sustainable building solutions for new construction and retrofit applications.</a:t>
            </a:r>
          </a:p>
          <a:p>
            <a:pPr>
              <a:lnSpc>
                <a:spcPct val="80000"/>
              </a:lnSpc>
              <a:spcBef>
                <a:spcPts val="3000"/>
              </a:spcBef>
              <a:buClr>
                <a:srgbClr val="0088BC"/>
              </a:buClr>
              <a:buSzPct val="75000"/>
            </a:pPr>
            <a:r>
              <a:rPr lang="en-US" sz="2000" b="1" dirty="0">
                <a:solidFill>
                  <a:schemeClr val="accent1"/>
                </a:solidFill>
                <a:latin typeface="Arial Narrow" panose="020B0606020202030204" pitchFamily="34" charset="0"/>
                <a:cs typeface="Calibri"/>
              </a:rPr>
              <a:t>Industry Leading Product Lines</a:t>
            </a:r>
          </a:p>
          <a:p>
            <a:r>
              <a:rPr lang="en-US" sz="2000" dirty="0">
                <a:solidFill>
                  <a:schemeClr val="tx2"/>
                </a:solidFill>
                <a:latin typeface="Arial Narrow" panose="020B0606020202030204" pitchFamily="34" charset="0"/>
                <a:cs typeface="Calibri"/>
              </a:rPr>
              <a:t>The Zurn product offering includes items such as specification drainage products, manual and sensor operated flush valves, radiant heating systems, snow melt systems, trench drain systems, backflow and fire protection systems, and much, much more.</a:t>
            </a:r>
          </a:p>
          <a:p>
            <a:pPr>
              <a:lnSpc>
                <a:spcPct val="80000"/>
              </a:lnSpc>
              <a:spcBef>
                <a:spcPts val="3000"/>
              </a:spcBef>
              <a:buClr>
                <a:srgbClr val="0088BC"/>
              </a:buClr>
              <a:buSzPct val="75000"/>
            </a:pPr>
            <a:r>
              <a:rPr lang="en-US" sz="2000" b="1" dirty="0">
                <a:solidFill>
                  <a:schemeClr val="accent1"/>
                </a:solidFill>
                <a:latin typeface="Arial Narrow" panose="020B0606020202030204" pitchFamily="34" charset="0"/>
                <a:cs typeface="Calibri"/>
              </a:rPr>
              <a:t>Solutions We Provide</a:t>
            </a:r>
          </a:p>
          <a:p>
            <a:r>
              <a:rPr lang="en-US" sz="2000" dirty="0">
                <a:solidFill>
                  <a:schemeClr val="tx2"/>
                </a:solidFill>
                <a:latin typeface="Arial Narrow" panose="020B0606020202030204" pitchFamily="34" charset="0"/>
                <a:cs typeface="Calibri"/>
              </a:rPr>
              <a:t>At Zurn we are committed to providing smart solutions that save time and money. Our goal is serving the customer through innovation, continuous improvement, and assurance behind every installation.</a:t>
            </a:r>
          </a:p>
          <a:p>
            <a:pPr>
              <a:lnSpc>
                <a:spcPct val="80000"/>
              </a:lnSpc>
              <a:spcBef>
                <a:spcPts val="3000"/>
              </a:spcBef>
              <a:buClr>
                <a:srgbClr val="0088BC"/>
              </a:buClr>
              <a:buSzPct val="75000"/>
            </a:pPr>
            <a:r>
              <a:rPr lang="en-US" sz="2000" b="1" dirty="0">
                <a:solidFill>
                  <a:schemeClr val="accent1"/>
                </a:solidFill>
                <a:latin typeface="Arial Narrow" panose="020B0606020202030204" pitchFamily="34" charset="0"/>
                <a:cs typeface="Calibri"/>
              </a:rPr>
              <a:t>One Choice. One Zurn.</a:t>
            </a:r>
          </a:p>
          <a:p>
            <a:r>
              <a:rPr lang="en-US" sz="2000" dirty="0">
                <a:solidFill>
                  <a:schemeClr val="tx2"/>
                </a:solidFill>
                <a:latin typeface="Arial Narrow" panose="020B0606020202030204" pitchFamily="34" charset="0"/>
                <a:cs typeface="Calibri"/>
              </a:rPr>
              <a:t>Choose Zurn for a reliable, recognized manufacturer to supply your entire installation, from behind the wall rough-in, to finished trim product and fixture systems.</a:t>
            </a:r>
          </a:p>
        </p:txBody>
      </p:sp>
    </p:spTree>
    <p:extLst>
      <p:ext uri="{BB962C8B-B14F-4D97-AF65-F5344CB8AC3E}">
        <p14:creationId xmlns:p14="http://schemas.microsoft.com/office/powerpoint/2010/main" val="312711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5448300" cy="1338828"/>
          </a:xfrm>
        </p:spPr>
        <p:txBody>
          <a:bodyPr/>
          <a:lstStyle/>
          <a:p>
            <a:r>
              <a:rPr lang="en-US" dirty="0">
                <a:solidFill>
                  <a:schemeClr val="accent1"/>
                </a:solidFill>
              </a:rPr>
              <a:t>resources</a:t>
            </a:r>
            <a:br>
              <a:rPr lang="en-US" dirty="0">
                <a:solidFill>
                  <a:schemeClr val="accent1"/>
                </a:solidFill>
              </a:rPr>
            </a:br>
            <a:r>
              <a:rPr lang="en-US" dirty="0"/>
              <a:t>support</a:t>
            </a:r>
            <a:endParaRPr lang="uk-UA" dirty="0"/>
          </a:p>
        </p:txBody>
      </p:sp>
      <p:sp>
        <p:nvSpPr>
          <p:cNvPr id="3" name="Slide Number Placeholder 2"/>
          <p:cNvSpPr>
            <a:spLocks noGrp="1"/>
          </p:cNvSpPr>
          <p:nvPr>
            <p:ph type="sldNum" sz="quarter" idx="10"/>
          </p:nvPr>
        </p:nvSpPr>
        <p:spPr>
          <a:xfrm>
            <a:off x="16916400" y="9105900"/>
            <a:ext cx="1733550" cy="954107"/>
          </a:xfrm>
        </p:spPr>
        <p:txBody>
          <a:bodyPr/>
          <a:lstStyle/>
          <a:p>
            <a:pPr algn="l"/>
            <a:r>
              <a:rPr lang="en-US" b="0" dirty="0">
                <a:latin typeface="Arial Regular" charset="0"/>
              </a:rPr>
              <a:t>page</a:t>
            </a:r>
          </a:p>
          <a:p>
            <a:pPr algn="l"/>
            <a:r>
              <a:rPr lang="en-US" b="0" dirty="0">
                <a:latin typeface="Arial Regular" charset="0"/>
              </a:rPr>
              <a:t>0</a:t>
            </a:r>
            <a:fld id="{37D409AB-2201-4E18-8A34-C31753AD9B06}" type="slidenum">
              <a:rPr b="0" smtClean="0">
                <a:latin typeface="Arial Regular" charset="0"/>
              </a:rPr>
              <a:pPr algn="l"/>
              <a:t>19</a:t>
            </a:fld>
            <a:endParaRPr b="0" dirty="0">
              <a:latin typeface="Arial Regular" charset="0"/>
            </a:endParaRPr>
          </a:p>
        </p:txBody>
      </p:sp>
      <p:sp>
        <p:nvSpPr>
          <p:cNvPr id="20" name="TextBox 19"/>
          <p:cNvSpPr txBox="1"/>
          <p:nvPr/>
        </p:nvSpPr>
        <p:spPr>
          <a:xfrm>
            <a:off x="2362200" y="3540672"/>
            <a:ext cx="3518347" cy="646331"/>
          </a:xfrm>
          <a:prstGeom prst="rect">
            <a:avLst/>
          </a:prstGeom>
          <a:noFill/>
        </p:spPr>
        <p:txBody>
          <a:bodyPr wrap="square" rtlCol="0">
            <a:spAutoFit/>
          </a:bodyPr>
          <a:lstStyle/>
          <a:p>
            <a:r>
              <a:rPr lang="en-US" sz="3600" dirty="0">
                <a:latin typeface="Arial Narrow Regular" charset="0"/>
              </a:rPr>
              <a:t>address</a:t>
            </a:r>
            <a:endParaRPr lang="uk-UA" sz="3600" dirty="0">
              <a:latin typeface="Arial Narrow Regular" charset="0"/>
            </a:endParaRPr>
          </a:p>
        </p:txBody>
      </p:sp>
      <p:sp>
        <p:nvSpPr>
          <p:cNvPr id="21" name="TextBox 20"/>
          <p:cNvSpPr txBox="1"/>
          <p:nvPr/>
        </p:nvSpPr>
        <p:spPr>
          <a:xfrm>
            <a:off x="2362200" y="4646214"/>
            <a:ext cx="3657600" cy="990015"/>
          </a:xfrm>
          <a:prstGeom prst="rect">
            <a:avLst/>
          </a:prstGeom>
          <a:noFill/>
        </p:spPr>
        <p:txBody>
          <a:bodyPr wrap="square" rtlCol="0">
            <a:spAutoFit/>
          </a:bodyPr>
          <a:lstStyle/>
          <a:p>
            <a:pPr>
              <a:lnSpc>
                <a:spcPct val="150000"/>
              </a:lnSpc>
            </a:pPr>
            <a:r>
              <a:rPr lang="en-US" sz="2000" dirty="0">
                <a:latin typeface="Arial Regular" charset="0"/>
              </a:rPr>
              <a:t>511</a:t>
            </a:r>
            <a:r>
              <a:rPr lang="en-US" sz="2000" dirty="0">
                <a:solidFill>
                  <a:schemeClr val="tx2"/>
                </a:solidFill>
                <a:latin typeface="Arial Regular" charset="0"/>
              </a:rPr>
              <a:t> Freshwater Way</a:t>
            </a:r>
          </a:p>
          <a:p>
            <a:pPr>
              <a:lnSpc>
                <a:spcPct val="150000"/>
              </a:lnSpc>
            </a:pPr>
            <a:r>
              <a:rPr lang="en-US" sz="2000" dirty="0">
                <a:solidFill>
                  <a:schemeClr val="tx2"/>
                </a:solidFill>
                <a:latin typeface="Arial Regular" charset="0"/>
              </a:rPr>
              <a:t>Milwaukee, WI </a:t>
            </a:r>
            <a:r>
              <a:rPr lang="en-US" sz="2000" dirty="0">
                <a:latin typeface="Arial Regular" charset="0"/>
              </a:rPr>
              <a:t>53204</a:t>
            </a:r>
          </a:p>
        </p:txBody>
      </p:sp>
      <p:sp>
        <p:nvSpPr>
          <p:cNvPr id="22" name="TextBox 21"/>
          <p:cNvSpPr txBox="1"/>
          <p:nvPr/>
        </p:nvSpPr>
        <p:spPr>
          <a:xfrm>
            <a:off x="6836569" y="3540672"/>
            <a:ext cx="3657600" cy="646331"/>
          </a:xfrm>
          <a:prstGeom prst="rect">
            <a:avLst/>
          </a:prstGeom>
          <a:noFill/>
        </p:spPr>
        <p:txBody>
          <a:bodyPr wrap="square" rtlCol="0">
            <a:spAutoFit/>
          </a:bodyPr>
          <a:lstStyle/>
          <a:p>
            <a:r>
              <a:rPr lang="en-US" sz="3600" dirty="0">
                <a:latin typeface="Arial Narrow Regular" charset="0"/>
              </a:rPr>
              <a:t>phone</a:t>
            </a:r>
            <a:endParaRPr lang="uk-UA" sz="3600" dirty="0">
              <a:latin typeface="Arial Narrow Regular" charset="0"/>
            </a:endParaRPr>
          </a:p>
        </p:txBody>
      </p:sp>
      <p:sp>
        <p:nvSpPr>
          <p:cNvPr id="18" name="TextBox 17"/>
          <p:cNvSpPr txBox="1"/>
          <p:nvPr/>
        </p:nvSpPr>
        <p:spPr>
          <a:xfrm>
            <a:off x="6836569" y="4643315"/>
            <a:ext cx="3339548" cy="528350"/>
          </a:xfrm>
          <a:prstGeom prst="rect">
            <a:avLst/>
          </a:prstGeom>
          <a:noFill/>
        </p:spPr>
        <p:txBody>
          <a:bodyPr wrap="square" rtlCol="0">
            <a:spAutoFit/>
          </a:bodyPr>
          <a:lstStyle/>
          <a:p>
            <a:pPr>
              <a:lnSpc>
                <a:spcPct val="150000"/>
              </a:lnSpc>
            </a:pPr>
            <a:r>
              <a:rPr lang="en-US" sz="2000" dirty="0">
                <a:solidFill>
                  <a:schemeClr val="tx2"/>
                </a:solidFill>
                <a:latin typeface="Arial Regular" charset="0"/>
              </a:rPr>
              <a:t>toll-free </a:t>
            </a:r>
            <a:r>
              <a:rPr lang="en-US" sz="2000" dirty="0">
                <a:latin typeface="Arial Regular" charset="0"/>
              </a:rPr>
              <a:t>1-855-ONE-ZURN</a:t>
            </a:r>
          </a:p>
        </p:txBody>
      </p:sp>
      <p:sp>
        <p:nvSpPr>
          <p:cNvPr id="25" name="TextBox 24"/>
          <p:cNvSpPr txBox="1"/>
          <p:nvPr/>
        </p:nvSpPr>
        <p:spPr>
          <a:xfrm>
            <a:off x="11310938" y="3540672"/>
            <a:ext cx="3657600" cy="646331"/>
          </a:xfrm>
          <a:prstGeom prst="rect">
            <a:avLst/>
          </a:prstGeom>
          <a:noFill/>
        </p:spPr>
        <p:txBody>
          <a:bodyPr wrap="square" rtlCol="0">
            <a:spAutoFit/>
          </a:bodyPr>
          <a:lstStyle/>
          <a:p>
            <a:r>
              <a:rPr lang="en-US" sz="3600" dirty="0">
                <a:latin typeface="Arial Narrow Regular" charset="0"/>
              </a:rPr>
              <a:t>online</a:t>
            </a:r>
            <a:endParaRPr lang="uk-UA" sz="3600" dirty="0">
              <a:latin typeface="Arial Narrow Regular" charset="0"/>
            </a:endParaRPr>
          </a:p>
        </p:txBody>
      </p:sp>
      <p:sp>
        <p:nvSpPr>
          <p:cNvPr id="26" name="TextBox 25"/>
          <p:cNvSpPr txBox="1"/>
          <p:nvPr/>
        </p:nvSpPr>
        <p:spPr>
          <a:xfrm>
            <a:off x="11310938" y="4643315"/>
            <a:ext cx="6443662" cy="4570482"/>
          </a:xfrm>
          <a:prstGeom prst="rect">
            <a:avLst/>
          </a:prstGeom>
          <a:noFill/>
        </p:spPr>
        <p:txBody>
          <a:bodyPr wrap="square" rtlCol="0">
            <a:spAutoFit/>
          </a:bodyPr>
          <a:lstStyle/>
          <a:p>
            <a:pPr>
              <a:lnSpc>
                <a:spcPct val="150000"/>
              </a:lnSpc>
            </a:pPr>
            <a:r>
              <a:rPr lang="en-US" sz="2000" dirty="0">
                <a:latin typeface="Arial Regular" charset="0"/>
              </a:rPr>
              <a:t>zurn</a:t>
            </a:r>
            <a:r>
              <a:rPr lang="en-US" sz="2000" dirty="0">
                <a:solidFill>
                  <a:schemeClr val="tx2"/>
                </a:solidFill>
                <a:latin typeface="Arial Regular" charset="0"/>
              </a:rPr>
              <a:t>.com</a:t>
            </a:r>
          </a:p>
          <a:p>
            <a:pPr>
              <a:lnSpc>
                <a:spcPct val="150000"/>
              </a:lnSpc>
            </a:pPr>
            <a:r>
              <a:rPr lang="en-US" sz="1400" dirty="0">
                <a:solidFill>
                  <a:schemeClr val="accent1"/>
                </a:solidFill>
                <a:latin typeface="Arial Narrow Regular"/>
              </a:rPr>
              <a:t>Product Pages | Tools, Specifications, &amp; Resources | Vertical Market Solutions</a:t>
            </a:r>
          </a:p>
          <a:p>
            <a:pPr>
              <a:lnSpc>
                <a:spcPct val="150000"/>
              </a:lnSpc>
            </a:pPr>
            <a:r>
              <a:rPr lang="en-US" sz="1400" dirty="0">
                <a:solidFill>
                  <a:schemeClr val="accent1"/>
                </a:solidFill>
                <a:latin typeface="Arial Narrow Regular"/>
              </a:rPr>
              <a:t>inSpec | Manufacturer Cross Reference | ARCAT | MasterSpec | SpecBuilder |</a:t>
            </a:r>
          </a:p>
          <a:p>
            <a:pPr>
              <a:lnSpc>
                <a:spcPct val="150000"/>
              </a:lnSpc>
            </a:pPr>
            <a:r>
              <a:rPr lang="en-US" sz="1400" dirty="0">
                <a:solidFill>
                  <a:schemeClr val="accent1"/>
                </a:solidFill>
                <a:latin typeface="Arial Narrow Regular"/>
              </a:rPr>
              <a:t>Specifiers | BIM/Revit Files</a:t>
            </a:r>
          </a:p>
          <a:p>
            <a:pPr>
              <a:lnSpc>
                <a:spcPct val="150000"/>
              </a:lnSpc>
            </a:pPr>
            <a:endParaRPr lang="en-US" sz="1000" dirty="0">
              <a:solidFill>
                <a:schemeClr val="tx2"/>
              </a:solidFill>
              <a:latin typeface="Arial Regular" charset="0"/>
            </a:endParaRPr>
          </a:p>
          <a:p>
            <a:pPr>
              <a:lnSpc>
                <a:spcPct val="150000"/>
              </a:lnSpc>
            </a:pPr>
            <a:r>
              <a:rPr lang="en-US" sz="2000" dirty="0">
                <a:latin typeface="Arial Regular" charset="0"/>
                <a:hlinkClick r:id="rId2"/>
              </a:rPr>
              <a:t>zurn</a:t>
            </a:r>
            <a:r>
              <a:rPr lang="en-US" sz="2000" dirty="0">
                <a:solidFill>
                  <a:schemeClr val="tx2"/>
                </a:solidFill>
                <a:latin typeface="Arial Regular" charset="0"/>
                <a:hlinkClick r:id="rId2"/>
              </a:rPr>
              <a:t>.com/resources/product-training</a:t>
            </a:r>
            <a:endParaRPr lang="en-US" sz="2000" dirty="0">
              <a:solidFill>
                <a:schemeClr val="tx2"/>
              </a:solidFill>
              <a:latin typeface="Arial Regular" charset="0"/>
            </a:endParaRPr>
          </a:p>
          <a:p>
            <a:pPr>
              <a:lnSpc>
                <a:spcPct val="150000"/>
              </a:lnSpc>
            </a:pPr>
            <a:r>
              <a:rPr lang="en-US" sz="1400" dirty="0">
                <a:solidFill>
                  <a:schemeClr val="accent1"/>
                </a:solidFill>
                <a:latin typeface="Arial Narrow Regular"/>
              </a:rPr>
              <a:t>Zurn Product - Overview</a:t>
            </a:r>
          </a:p>
          <a:p>
            <a:pPr>
              <a:lnSpc>
                <a:spcPct val="150000"/>
              </a:lnSpc>
            </a:pPr>
            <a:r>
              <a:rPr lang="en-US" sz="1400" dirty="0">
                <a:solidFill>
                  <a:schemeClr val="accent1"/>
                </a:solidFill>
                <a:latin typeface="Arial Narrow Regular"/>
              </a:rPr>
              <a:t>How to Install and Support</a:t>
            </a:r>
          </a:p>
          <a:p>
            <a:pPr>
              <a:lnSpc>
                <a:spcPct val="150000"/>
              </a:lnSpc>
            </a:pPr>
            <a:endParaRPr lang="en-US" sz="1000" dirty="0">
              <a:solidFill>
                <a:schemeClr val="tx2"/>
              </a:solidFill>
              <a:latin typeface="Arial Regular" charset="0"/>
            </a:endParaRPr>
          </a:p>
          <a:p>
            <a:r>
              <a:rPr lang="en-US" sz="2400" dirty="0">
                <a:solidFill>
                  <a:schemeClr val="tx2"/>
                </a:solidFill>
                <a:latin typeface="Arial Narrow Regular"/>
              </a:rPr>
              <a:t>facebook.com</a:t>
            </a:r>
            <a:r>
              <a:rPr lang="en-US" sz="2400" dirty="0">
                <a:latin typeface="Arial Narrow Regular"/>
              </a:rPr>
              <a:t>/</a:t>
            </a:r>
            <a:r>
              <a:rPr lang="en-US" sz="2400" dirty="0" err="1">
                <a:latin typeface="Arial Narrow Regular"/>
              </a:rPr>
              <a:t>ZurnIndustries</a:t>
            </a:r>
            <a:r>
              <a:rPr lang="en-US" sz="2400" dirty="0">
                <a:latin typeface="Arial Narrow Regular"/>
              </a:rPr>
              <a:t> </a:t>
            </a:r>
          </a:p>
          <a:p>
            <a:r>
              <a:rPr lang="en-US" sz="2400" dirty="0">
                <a:solidFill>
                  <a:schemeClr val="tx2"/>
                </a:solidFill>
                <a:latin typeface="Arial Narrow Regular"/>
              </a:rPr>
              <a:t>twitter.com</a:t>
            </a:r>
            <a:r>
              <a:rPr lang="en-US" sz="2400" dirty="0">
                <a:latin typeface="Arial Narrow Regular"/>
              </a:rPr>
              <a:t>/</a:t>
            </a:r>
            <a:r>
              <a:rPr lang="en-US" sz="2400" dirty="0" err="1">
                <a:latin typeface="Arial Narrow Regular"/>
              </a:rPr>
              <a:t>ZurnIndustries</a:t>
            </a:r>
            <a:endParaRPr lang="en-US" sz="2400" dirty="0">
              <a:latin typeface="Arial Narrow Regular"/>
            </a:endParaRPr>
          </a:p>
          <a:p>
            <a:r>
              <a:rPr lang="en-US" sz="2400" dirty="0">
                <a:solidFill>
                  <a:schemeClr val="tx2"/>
                </a:solidFill>
                <a:latin typeface="Arial Narrow Regular"/>
              </a:rPr>
              <a:t>linkedin.com</a:t>
            </a:r>
            <a:r>
              <a:rPr lang="en-US" sz="2400" dirty="0">
                <a:latin typeface="Arial Narrow Regular"/>
              </a:rPr>
              <a:t>/company/</a:t>
            </a:r>
            <a:r>
              <a:rPr lang="en-US" sz="2400" dirty="0" err="1">
                <a:latin typeface="Arial Narrow Regular"/>
              </a:rPr>
              <a:t>ZurnIndustries</a:t>
            </a:r>
            <a:endParaRPr lang="en-US" sz="2400" dirty="0">
              <a:latin typeface="Arial Narrow Regular"/>
            </a:endParaRPr>
          </a:p>
          <a:p>
            <a:r>
              <a:rPr lang="en-US" sz="2400" dirty="0">
                <a:solidFill>
                  <a:schemeClr val="tx2"/>
                </a:solidFill>
                <a:latin typeface="Arial Narrow Regular"/>
              </a:rPr>
              <a:t>youtube.com</a:t>
            </a:r>
            <a:r>
              <a:rPr lang="en-US" sz="2400" dirty="0">
                <a:latin typeface="Arial Narrow Regular"/>
              </a:rPr>
              <a:t>/</a:t>
            </a:r>
            <a:r>
              <a:rPr lang="en-US" sz="2400" dirty="0" err="1">
                <a:latin typeface="Arial Narrow Regular"/>
              </a:rPr>
              <a:t>ZurnIndustriesLLC</a:t>
            </a:r>
            <a:endParaRPr lang="en-US" sz="2400" dirty="0">
              <a:latin typeface="Arial Narrow Regular"/>
            </a:endParaRPr>
          </a:p>
        </p:txBody>
      </p:sp>
      <p:cxnSp>
        <p:nvCxnSpPr>
          <p:cNvPr id="5" name="Straight Connector 4"/>
          <p:cNvCxnSpPr/>
          <p:nvPr/>
        </p:nvCxnSpPr>
        <p:spPr>
          <a:xfrm>
            <a:off x="2471738" y="4312607"/>
            <a:ext cx="7620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67538" y="4312607"/>
            <a:ext cx="7620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463338" y="4312607"/>
            <a:ext cx="7620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84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5448300" cy="1962076"/>
          </a:xfrm>
        </p:spPr>
        <p:txBody>
          <a:bodyPr/>
          <a:lstStyle/>
          <a:p>
            <a:r>
              <a:rPr lang="en-US" dirty="0">
                <a:solidFill>
                  <a:schemeClr val="accent1"/>
                </a:solidFill>
              </a:rPr>
              <a:t>agenda</a:t>
            </a:r>
            <a:br>
              <a:rPr lang="en-US" dirty="0">
                <a:solidFill>
                  <a:schemeClr val="accent1"/>
                </a:solidFill>
              </a:rPr>
            </a:br>
            <a:r>
              <a:rPr lang="en-US" dirty="0"/>
              <a:t>what you’ll learn</a:t>
            </a:r>
            <a:br>
              <a:rPr lang="en-US" dirty="0"/>
            </a:br>
            <a:endParaRPr lang="uk-UA" dirty="0"/>
          </a:p>
        </p:txBody>
      </p:sp>
      <p:sp>
        <p:nvSpPr>
          <p:cNvPr id="3" name="Slide Number Placeholder 2"/>
          <p:cNvSpPr>
            <a:spLocks noGrp="1"/>
          </p:cNvSpPr>
          <p:nvPr>
            <p:ph type="sldNum" sz="quarter" idx="10"/>
          </p:nvPr>
        </p:nvSpPr>
        <p:spPr>
          <a:xfrm>
            <a:off x="16916400" y="9029700"/>
            <a:ext cx="1733550" cy="954107"/>
          </a:xfrm>
        </p:spPr>
        <p:txBody>
          <a:bodyPr/>
          <a:lstStyle/>
          <a:p>
            <a:pPr algn="l"/>
            <a:r>
              <a:rPr lang="en-US" b="0" dirty="0">
                <a:latin typeface="Arial Regular" charset="0"/>
              </a:rPr>
              <a:t>page</a:t>
            </a:r>
          </a:p>
          <a:p>
            <a:pPr algn="l"/>
            <a:r>
              <a:rPr lang="en-US" b="0" dirty="0">
                <a:latin typeface="Arial Regular" charset="0"/>
              </a:rPr>
              <a:t>0</a:t>
            </a:r>
            <a:fld id="{37D409AB-2201-4E18-8A34-C31753AD9B06}" type="slidenum">
              <a:rPr b="0" smtClean="0">
                <a:latin typeface="Arial Regular" charset="0"/>
              </a:rPr>
              <a:pPr algn="l"/>
              <a:t>2</a:t>
            </a:fld>
            <a:endParaRPr b="0" dirty="0">
              <a:latin typeface="Arial Regular" charset="0"/>
            </a:endParaRPr>
          </a:p>
        </p:txBody>
      </p:sp>
      <p:grpSp>
        <p:nvGrpSpPr>
          <p:cNvPr id="25" name="Group 24"/>
          <p:cNvGrpSpPr/>
          <p:nvPr/>
        </p:nvGrpSpPr>
        <p:grpSpPr>
          <a:xfrm>
            <a:off x="1562101" y="2666231"/>
            <a:ext cx="7239000" cy="1862048"/>
            <a:chOff x="1562101" y="3053723"/>
            <a:chExt cx="7239000" cy="1862048"/>
          </a:xfrm>
        </p:grpSpPr>
        <p:sp>
          <p:nvSpPr>
            <p:cNvPr id="4" name="TextBox 3"/>
            <p:cNvSpPr txBox="1"/>
            <p:nvPr/>
          </p:nvSpPr>
          <p:spPr>
            <a:xfrm>
              <a:off x="1562101" y="3053723"/>
              <a:ext cx="2095500" cy="1862048"/>
            </a:xfrm>
            <a:prstGeom prst="rect">
              <a:avLst/>
            </a:prstGeom>
            <a:noFill/>
          </p:spPr>
          <p:txBody>
            <a:bodyPr wrap="square" rtlCol="0">
              <a:spAutoFit/>
            </a:bodyPr>
            <a:lstStyle/>
            <a:p>
              <a:pPr algn="r"/>
              <a:r>
                <a:rPr lang="en-US" sz="11500" dirty="0">
                  <a:solidFill>
                    <a:schemeClr val="accent1"/>
                  </a:solidFill>
                  <a:latin typeface="Arial Narrow Regular" charset="0"/>
                </a:rPr>
                <a:t>01</a:t>
              </a:r>
              <a:endParaRPr lang="uk-UA" sz="11500" dirty="0">
                <a:solidFill>
                  <a:schemeClr val="accent1"/>
                </a:solidFill>
                <a:latin typeface="Arial Narrow Regular" charset="0"/>
              </a:endParaRPr>
            </a:p>
          </p:txBody>
        </p:sp>
        <p:sp>
          <p:nvSpPr>
            <p:cNvPr id="7" name="TextBox 6"/>
            <p:cNvSpPr txBox="1"/>
            <p:nvPr/>
          </p:nvSpPr>
          <p:spPr>
            <a:xfrm>
              <a:off x="3657601" y="3206123"/>
              <a:ext cx="5143500" cy="646331"/>
            </a:xfrm>
            <a:prstGeom prst="rect">
              <a:avLst/>
            </a:prstGeom>
            <a:noFill/>
          </p:spPr>
          <p:txBody>
            <a:bodyPr wrap="square" rtlCol="0">
              <a:spAutoFit/>
            </a:bodyPr>
            <a:lstStyle/>
            <a:p>
              <a:r>
                <a:rPr lang="en-US" sz="3600" dirty="0">
                  <a:solidFill>
                    <a:srgbClr val="0A091B"/>
                  </a:solidFill>
                  <a:latin typeface="Arial Narrow Regular" charset="0"/>
                </a:rPr>
                <a:t>value proposition</a:t>
              </a:r>
            </a:p>
          </p:txBody>
        </p:sp>
      </p:grpSp>
      <p:grpSp>
        <p:nvGrpSpPr>
          <p:cNvPr id="27" name="Group 26"/>
          <p:cNvGrpSpPr/>
          <p:nvPr/>
        </p:nvGrpSpPr>
        <p:grpSpPr>
          <a:xfrm>
            <a:off x="1562101" y="4983737"/>
            <a:ext cx="7239000" cy="1862048"/>
            <a:chOff x="1562101" y="5371229"/>
            <a:chExt cx="7239000" cy="1862048"/>
          </a:xfrm>
        </p:grpSpPr>
        <p:sp>
          <p:nvSpPr>
            <p:cNvPr id="11" name="TextBox 10"/>
            <p:cNvSpPr txBox="1"/>
            <p:nvPr/>
          </p:nvSpPr>
          <p:spPr>
            <a:xfrm>
              <a:off x="1562101" y="5371229"/>
              <a:ext cx="2095500" cy="1862048"/>
            </a:xfrm>
            <a:prstGeom prst="rect">
              <a:avLst/>
            </a:prstGeom>
            <a:noFill/>
          </p:spPr>
          <p:txBody>
            <a:bodyPr wrap="square" rtlCol="0">
              <a:spAutoFit/>
            </a:bodyPr>
            <a:lstStyle/>
            <a:p>
              <a:pPr algn="r"/>
              <a:r>
                <a:rPr lang="en-US" sz="11500" dirty="0">
                  <a:solidFill>
                    <a:schemeClr val="accent1"/>
                  </a:solidFill>
                  <a:latin typeface="Arial Narrow Regular" charset="0"/>
                </a:rPr>
                <a:t>03</a:t>
              </a:r>
              <a:endParaRPr lang="uk-UA" sz="11500" dirty="0">
                <a:solidFill>
                  <a:schemeClr val="accent1"/>
                </a:solidFill>
                <a:latin typeface="Arial Narrow Regular" charset="0"/>
              </a:endParaRPr>
            </a:p>
          </p:txBody>
        </p:sp>
        <p:sp>
          <p:nvSpPr>
            <p:cNvPr id="12" name="TextBox 11"/>
            <p:cNvSpPr txBox="1"/>
            <p:nvPr/>
          </p:nvSpPr>
          <p:spPr>
            <a:xfrm>
              <a:off x="3657601" y="5523629"/>
              <a:ext cx="5143500" cy="646331"/>
            </a:xfrm>
            <a:prstGeom prst="rect">
              <a:avLst/>
            </a:prstGeom>
            <a:noFill/>
          </p:spPr>
          <p:txBody>
            <a:bodyPr wrap="square" rtlCol="0">
              <a:spAutoFit/>
            </a:bodyPr>
            <a:lstStyle/>
            <a:p>
              <a:r>
                <a:rPr lang="en-US" sz="3600" dirty="0">
                  <a:solidFill>
                    <a:srgbClr val="0A091B"/>
                  </a:solidFill>
                  <a:latin typeface="Arial Narrow Regular" charset="0"/>
                </a:rPr>
                <a:t>design &amp; specify</a:t>
              </a:r>
              <a:endParaRPr lang="uk-UA" sz="3600" dirty="0">
                <a:solidFill>
                  <a:srgbClr val="0A091B"/>
                </a:solidFill>
                <a:latin typeface="Arial Narrow Regular" charset="0"/>
              </a:endParaRPr>
            </a:p>
          </p:txBody>
        </p:sp>
      </p:grpSp>
      <p:grpSp>
        <p:nvGrpSpPr>
          <p:cNvPr id="26" name="Group 25"/>
          <p:cNvGrpSpPr/>
          <p:nvPr/>
        </p:nvGrpSpPr>
        <p:grpSpPr>
          <a:xfrm>
            <a:off x="9486900" y="2666231"/>
            <a:ext cx="7239000" cy="1862048"/>
            <a:chOff x="9486900" y="3053723"/>
            <a:chExt cx="7239000" cy="1862048"/>
          </a:xfrm>
        </p:grpSpPr>
        <p:sp>
          <p:nvSpPr>
            <p:cNvPr id="15" name="TextBox 14"/>
            <p:cNvSpPr txBox="1"/>
            <p:nvPr/>
          </p:nvSpPr>
          <p:spPr>
            <a:xfrm>
              <a:off x="9486900" y="3053723"/>
              <a:ext cx="2095500" cy="1862048"/>
            </a:xfrm>
            <a:prstGeom prst="rect">
              <a:avLst/>
            </a:prstGeom>
            <a:noFill/>
          </p:spPr>
          <p:txBody>
            <a:bodyPr wrap="square" rtlCol="0">
              <a:spAutoFit/>
            </a:bodyPr>
            <a:lstStyle/>
            <a:p>
              <a:pPr algn="r"/>
              <a:r>
                <a:rPr lang="en-US" sz="11500" dirty="0">
                  <a:solidFill>
                    <a:schemeClr val="accent1"/>
                  </a:solidFill>
                  <a:latin typeface="Arial Narrow Regular" charset="0"/>
                </a:rPr>
                <a:t>02</a:t>
              </a:r>
              <a:endParaRPr lang="uk-UA" sz="11500" dirty="0">
                <a:solidFill>
                  <a:schemeClr val="accent1"/>
                </a:solidFill>
                <a:latin typeface="Arial Narrow Regular" charset="0"/>
              </a:endParaRPr>
            </a:p>
          </p:txBody>
        </p:sp>
        <p:sp>
          <p:nvSpPr>
            <p:cNvPr id="16" name="TextBox 15"/>
            <p:cNvSpPr txBox="1"/>
            <p:nvPr/>
          </p:nvSpPr>
          <p:spPr>
            <a:xfrm>
              <a:off x="11582400" y="3206123"/>
              <a:ext cx="5143500" cy="646331"/>
            </a:xfrm>
            <a:prstGeom prst="rect">
              <a:avLst/>
            </a:prstGeom>
            <a:noFill/>
          </p:spPr>
          <p:txBody>
            <a:bodyPr wrap="square" rtlCol="0">
              <a:spAutoFit/>
            </a:bodyPr>
            <a:lstStyle/>
            <a:p>
              <a:r>
                <a:rPr lang="en-US" sz="3600" dirty="0">
                  <a:solidFill>
                    <a:srgbClr val="0A091B"/>
                  </a:solidFill>
                  <a:latin typeface="Arial Narrow Regular" charset="0"/>
                </a:rPr>
                <a:t>features &amp; benefits</a:t>
              </a:r>
              <a:endParaRPr lang="uk-UA" sz="3600" dirty="0">
                <a:solidFill>
                  <a:srgbClr val="0A091B"/>
                </a:solidFill>
                <a:latin typeface="Arial Narrow Regular" charset="0"/>
              </a:endParaRPr>
            </a:p>
          </p:txBody>
        </p:sp>
      </p:grpSp>
      <p:grpSp>
        <p:nvGrpSpPr>
          <p:cNvPr id="28" name="Group 27"/>
          <p:cNvGrpSpPr/>
          <p:nvPr/>
        </p:nvGrpSpPr>
        <p:grpSpPr>
          <a:xfrm>
            <a:off x="9486900" y="4983737"/>
            <a:ext cx="7239000" cy="1862048"/>
            <a:chOff x="9486900" y="5371229"/>
            <a:chExt cx="7239000" cy="1862048"/>
          </a:xfrm>
        </p:grpSpPr>
        <p:sp>
          <p:nvSpPr>
            <p:cNvPr id="19" name="TextBox 18"/>
            <p:cNvSpPr txBox="1"/>
            <p:nvPr/>
          </p:nvSpPr>
          <p:spPr>
            <a:xfrm>
              <a:off x="9486900" y="5371229"/>
              <a:ext cx="2095500" cy="1862048"/>
            </a:xfrm>
            <a:prstGeom prst="rect">
              <a:avLst/>
            </a:prstGeom>
            <a:noFill/>
          </p:spPr>
          <p:txBody>
            <a:bodyPr wrap="square" rtlCol="0">
              <a:spAutoFit/>
            </a:bodyPr>
            <a:lstStyle/>
            <a:p>
              <a:pPr algn="r"/>
              <a:r>
                <a:rPr lang="en-US" sz="11500" dirty="0">
                  <a:solidFill>
                    <a:schemeClr val="accent1"/>
                  </a:solidFill>
                  <a:latin typeface="Arial Narrow Regular" charset="0"/>
                </a:rPr>
                <a:t>04</a:t>
              </a:r>
              <a:endParaRPr lang="uk-UA" sz="11500" dirty="0">
                <a:solidFill>
                  <a:schemeClr val="accent1"/>
                </a:solidFill>
                <a:latin typeface="Arial Narrow Regular" charset="0"/>
              </a:endParaRPr>
            </a:p>
          </p:txBody>
        </p:sp>
        <p:sp>
          <p:nvSpPr>
            <p:cNvPr id="20" name="TextBox 19"/>
            <p:cNvSpPr txBox="1"/>
            <p:nvPr/>
          </p:nvSpPr>
          <p:spPr>
            <a:xfrm>
              <a:off x="11582400" y="5523629"/>
              <a:ext cx="5143500" cy="646331"/>
            </a:xfrm>
            <a:prstGeom prst="rect">
              <a:avLst/>
            </a:prstGeom>
            <a:noFill/>
          </p:spPr>
          <p:txBody>
            <a:bodyPr wrap="square" rtlCol="0">
              <a:spAutoFit/>
            </a:bodyPr>
            <a:lstStyle/>
            <a:p>
              <a:r>
                <a:rPr lang="en-US" sz="3600" dirty="0">
                  <a:solidFill>
                    <a:srgbClr val="0A091B"/>
                  </a:solidFill>
                  <a:latin typeface="Arial Narrow Regular" charset="0"/>
                </a:rPr>
                <a:t>summary</a:t>
              </a:r>
              <a:endParaRPr lang="uk-UA" sz="3600" dirty="0">
                <a:solidFill>
                  <a:srgbClr val="0A091B"/>
                </a:solidFill>
                <a:latin typeface="Arial Narrow Regular" charset="0"/>
              </a:endParaRPr>
            </a:p>
          </p:txBody>
        </p:sp>
      </p:grpSp>
      <p:grpSp>
        <p:nvGrpSpPr>
          <p:cNvPr id="17" name="Group 16"/>
          <p:cNvGrpSpPr/>
          <p:nvPr/>
        </p:nvGrpSpPr>
        <p:grpSpPr>
          <a:xfrm>
            <a:off x="1524000" y="7091452"/>
            <a:ext cx="7239000" cy="1862048"/>
            <a:chOff x="1562101" y="5371229"/>
            <a:chExt cx="7239000" cy="1862048"/>
          </a:xfrm>
        </p:grpSpPr>
        <p:sp>
          <p:nvSpPr>
            <p:cNvPr id="18" name="TextBox 17"/>
            <p:cNvSpPr txBox="1"/>
            <p:nvPr/>
          </p:nvSpPr>
          <p:spPr>
            <a:xfrm>
              <a:off x="1562101" y="5371229"/>
              <a:ext cx="2095500" cy="1862048"/>
            </a:xfrm>
            <a:prstGeom prst="rect">
              <a:avLst/>
            </a:prstGeom>
            <a:noFill/>
          </p:spPr>
          <p:txBody>
            <a:bodyPr wrap="square" rtlCol="0">
              <a:spAutoFit/>
            </a:bodyPr>
            <a:lstStyle/>
            <a:p>
              <a:pPr algn="r"/>
              <a:r>
                <a:rPr lang="en-US" sz="11500" dirty="0">
                  <a:solidFill>
                    <a:schemeClr val="accent1"/>
                  </a:solidFill>
                  <a:latin typeface="Arial Narrow Regular" charset="0"/>
                </a:rPr>
                <a:t>05</a:t>
              </a:r>
              <a:endParaRPr lang="uk-UA" sz="11500" dirty="0">
                <a:solidFill>
                  <a:schemeClr val="accent1"/>
                </a:solidFill>
                <a:latin typeface="Arial Narrow Regular" charset="0"/>
              </a:endParaRPr>
            </a:p>
          </p:txBody>
        </p:sp>
        <p:sp>
          <p:nvSpPr>
            <p:cNvPr id="21" name="TextBox 20"/>
            <p:cNvSpPr txBox="1"/>
            <p:nvPr/>
          </p:nvSpPr>
          <p:spPr>
            <a:xfrm>
              <a:off x="3657601" y="5523629"/>
              <a:ext cx="5143500" cy="646331"/>
            </a:xfrm>
            <a:prstGeom prst="rect">
              <a:avLst/>
            </a:prstGeom>
            <a:noFill/>
          </p:spPr>
          <p:txBody>
            <a:bodyPr wrap="square" rtlCol="0">
              <a:spAutoFit/>
            </a:bodyPr>
            <a:lstStyle/>
            <a:p>
              <a:r>
                <a:rPr lang="en-US" sz="3600" dirty="0">
                  <a:solidFill>
                    <a:srgbClr val="0A091B"/>
                  </a:solidFill>
                  <a:latin typeface="Arial Narrow Regular" charset="0"/>
                </a:rPr>
                <a:t>resources</a:t>
              </a:r>
              <a:endParaRPr lang="uk-UA" sz="3600" dirty="0">
                <a:solidFill>
                  <a:srgbClr val="0A091B"/>
                </a:solidFill>
                <a:latin typeface="Arial Narrow Regular" charset="0"/>
              </a:endParaRPr>
            </a:p>
          </p:txBody>
        </p:sp>
      </p:grpSp>
    </p:spTree>
    <p:extLst>
      <p:ext uri="{BB962C8B-B14F-4D97-AF65-F5344CB8AC3E}">
        <p14:creationId xmlns:p14="http://schemas.microsoft.com/office/powerpoint/2010/main" val="64839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124951" y="-12700"/>
            <a:ext cx="9163049" cy="102997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5" name="Rectangle 4"/>
          <p:cNvSpPr/>
          <p:nvPr/>
        </p:nvSpPr>
        <p:spPr>
          <a:xfrm>
            <a:off x="0" y="-12700"/>
            <a:ext cx="9124951" cy="102870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Arial Regular" charset="0"/>
            </a:endParaRPr>
          </a:p>
        </p:txBody>
      </p:sp>
      <p:grpSp>
        <p:nvGrpSpPr>
          <p:cNvPr id="4" name="Group 3"/>
          <p:cNvGrpSpPr/>
          <p:nvPr/>
        </p:nvGrpSpPr>
        <p:grpSpPr>
          <a:xfrm>
            <a:off x="609599" y="3522678"/>
            <a:ext cx="8153401" cy="3625825"/>
            <a:chOff x="144063" y="4050159"/>
            <a:chExt cx="7330523" cy="3625825"/>
          </a:xfrm>
        </p:grpSpPr>
        <p:sp>
          <p:nvSpPr>
            <p:cNvPr id="2" name="TextBox 1"/>
            <p:cNvSpPr txBox="1"/>
            <p:nvPr/>
          </p:nvSpPr>
          <p:spPr>
            <a:xfrm>
              <a:off x="764376" y="7029653"/>
              <a:ext cx="6093624" cy="646331"/>
            </a:xfrm>
            <a:prstGeom prst="rect">
              <a:avLst/>
            </a:prstGeom>
            <a:noFill/>
          </p:spPr>
          <p:txBody>
            <a:bodyPr wrap="square" rtlCol="0">
              <a:spAutoFit/>
            </a:bodyPr>
            <a:lstStyle/>
            <a:p>
              <a:pPr algn="r"/>
              <a:endParaRPr lang="uk-UA" sz="3600" dirty="0">
                <a:solidFill>
                  <a:schemeClr val="bg1"/>
                </a:solidFill>
                <a:latin typeface="Arial Narrow Regular" charset="0"/>
              </a:endParaRPr>
            </a:p>
          </p:txBody>
        </p:sp>
        <p:sp>
          <p:nvSpPr>
            <p:cNvPr id="27" name="TextBox 26"/>
            <p:cNvSpPr txBox="1"/>
            <p:nvPr/>
          </p:nvSpPr>
          <p:spPr>
            <a:xfrm>
              <a:off x="144063" y="4050159"/>
              <a:ext cx="7330523" cy="1569660"/>
            </a:xfrm>
            <a:prstGeom prst="rect">
              <a:avLst/>
            </a:prstGeom>
            <a:noFill/>
          </p:spPr>
          <p:txBody>
            <a:bodyPr wrap="square" rtlCol="0">
              <a:spAutoFit/>
            </a:bodyPr>
            <a:lstStyle/>
            <a:p>
              <a:r>
                <a:rPr lang="en-US" sz="2400" dirty="0">
                  <a:solidFill>
                    <a:schemeClr val="bg2"/>
                  </a:solidFill>
                  <a:latin typeface="Arial Narrow Regular"/>
                </a:rPr>
                <a:t>For building owners, architects, and engineers,</a:t>
              </a:r>
            </a:p>
            <a:p>
              <a:r>
                <a:rPr lang="en-US" sz="2400" dirty="0">
                  <a:solidFill>
                    <a:schemeClr val="bg2"/>
                  </a:solidFill>
                  <a:latin typeface="Arial Narrow Regular"/>
                </a:rPr>
                <a:t>Zurn Industries designs lavatories &amp; sinks that deliver high functionality, durability, cleanliness, and water containment for a wide array of uses in commercial environments</a:t>
              </a:r>
              <a:endParaRPr lang="en-US" sz="2000" dirty="0">
                <a:solidFill>
                  <a:schemeClr val="bg2"/>
                </a:solidFill>
              </a:endParaRP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951" y="-21430"/>
            <a:ext cx="9163049" cy="10308430"/>
          </a:xfrm>
          <a:prstGeom prst="rect">
            <a:avLst/>
          </a:prstGeom>
        </p:spPr>
      </p:pic>
      <p:sp>
        <p:nvSpPr>
          <p:cNvPr id="8" name="Rectangle 7"/>
          <p:cNvSpPr/>
          <p:nvPr/>
        </p:nvSpPr>
        <p:spPr>
          <a:xfrm>
            <a:off x="9486902" y="2324100"/>
            <a:ext cx="3147657" cy="400110"/>
          </a:xfrm>
          <a:prstGeom prst="rect">
            <a:avLst/>
          </a:prstGeom>
        </p:spPr>
        <p:txBody>
          <a:bodyPr wrap="square">
            <a:spAutoFit/>
          </a:bodyPr>
          <a:lstStyle/>
          <a:p>
            <a:r>
              <a:rPr lang="en-US" sz="2000" dirty="0">
                <a:latin typeface="Arial Narrow Regular"/>
              </a:rPr>
              <a:t>Z5340 series lavatory </a:t>
            </a:r>
          </a:p>
        </p:txBody>
      </p:sp>
    </p:spTree>
    <p:extLst>
      <p:ext uri="{BB962C8B-B14F-4D97-AF65-F5344CB8AC3E}">
        <p14:creationId xmlns:p14="http://schemas.microsoft.com/office/powerpoint/2010/main" val="137653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5448300" cy="1962076"/>
          </a:xfrm>
        </p:spPr>
        <p:txBody>
          <a:bodyPr/>
          <a:lstStyle/>
          <a:p>
            <a:r>
              <a:rPr lang="en-US" dirty="0">
                <a:solidFill>
                  <a:schemeClr val="accent1"/>
                </a:solidFill>
              </a:rPr>
              <a:t>voice of customer</a:t>
            </a:r>
            <a:br>
              <a:rPr lang="en-US" dirty="0">
                <a:solidFill>
                  <a:schemeClr val="accent1"/>
                </a:solidFill>
              </a:rPr>
            </a:br>
            <a:r>
              <a:rPr lang="en-US" dirty="0"/>
              <a:t>industries</a:t>
            </a:r>
            <a:br>
              <a:rPr lang="en-US" dirty="0">
                <a:solidFill>
                  <a:schemeClr val="accent1"/>
                </a:solidFill>
              </a:rPr>
            </a:br>
            <a:endParaRPr lang="uk-UA" dirty="0">
              <a:solidFill>
                <a:srgbClr val="0A091B"/>
              </a:solidFill>
            </a:endParaRPr>
          </a:p>
        </p:txBody>
      </p:sp>
      <p:sp>
        <p:nvSpPr>
          <p:cNvPr id="3" name="Slide Number Placeholder 2"/>
          <p:cNvSpPr>
            <a:spLocks noGrp="1"/>
          </p:cNvSpPr>
          <p:nvPr>
            <p:ph type="sldNum" sz="quarter" idx="10"/>
          </p:nvPr>
        </p:nvSpPr>
        <p:spPr/>
        <p:txBody>
          <a:bodyPr/>
          <a:lstStyle/>
          <a:p>
            <a:pPr algn="l"/>
            <a:r>
              <a:rPr lang="en-US" b="0" dirty="0">
                <a:latin typeface="Arial Regular" charset="0"/>
              </a:rPr>
              <a:t>page</a:t>
            </a:r>
          </a:p>
          <a:p>
            <a:pPr algn="l"/>
            <a:r>
              <a:rPr lang="en-US" b="0" dirty="0">
                <a:latin typeface="Arial Regular" charset="0"/>
              </a:rPr>
              <a:t>0</a:t>
            </a:r>
            <a:fld id="{37D409AB-2201-4E18-8A34-C31753AD9B06}" type="slidenum">
              <a:rPr b="0" smtClean="0">
                <a:latin typeface="Arial Regular" charset="0"/>
              </a:rPr>
              <a:pPr algn="l"/>
              <a:t>4</a:t>
            </a:fld>
            <a:endParaRPr b="0" dirty="0">
              <a:latin typeface="Arial Regular" charset="0"/>
            </a:endParaRPr>
          </a:p>
        </p:txBody>
      </p:sp>
      <p:cxnSp>
        <p:nvCxnSpPr>
          <p:cNvPr id="5" name="Straight Connector 4"/>
          <p:cNvCxnSpPr/>
          <p:nvPr/>
        </p:nvCxnSpPr>
        <p:spPr>
          <a:xfrm>
            <a:off x="6386513" y="4343400"/>
            <a:ext cx="14287" cy="2675304"/>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01489" y="4343400"/>
            <a:ext cx="1" cy="2675304"/>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2058913" y="3690253"/>
            <a:ext cx="5543287" cy="3310086"/>
            <a:chOff x="1658022" y="3695700"/>
            <a:chExt cx="4020230" cy="3310086"/>
          </a:xfrm>
        </p:grpSpPr>
        <p:sp>
          <p:nvSpPr>
            <p:cNvPr id="9" name="TextBox 8"/>
            <p:cNvSpPr txBox="1"/>
            <p:nvPr/>
          </p:nvSpPr>
          <p:spPr>
            <a:xfrm>
              <a:off x="1658022" y="5682347"/>
              <a:ext cx="4020230" cy="1323439"/>
            </a:xfrm>
            <a:prstGeom prst="rect">
              <a:avLst/>
            </a:prstGeom>
            <a:noFill/>
          </p:spPr>
          <p:txBody>
            <a:bodyPr wrap="square" rtlCol="0">
              <a:spAutoFit/>
            </a:bodyPr>
            <a:lstStyle/>
            <a:p>
              <a:pPr algn="ctr"/>
              <a:r>
                <a:rPr lang="en-US" sz="2000" dirty="0">
                  <a:solidFill>
                    <a:schemeClr val="tx2"/>
                  </a:solidFill>
                  <a:latin typeface="Arial Narrow Regular"/>
                </a:rPr>
                <a:t>“I need products that are </a:t>
              </a:r>
              <a:r>
                <a:rPr lang="en-US" sz="2000" b="1" dirty="0">
                  <a:solidFill>
                    <a:schemeClr val="tx2"/>
                  </a:solidFill>
                  <a:latin typeface="Arial Narrow Regular"/>
                </a:rPr>
                <a:t>easy and cost-effective to install and maintain</a:t>
              </a:r>
              <a:r>
                <a:rPr lang="en-US" sz="2000" dirty="0">
                  <a:solidFill>
                    <a:schemeClr val="tx2"/>
                  </a:solidFill>
                  <a:latin typeface="Arial Narrow Regular"/>
                </a:rPr>
                <a:t>, that are assembled and packaged in a manner that streamlines labor.” </a:t>
              </a:r>
              <a:endParaRPr lang="uk-UA" sz="2000" dirty="0">
                <a:solidFill>
                  <a:schemeClr val="tx2"/>
                </a:solidFill>
                <a:latin typeface="Arial Regular" charset="0"/>
              </a:endParaRPr>
            </a:p>
          </p:txBody>
        </p:sp>
        <p:sp>
          <p:nvSpPr>
            <p:cNvPr id="8" name="TextBox 7"/>
            <p:cNvSpPr txBox="1"/>
            <p:nvPr/>
          </p:nvSpPr>
          <p:spPr>
            <a:xfrm>
              <a:off x="1847851" y="4782324"/>
              <a:ext cx="3562350" cy="646331"/>
            </a:xfrm>
            <a:prstGeom prst="rect">
              <a:avLst/>
            </a:prstGeom>
            <a:noFill/>
          </p:spPr>
          <p:txBody>
            <a:bodyPr wrap="square" rtlCol="0">
              <a:spAutoFit/>
            </a:bodyPr>
            <a:lstStyle/>
            <a:p>
              <a:pPr algn="ctr"/>
              <a:r>
                <a:rPr lang="en-US" sz="3600" dirty="0">
                  <a:latin typeface="Arial Narrow Regular" charset="0"/>
                </a:rPr>
                <a:t>contractor</a:t>
              </a:r>
              <a:endParaRPr lang="uk-UA" sz="3600" dirty="0">
                <a:latin typeface="Arial Narrow Regular" charset="0"/>
              </a:endParaRPr>
            </a:p>
          </p:txBody>
        </p:sp>
        <p:pic>
          <p:nvPicPr>
            <p:cNvPr id="28" name="Picture 27" descr="construction helm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695700"/>
              <a:ext cx="977900" cy="838200"/>
            </a:xfrm>
            <a:prstGeom prst="rect">
              <a:avLst/>
            </a:prstGeom>
          </p:spPr>
        </p:pic>
      </p:grpSp>
      <p:grpSp>
        <p:nvGrpSpPr>
          <p:cNvPr id="22" name="Group 21"/>
          <p:cNvGrpSpPr/>
          <p:nvPr/>
        </p:nvGrpSpPr>
        <p:grpSpPr>
          <a:xfrm>
            <a:off x="871537" y="3741390"/>
            <a:ext cx="5453063" cy="3310086"/>
            <a:chOff x="7010403" y="3771900"/>
            <a:chExt cx="4343270" cy="3310086"/>
          </a:xfrm>
        </p:grpSpPr>
        <p:sp>
          <p:nvSpPr>
            <p:cNvPr id="11" name="TextBox 10"/>
            <p:cNvSpPr txBox="1"/>
            <p:nvPr/>
          </p:nvSpPr>
          <p:spPr>
            <a:xfrm>
              <a:off x="7010403" y="5758547"/>
              <a:ext cx="4343270" cy="1323439"/>
            </a:xfrm>
            <a:prstGeom prst="rect">
              <a:avLst/>
            </a:prstGeom>
            <a:noFill/>
          </p:spPr>
          <p:txBody>
            <a:bodyPr wrap="square" rtlCol="0">
              <a:spAutoFit/>
            </a:bodyPr>
            <a:lstStyle/>
            <a:p>
              <a:pPr algn="ctr"/>
              <a:r>
                <a:rPr lang="en-US" sz="2000" dirty="0">
                  <a:solidFill>
                    <a:schemeClr val="tx2"/>
                  </a:solidFill>
                  <a:latin typeface="Arial Narrow Regular"/>
                </a:rPr>
                <a:t>“I need products that are </a:t>
              </a:r>
              <a:r>
                <a:rPr lang="en-US" sz="2000" b="1" dirty="0">
                  <a:solidFill>
                    <a:schemeClr val="tx2"/>
                  </a:solidFill>
                  <a:latin typeface="Arial Narrow Regular"/>
                </a:rPr>
                <a:t>aesthetically pleasing, durable and have a low total cost of ownership </a:t>
              </a:r>
              <a:r>
                <a:rPr lang="en-US" sz="2000" dirty="0">
                  <a:solidFill>
                    <a:schemeClr val="tx2"/>
                  </a:solidFill>
                  <a:latin typeface="Arial Narrow Regular"/>
                </a:rPr>
                <a:t>+ require </a:t>
              </a:r>
              <a:r>
                <a:rPr lang="en-US" sz="2000" b="1" dirty="0">
                  <a:solidFill>
                    <a:schemeClr val="tx2"/>
                  </a:solidFill>
                  <a:latin typeface="Arial Narrow Regular"/>
                </a:rPr>
                <a:t>minimum downtime for maintenance</a:t>
              </a:r>
              <a:r>
                <a:rPr lang="en-US" sz="2000" dirty="0">
                  <a:solidFill>
                    <a:schemeClr val="tx2"/>
                  </a:solidFill>
                  <a:latin typeface="Arial Narrow Regular"/>
                </a:rPr>
                <a:t>.”</a:t>
              </a:r>
            </a:p>
          </p:txBody>
        </p:sp>
        <p:sp>
          <p:nvSpPr>
            <p:cNvPr id="10" name="TextBox 9"/>
            <p:cNvSpPr txBox="1"/>
            <p:nvPr/>
          </p:nvSpPr>
          <p:spPr>
            <a:xfrm>
              <a:off x="7010403" y="4782324"/>
              <a:ext cx="4267198" cy="646331"/>
            </a:xfrm>
            <a:prstGeom prst="rect">
              <a:avLst/>
            </a:prstGeom>
            <a:noFill/>
          </p:spPr>
          <p:txBody>
            <a:bodyPr wrap="square" rtlCol="0">
              <a:spAutoFit/>
            </a:bodyPr>
            <a:lstStyle/>
            <a:p>
              <a:pPr algn="ctr"/>
              <a:r>
                <a:rPr lang="en-US" sz="3600" dirty="0">
                  <a:solidFill>
                    <a:srgbClr val="0A091B"/>
                  </a:solidFill>
                  <a:latin typeface="Arial Narrow Regular" charset="0"/>
                </a:rPr>
                <a:t>building owner</a:t>
              </a:r>
              <a:endParaRPr lang="uk-UA" sz="3600" dirty="0">
                <a:solidFill>
                  <a:srgbClr val="0A091B"/>
                </a:solidFill>
                <a:latin typeface="Arial Narrow Regular" charset="0"/>
              </a:endParaRPr>
            </a:p>
          </p:txBody>
        </p:sp>
        <p:pic>
          <p:nvPicPr>
            <p:cNvPr id="29" name="Picture 28" descr="building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3771900"/>
              <a:ext cx="838200" cy="838200"/>
            </a:xfrm>
            <a:prstGeom prst="rect">
              <a:avLst/>
            </a:prstGeom>
          </p:spPr>
        </p:pic>
      </p:grpSp>
      <p:grpSp>
        <p:nvGrpSpPr>
          <p:cNvPr id="24" name="Group 23"/>
          <p:cNvGrpSpPr/>
          <p:nvPr/>
        </p:nvGrpSpPr>
        <p:grpSpPr>
          <a:xfrm>
            <a:off x="6543938" y="3690253"/>
            <a:ext cx="5357552" cy="2712898"/>
            <a:chOff x="12553951" y="3695700"/>
            <a:chExt cx="4337501" cy="2712898"/>
          </a:xfrm>
        </p:grpSpPr>
        <p:sp>
          <p:nvSpPr>
            <p:cNvPr id="12" name="TextBox 11"/>
            <p:cNvSpPr txBox="1"/>
            <p:nvPr/>
          </p:nvSpPr>
          <p:spPr>
            <a:xfrm>
              <a:off x="12553951" y="4782324"/>
              <a:ext cx="4210050" cy="646331"/>
            </a:xfrm>
            <a:prstGeom prst="rect">
              <a:avLst/>
            </a:prstGeom>
            <a:noFill/>
          </p:spPr>
          <p:txBody>
            <a:bodyPr wrap="square" rtlCol="0">
              <a:spAutoFit/>
            </a:bodyPr>
            <a:lstStyle/>
            <a:p>
              <a:pPr algn="ctr"/>
              <a:r>
                <a:rPr lang="en-US" sz="3600" dirty="0">
                  <a:solidFill>
                    <a:srgbClr val="0A091B"/>
                  </a:solidFill>
                  <a:latin typeface="Arial Narrow Regular" charset="0"/>
                </a:rPr>
                <a:t>architect &amp; engineer</a:t>
              </a:r>
            </a:p>
          </p:txBody>
        </p:sp>
        <p:sp>
          <p:nvSpPr>
            <p:cNvPr id="13" name="TextBox 12"/>
            <p:cNvSpPr txBox="1"/>
            <p:nvPr/>
          </p:nvSpPr>
          <p:spPr>
            <a:xfrm>
              <a:off x="12553951" y="5700712"/>
              <a:ext cx="4337501" cy="707886"/>
            </a:xfrm>
            <a:prstGeom prst="rect">
              <a:avLst/>
            </a:prstGeom>
            <a:noFill/>
          </p:spPr>
          <p:txBody>
            <a:bodyPr wrap="square" rtlCol="0">
              <a:spAutoFit/>
            </a:bodyPr>
            <a:lstStyle/>
            <a:p>
              <a:pPr algn="ctr"/>
              <a:r>
                <a:rPr lang="en-US" sz="2000" dirty="0">
                  <a:solidFill>
                    <a:schemeClr val="tx2"/>
                  </a:solidFill>
                  <a:latin typeface="Arial Narrow Regular"/>
                </a:rPr>
                <a:t>“I need products that are </a:t>
              </a:r>
              <a:r>
                <a:rPr lang="en-US" sz="2000" b="1" dirty="0">
                  <a:solidFill>
                    <a:schemeClr val="tx2"/>
                  </a:solidFill>
                  <a:latin typeface="Arial Narrow Regular"/>
                </a:rPr>
                <a:t>aesthetically pleasing, durable</a:t>
              </a:r>
              <a:r>
                <a:rPr lang="en-US" sz="2000" dirty="0">
                  <a:solidFill>
                    <a:schemeClr val="tx2"/>
                  </a:solidFill>
                  <a:latin typeface="Arial Narrow Regular"/>
                </a:rPr>
                <a:t> and </a:t>
              </a:r>
              <a:r>
                <a:rPr lang="en-US" sz="2000" b="1" dirty="0">
                  <a:solidFill>
                    <a:schemeClr val="tx2"/>
                  </a:solidFill>
                  <a:latin typeface="Arial Narrow Regular"/>
                </a:rPr>
                <a:t>cost-effective</a:t>
              </a:r>
              <a:r>
                <a:rPr lang="en-US" sz="2000" dirty="0">
                  <a:solidFill>
                    <a:schemeClr val="tx2"/>
                  </a:solidFill>
                  <a:latin typeface="Arial Narrow Regular"/>
                </a:rPr>
                <a:t>.”</a:t>
              </a:r>
              <a:endParaRPr lang="uk-UA" sz="2000" dirty="0">
                <a:solidFill>
                  <a:schemeClr val="tx2"/>
                </a:solidFill>
                <a:latin typeface="Arial Regular" charset="0"/>
              </a:endParaRPr>
            </a:p>
          </p:txBody>
        </p:sp>
        <p:pic>
          <p:nvPicPr>
            <p:cNvPr id="30" name="Picture 29" descr="box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3695700"/>
              <a:ext cx="838200" cy="838200"/>
            </a:xfrm>
            <a:prstGeom prst="rect">
              <a:avLst/>
            </a:prstGeom>
          </p:spPr>
        </p:pic>
      </p:grpSp>
      <p:sp>
        <p:nvSpPr>
          <p:cNvPr id="18" name="Content Placeholder 2"/>
          <p:cNvSpPr txBox="1">
            <a:spLocks/>
          </p:cNvSpPr>
          <p:nvPr/>
        </p:nvSpPr>
        <p:spPr>
          <a:xfrm>
            <a:off x="3810000" y="8102752"/>
            <a:ext cx="14147756" cy="489943"/>
          </a:xfrm>
          <a:prstGeom prst="rect">
            <a:avLst/>
          </a:prstGeom>
        </p:spPr>
        <p:txBody>
          <a:bodyPr vert="horz" lIns="137160" tIns="68580" rIns="137160" bIns="68580" rtlCol="0">
            <a:normAutofit/>
          </a:bodyPr>
          <a:lstStyle>
            <a:lvl1pPr marL="342900" indent="-342900" algn="l" defTabSz="457200" rtl="0" eaLnBrk="1" latinLnBrk="0" hangingPunct="1">
              <a:spcBef>
                <a:spcPct val="20000"/>
              </a:spcBef>
              <a:buClr>
                <a:schemeClr val="accent1">
                  <a:lumMod val="60000"/>
                  <a:lumOff val="40000"/>
                </a:schemeClr>
              </a:buClr>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chemeClr val="accent1">
                  <a:lumMod val="60000"/>
                  <a:lumOff val="40000"/>
                </a:schemeClr>
              </a:buClr>
              <a:buFont typeface="Arial"/>
              <a:buChar char="–"/>
              <a:defRPr sz="25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Arial"/>
              <a:buChar char="•"/>
              <a:defRPr sz="2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tx2"/>
                </a:solidFill>
                <a:latin typeface="Arial Narrow Regular"/>
              </a:rPr>
              <a:t>Healthcare  </a:t>
            </a:r>
            <a:r>
              <a:rPr lang="en-US" sz="2000" dirty="0">
                <a:solidFill>
                  <a:schemeClr val="tx2"/>
                </a:solidFill>
                <a:latin typeface="Arial Narrow Regular"/>
              </a:rPr>
              <a:t>| </a:t>
            </a:r>
            <a:r>
              <a:rPr lang="en-US" sz="2000" b="1" dirty="0">
                <a:solidFill>
                  <a:schemeClr val="tx2"/>
                </a:solidFill>
                <a:latin typeface="Arial Narrow Regular"/>
              </a:rPr>
              <a:t> Retail  </a:t>
            </a:r>
            <a:r>
              <a:rPr lang="en-US" sz="2000" dirty="0">
                <a:solidFill>
                  <a:schemeClr val="tx2"/>
                </a:solidFill>
                <a:latin typeface="Arial Narrow Regular"/>
              </a:rPr>
              <a:t>| </a:t>
            </a:r>
            <a:r>
              <a:rPr lang="en-US" sz="2000" b="1" dirty="0">
                <a:solidFill>
                  <a:schemeClr val="tx2"/>
                </a:solidFill>
                <a:latin typeface="Arial Narrow Regular"/>
              </a:rPr>
              <a:t> Food Service </a:t>
            </a:r>
            <a:r>
              <a:rPr lang="en-US" sz="2000" dirty="0">
                <a:solidFill>
                  <a:schemeClr val="tx2"/>
                </a:solidFill>
                <a:latin typeface="Arial Narrow Regular"/>
              </a:rPr>
              <a:t> |  </a:t>
            </a:r>
            <a:r>
              <a:rPr lang="en-US" sz="2000" b="1" dirty="0">
                <a:solidFill>
                  <a:schemeClr val="tx2"/>
                </a:solidFill>
                <a:latin typeface="Arial Narrow Regular"/>
              </a:rPr>
              <a:t>Hospitality  </a:t>
            </a:r>
            <a:r>
              <a:rPr lang="en-US" sz="2000" dirty="0">
                <a:solidFill>
                  <a:schemeClr val="tx2"/>
                </a:solidFill>
                <a:latin typeface="Arial Narrow Regular"/>
              </a:rPr>
              <a:t>| </a:t>
            </a:r>
            <a:r>
              <a:rPr lang="en-US" sz="2000" b="1" dirty="0">
                <a:solidFill>
                  <a:schemeClr val="tx2"/>
                </a:solidFill>
                <a:latin typeface="Arial Narrow Regular"/>
              </a:rPr>
              <a:t> Restaurants </a:t>
            </a:r>
            <a:r>
              <a:rPr lang="en-US" sz="2000" dirty="0">
                <a:solidFill>
                  <a:schemeClr val="tx2"/>
                </a:solidFill>
                <a:latin typeface="Arial Narrow Regular"/>
              </a:rPr>
              <a:t> |  </a:t>
            </a:r>
            <a:r>
              <a:rPr lang="en-US" sz="2000" b="1" dirty="0">
                <a:solidFill>
                  <a:schemeClr val="tx2"/>
                </a:solidFill>
                <a:latin typeface="Arial Narrow Regular"/>
              </a:rPr>
              <a:t>Institutional/Education </a:t>
            </a:r>
            <a:r>
              <a:rPr lang="en-US" sz="2000" dirty="0">
                <a:solidFill>
                  <a:schemeClr val="tx2"/>
                </a:solidFill>
                <a:latin typeface="Arial Narrow Regular"/>
              </a:rPr>
              <a:t> |  </a:t>
            </a:r>
            <a:r>
              <a:rPr lang="en-US" sz="2000" b="1" dirty="0">
                <a:solidFill>
                  <a:schemeClr val="tx2"/>
                </a:solidFill>
                <a:latin typeface="Arial Narrow Regular"/>
              </a:rPr>
              <a:t>Government</a:t>
            </a:r>
            <a:endParaRPr lang="en-US" sz="2400" dirty="0"/>
          </a:p>
        </p:txBody>
      </p:sp>
    </p:spTree>
    <p:extLst>
      <p:ext uri="{BB962C8B-B14F-4D97-AF65-F5344CB8AC3E}">
        <p14:creationId xmlns:p14="http://schemas.microsoft.com/office/powerpoint/2010/main" val="256207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features &amp; benefits</a:t>
            </a:r>
            <a:br>
              <a:rPr lang="en-US" dirty="0"/>
            </a:br>
            <a:r>
              <a:rPr lang="en-US" dirty="0"/>
              <a:t>lavatories &amp; sinks</a:t>
            </a:r>
            <a:endParaRPr lang="uk-UA" dirty="0"/>
          </a:p>
        </p:txBody>
      </p:sp>
      <p:sp>
        <p:nvSpPr>
          <p:cNvPr id="3" name="Slide Number Placeholder 2"/>
          <p:cNvSpPr>
            <a:spLocks noGrp="1"/>
          </p:cNvSpPr>
          <p:nvPr>
            <p:ph type="sldNum" sz="quarter" idx="10"/>
          </p:nvPr>
        </p:nvSpPr>
        <p:spPr/>
        <p:txBody>
          <a:bodyPr/>
          <a:lstStyle/>
          <a:p>
            <a:pPr algn="l"/>
            <a:r>
              <a:rPr lang="en-US" b="0" dirty="0">
                <a:latin typeface="Arial Regular" charset="0"/>
              </a:rPr>
              <a:t>page</a:t>
            </a:r>
          </a:p>
          <a:p>
            <a:pPr algn="l"/>
            <a:r>
              <a:rPr lang="en-US" b="0" dirty="0">
                <a:latin typeface="Arial Regular" charset="0"/>
              </a:rPr>
              <a:t>0</a:t>
            </a:r>
            <a:fld id="{37D409AB-2201-4E18-8A34-C31753AD9B06}" type="slidenum">
              <a:rPr b="0" smtClean="0">
                <a:latin typeface="Arial Regular" charset="0"/>
              </a:rPr>
              <a:pPr algn="l"/>
              <a:t>5</a:t>
            </a:fld>
            <a:endParaRPr b="0" dirty="0">
              <a:latin typeface="Arial Regular" charset="0"/>
            </a:endParaRPr>
          </a:p>
        </p:txBody>
      </p:sp>
      <p:grpSp>
        <p:nvGrpSpPr>
          <p:cNvPr id="31" name="Group 30"/>
          <p:cNvGrpSpPr/>
          <p:nvPr/>
        </p:nvGrpSpPr>
        <p:grpSpPr>
          <a:xfrm>
            <a:off x="7864581" y="2400300"/>
            <a:ext cx="8747019" cy="3834787"/>
            <a:chOff x="7848600" y="5084128"/>
            <a:chExt cx="8747019" cy="3834787"/>
          </a:xfrm>
        </p:grpSpPr>
        <p:grpSp>
          <p:nvGrpSpPr>
            <p:cNvPr id="32" name="Group 31"/>
            <p:cNvGrpSpPr/>
            <p:nvPr/>
          </p:nvGrpSpPr>
          <p:grpSpPr>
            <a:xfrm>
              <a:off x="7848600" y="5084128"/>
              <a:ext cx="7380759" cy="646331"/>
              <a:chOff x="7467600" y="5557807"/>
              <a:chExt cx="7380759" cy="646331"/>
            </a:xfrm>
          </p:grpSpPr>
          <p:sp>
            <p:nvSpPr>
              <p:cNvPr id="34" name="TextBox 33"/>
              <p:cNvSpPr txBox="1"/>
              <p:nvPr/>
            </p:nvSpPr>
            <p:spPr>
              <a:xfrm>
                <a:off x="7587625" y="5557807"/>
                <a:ext cx="7260734" cy="646331"/>
              </a:xfrm>
              <a:prstGeom prst="rect">
                <a:avLst/>
              </a:prstGeom>
              <a:noFill/>
            </p:spPr>
            <p:txBody>
              <a:bodyPr wrap="square" rtlCol="0">
                <a:spAutoFit/>
              </a:bodyPr>
              <a:lstStyle/>
              <a:p>
                <a:r>
                  <a:rPr lang="en-US" sz="3600" dirty="0">
                    <a:solidFill>
                      <a:schemeClr val="accent1"/>
                    </a:solidFill>
                    <a:latin typeface="Arial Narrow Regular" charset="0"/>
                  </a:rPr>
                  <a:t>lavatories &amp; sinks</a:t>
                </a:r>
                <a:endParaRPr lang="uk-UA" sz="3600" dirty="0">
                  <a:solidFill>
                    <a:schemeClr val="accent1"/>
                  </a:solidFill>
                  <a:latin typeface="Arial Narrow Regular" charset="0"/>
                </a:endParaRPr>
              </a:p>
            </p:txBody>
          </p:sp>
          <p:cxnSp>
            <p:nvCxnSpPr>
              <p:cNvPr id="35" name="Straight Connector 34"/>
              <p:cNvCxnSpPr/>
              <p:nvPr/>
            </p:nvCxnSpPr>
            <p:spPr>
              <a:xfrm>
                <a:off x="7467600" y="5672107"/>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279996" y="5748816"/>
              <a:ext cx="8315623" cy="3170099"/>
            </a:xfrm>
            <a:prstGeom prst="rect">
              <a:avLst/>
            </a:prstGeom>
            <a:noFill/>
          </p:spPr>
          <p:txBody>
            <a:bodyPr wrap="square" rtlCol="0">
              <a:spAutoFit/>
            </a:bodyPr>
            <a:lstStyle/>
            <a:p>
              <a:r>
                <a:rPr lang="en-US" sz="2000" dirty="0">
                  <a:solidFill>
                    <a:schemeClr val="tx2"/>
                  </a:solidFill>
                  <a:latin typeface="Arial Narrow Regular"/>
                </a:rPr>
                <a:t>Zurn’s lavatories and sinks, paired with Zurn’s faucets and carriers as a Zurn One system, deliver high functionality, cleanliness, and water containment.</a:t>
              </a:r>
              <a:endParaRPr lang="en-US" sz="2000" dirty="0">
                <a:solidFill>
                  <a:schemeClr val="accent1"/>
                </a:solidFill>
                <a:latin typeface="Arial Narrow Regular"/>
              </a:endParaRPr>
            </a:p>
            <a:p>
              <a:pPr marL="285750" indent="-285750">
                <a:buFont typeface="Arial" panose="020B0604020202020204" pitchFamily="34" charset="0"/>
                <a:buChar char="•"/>
              </a:pPr>
              <a:endParaRPr lang="en-US" sz="2000" dirty="0">
                <a:solidFill>
                  <a:schemeClr val="accent1"/>
                </a:solidFill>
                <a:latin typeface="Arial Narrow Regular"/>
              </a:endParaRPr>
            </a:p>
            <a:p>
              <a:endParaRPr lang="en-US" sz="2000" dirty="0">
                <a:solidFill>
                  <a:schemeClr val="tx2"/>
                </a:solidFill>
                <a:latin typeface="Arial Narrow Regular"/>
              </a:endParaRPr>
            </a:p>
            <a:p>
              <a:endParaRPr lang="en-US" sz="2000" dirty="0">
                <a:solidFill>
                  <a:schemeClr val="tx2"/>
                </a:solidFill>
                <a:latin typeface="Arial Narrow Regular"/>
              </a:endParaRPr>
            </a:p>
            <a:p>
              <a:r>
                <a:rPr lang="en-US" sz="2000" dirty="0">
                  <a:solidFill>
                    <a:schemeClr val="tx2"/>
                  </a:solidFill>
                  <a:latin typeface="Arial Narrow Regular"/>
                </a:rPr>
                <a:t>Lavatory = for washing human hands/faces</a:t>
              </a:r>
            </a:p>
            <a:p>
              <a:endParaRPr lang="en-US" sz="2000" dirty="0">
                <a:solidFill>
                  <a:schemeClr val="tx2"/>
                </a:solidFill>
                <a:latin typeface="Arial Narrow Regular"/>
              </a:endParaRPr>
            </a:p>
            <a:p>
              <a:r>
                <a:rPr lang="en-US" sz="2000" dirty="0">
                  <a:solidFill>
                    <a:schemeClr val="tx2"/>
                  </a:solidFill>
                  <a:latin typeface="Arial Narrow Regular"/>
                </a:rPr>
                <a:t>Sink = for washing non-human items such as mops and other cleaning tools, bedpans, and bedsheets.</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247900"/>
            <a:ext cx="4835317" cy="3124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791" y="5984607"/>
            <a:ext cx="4835317" cy="3565131"/>
          </a:xfrm>
          <a:prstGeom prst="rect">
            <a:avLst/>
          </a:prstGeom>
        </p:spPr>
      </p:pic>
      <p:sp>
        <p:nvSpPr>
          <p:cNvPr id="6" name="Rectangle 5"/>
          <p:cNvSpPr/>
          <p:nvPr/>
        </p:nvSpPr>
        <p:spPr>
          <a:xfrm>
            <a:off x="609600" y="9072685"/>
            <a:ext cx="2286000" cy="1214315"/>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Tree>
    <p:extLst>
      <p:ext uri="{BB962C8B-B14F-4D97-AF65-F5344CB8AC3E}">
        <p14:creationId xmlns:p14="http://schemas.microsoft.com/office/powerpoint/2010/main" val="233513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259" y="38100"/>
            <a:ext cx="18288000" cy="10287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6" name="Rectangle 5"/>
          <p:cNvSpPr/>
          <p:nvPr/>
        </p:nvSpPr>
        <p:spPr>
          <a:xfrm>
            <a:off x="8361141" y="9105628"/>
            <a:ext cx="9317259" cy="10287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None/>
            </a:pPr>
            <a:r>
              <a:rPr lang="en-US" sz="2000" dirty="0">
                <a:solidFill>
                  <a:schemeClr val="tx2"/>
                </a:solidFill>
                <a:latin typeface="Arial Narrow Regular"/>
              </a:rPr>
              <a:t>Abilene, Texas – main point for Zurn One processing, pack out, and shipment</a:t>
            </a:r>
          </a:p>
          <a:p>
            <a:pPr>
              <a:buNone/>
            </a:pPr>
            <a:r>
              <a:rPr lang="en-US" sz="2800" dirty="0">
                <a:solidFill>
                  <a:schemeClr val="tx1"/>
                </a:solidFill>
              </a:rPr>
              <a:t>		</a:t>
            </a:r>
            <a:endParaRPr lang="en-US" sz="2800" dirty="0"/>
          </a:p>
        </p:txBody>
      </p:sp>
      <p:sp>
        <p:nvSpPr>
          <p:cNvPr id="4" name="Title 3"/>
          <p:cNvSpPr>
            <a:spLocks noGrp="1"/>
          </p:cNvSpPr>
          <p:nvPr>
            <p:ph type="title"/>
          </p:nvPr>
        </p:nvSpPr>
        <p:spPr/>
        <p:txBody>
          <a:bodyPr/>
          <a:lstStyle/>
          <a:p>
            <a:r>
              <a:rPr lang="en-US" dirty="0">
                <a:solidFill>
                  <a:schemeClr val="accent1"/>
                </a:solidFill>
              </a:rPr>
              <a:t>features &amp; benefits</a:t>
            </a:r>
            <a:br>
              <a:rPr lang="en-US" dirty="0"/>
            </a:br>
            <a:r>
              <a:rPr lang="en-US" dirty="0"/>
              <a:t>lavatories &amp; sinks</a:t>
            </a:r>
            <a:endParaRPr lang="uk-UA" dirty="0"/>
          </a:p>
        </p:txBody>
      </p:sp>
      <p:grpSp>
        <p:nvGrpSpPr>
          <p:cNvPr id="26" name="Group 25"/>
          <p:cNvGrpSpPr/>
          <p:nvPr/>
        </p:nvGrpSpPr>
        <p:grpSpPr>
          <a:xfrm>
            <a:off x="7813663" y="6626047"/>
            <a:ext cx="9331639" cy="2265878"/>
            <a:chOff x="7848600" y="2615248"/>
            <a:chExt cx="8580120" cy="2265878"/>
          </a:xfrm>
        </p:grpSpPr>
        <p:grpSp>
          <p:nvGrpSpPr>
            <p:cNvPr id="7" name="Group 6"/>
            <p:cNvGrpSpPr/>
            <p:nvPr/>
          </p:nvGrpSpPr>
          <p:grpSpPr>
            <a:xfrm>
              <a:off x="7848600" y="2615248"/>
              <a:ext cx="3638372" cy="646331"/>
              <a:chOff x="7467600" y="3017520"/>
              <a:chExt cx="3638372" cy="646331"/>
            </a:xfrm>
          </p:grpSpPr>
          <p:sp>
            <p:nvSpPr>
              <p:cNvPr id="8" name="TextBox 7"/>
              <p:cNvSpPr txBox="1"/>
              <p:nvPr/>
            </p:nvSpPr>
            <p:spPr>
              <a:xfrm>
                <a:off x="7587625" y="3017520"/>
                <a:ext cx="3518347" cy="646331"/>
              </a:xfrm>
              <a:prstGeom prst="rect">
                <a:avLst/>
              </a:prstGeom>
              <a:noFill/>
            </p:spPr>
            <p:txBody>
              <a:bodyPr wrap="square" rtlCol="0">
                <a:spAutoFit/>
              </a:bodyPr>
              <a:lstStyle/>
              <a:p>
                <a:r>
                  <a:rPr lang="en-US" sz="3600" dirty="0">
                    <a:solidFill>
                      <a:schemeClr val="accent1"/>
                    </a:solidFill>
                    <a:latin typeface="Arial Narrow Regular" charset="0"/>
                  </a:rPr>
                  <a:t>key features</a:t>
                </a:r>
                <a:endParaRPr lang="uk-UA" sz="3600" dirty="0">
                  <a:solidFill>
                    <a:schemeClr val="accent1"/>
                  </a:solidFill>
                  <a:latin typeface="Arial Narrow Regular" charset="0"/>
                </a:endParaRPr>
              </a:p>
            </p:txBody>
          </p:sp>
          <p:cxnSp>
            <p:nvCxnSpPr>
              <p:cNvPr id="9" name="Straight Connector 8"/>
              <p:cNvCxnSpPr/>
              <p:nvPr/>
            </p:nvCxnSpPr>
            <p:spPr>
              <a:xfrm>
                <a:off x="7467600" y="3139585"/>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8290560" y="3557687"/>
              <a:ext cx="4016921" cy="1323439"/>
              <a:chOff x="7528560" y="3952339"/>
              <a:chExt cx="4016921" cy="1323439"/>
            </a:xfrm>
          </p:grpSpPr>
          <p:sp>
            <p:nvSpPr>
              <p:cNvPr id="11" name="TextBox 10"/>
              <p:cNvSpPr txBox="1"/>
              <p:nvPr/>
            </p:nvSpPr>
            <p:spPr>
              <a:xfrm>
                <a:off x="7620000" y="3952339"/>
                <a:ext cx="3925481" cy="1323439"/>
              </a:xfrm>
              <a:prstGeom prst="rect">
                <a:avLst/>
              </a:prstGeom>
              <a:noFill/>
            </p:spPr>
            <p:txBody>
              <a:bodyPr wrap="square" rtlCol="0">
                <a:spAutoFit/>
              </a:bodyPr>
              <a:lstStyle/>
              <a:p>
                <a:r>
                  <a:rPr lang="en-US" sz="2000" dirty="0">
                    <a:solidFill>
                      <a:schemeClr val="tx2"/>
                    </a:solidFill>
                    <a:latin typeface="Arial Regular" charset="0"/>
                  </a:rPr>
                  <a:t>Vitreous china products – nonporous, acid-resistant</a:t>
                </a:r>
              </a:p>
              <a:p>
                <a:r>
                  <a:rPr lang="en-US" sz="2000" dirty="0">
                    <a:solidFill>
                      <a:schemeClr val="tx2"/>
                    </a:solidFill>
                    <a:latin typeface="Arial Regular" charset="0"/>
                  </a:rPr>
                  <a:t>Cast iron products – heavy duty, highly durable</a:t>
                </a:r>
                <a:endParaRPr lang="uk-UA" sz="2000" dirty="0">
                  <a:solidFill>
                    <a:schemeClr val="tx2"/>
                  </a:solidFill>
                  <a:latin typeface="Arial Regular" charset="0"/>
                </a:endParaRPr>
              </a:p>
            </p:txBody>
          </p:sp>
          <p:sp>
            <p:nvSpPr>
              <p:cNvPr id="12" name="Oval 11"/>
              <p:cNvSpPr/>
              <p:nvPr/>
            </p:nvSpPr>
            <p:spPr>
              <a:xfrm>
                <a:off x="7528560" y="4078635"/>
                <a:ext cx="91440" cy="9144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Arial Regular" charset="0"/>
                </a:endParaRPr>
              </a:p>
            </p:txBody>
          </p:sp>
        </p:grpSp>
        <p:sp>
          <p:nvSpPr>
            <p:cNvPr id="15" name="Oval 14"/>
            <p:cNvSpPr/>
            <p:nvPr/>
          </p:nvSpPr>
          <p:spPr>
            <a:xfrm>
              <a:off x="8290560" y="4319687"/>
              <a:ext cx="91440" cy="9144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Arial Regular" charset="0"/>
              </a:endParaRPr>
            </a:p>
          </p:txBody>
        </p:sp>
        <p:grpSp>
          <p:nvGrpSpPr>
            <p:cNvPr id="16" name="Group 15"/>
            <p:cNvGrpSpPr/>
            <p:nvPr/>
          </p:nvGrpSpPr>
          <p:grpSpPr>
            <a:xfrm>
              <a:off x="12496800" y="3529648"/>
              <a:ext cx="3931920" cy="707886"/>
              <a:chOff x="7528560" y="3924300"/>
              <a:chExt cx="3931920" cy="707886"/>
            </a:xfrm>
          </p:grpSpPr>
          <p:sp>
            <p:nvSpPr>
              <p:cNvPr id="17" name="TextBox 16"/>
              <p:cNvSpPr txBox="1"/>
              <p:nvPr/>
            </p:nvSpPr>
            <p:spPr>
              <a:xfrm>
                <a:off x="7620000" y="3924300"/>
                <a:ext cx="3840480" cy="707886"/>
              </a:xfrm>
              <a:prstGeom prst="rect">
                <a:avLst/>
              </a:prstGeom>
              <a:noFill/>
            </p:spPr>
            <p:txBody>
              <a:bodyPr wrap="square" rtlCol="0">
                <a:spAutoFit/>
              </a:bodyPr>
              <a:lstStyle/>
              <a:p>
                <a:r>
                  <a:rPr lang="en-US" sz="2000" dirty="0">
                    <a:solidFill>
                      <a:schemeClr val="tx2"/>
                    </a:solidFill>
                    <a:latin typeface="Arial Regular" charset="0"/>
                  </a:rPr>
                  <a:t>Meets all ANSI/ASME and CAN/CSA industry standards</a:t>
                </a:r>
                <a:endParaRPr lang="uk-UA" sz="2000" dirty="0">
                  <a:solidFill>
                    <a:schemeClr val="tx2"/>
                  </a:solidFill>
                  <a:latin typeface="Arial Regular" charset="0"/>
                </a:endParaRPr>
              </a:p>
            </p:txBody>
          </p:sp>
          <p:sp>
            <p:nvSpPr>
              <p:cNvPr id="18" name="Oval 17"/>
              <p:cNvSpPr/>
              <p:nvPr/>
            </p:nvSpPr>
            <p:spPr>
              <a:xfrm>
                <a:off x="7528560" y="4078635"/>
                <a:ext cx="91440" cy="9144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Arial Regular" charset="0"/>
                </a:endParaRPr>
              </a:p>
            </p:txBody>
          </p:sp>
        </p:grpSp>
        <p:grpSp>
          <p:nvGrpSpPr>
            <p:cNvPr id="19" name="Group 18"/>
            <p:cNvGrpSpPr/>
            <p:nvPr/>
          </p:nvGrpSpPr>
          <p:grpSpPr>
            <a:xfrm>
              <a:off x="12496800" y="4148177"/>
              <a:ext cx="3931920" cy="400110"/>
              <a:chOff x="7528560" y="4009049"/>
              <a:chExt cx="3931920" cy="400110"/>
            </a:xfrm>
          </p:grpSpPr>
          <p:sp>
            <p:nvSpPr>
              <p:cNvPr id="20" name="TextBox 19"/>
              <p:cNvSpPr txBox="1"/>
              <p:nvPr/>
            </p:nvSpPr>
            <p:spPr>
              <a:xfrm>
                <a:off x="7620000" y="4009049"/>
                <a:ext cx="3840480" cy="400110"/>
              </a:xfrm>
              <a:prstGeom prst="rect">
                <a:avLst/>
              </a:prstGeom>
              <a:noFill/>
            </p:spPr>
            <p:txBody>
              <a:bodyPr wrap="square" rtlCol="0">
                <a:spAutoFit/>
              </a:bodyPr>
              <a:lstStyle/>
              <a:p>
                <a:r>
                  <a:rPr lang="en-US" sz="2000" dirty="0">
                    <a:solidFill>
                      <a:schemeClr val="tx2"/>
                    </a:solidFill>
                    <a:latin typeface="Arial Regular" charset="0"/>
                  </a:rPr>
                  <a:t>For new and retrofit applications</a:t>
                </a:r>
                <a:endParaRPr lang="uk-UA" sz="2000" dirty="0">
                  <a:solidFill>
                    <a:schemeClr val="tx2"/>
                  </a:solidFill>
                  <a:latin typeface="Arial Regular" charset="0"/>
                </a:endParaRPr>
              </a:p>
            </p:txBody>
          </p:sp>
          <p:sp>
            <p:nvSpPr>
              <p:cNvPr id="21" name="Oval 20"/>
              <p:cNvSpPr/>
              <p:nvPr/>
            </p:nvSpPr>
            <p:spPr>
              <a:xfrm>
                <a:off x="7528560" y="4165319"/>
                <a:ext cx="91440" cy="9144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latin typeface="Arial Regular" charset="0"/>
                </a:endParaRPr>
              </a:p>
            </p:txBody>
          </p:sp>
        </p:grpSp>
      </p:grpSp>
      <p:grpSp>
        <p:nvGrpSpPr>
          <p:cNvPr id="27" name="Group 26"/>
          <p:cNvGrpSpPr/>
          <p:nvPr/>
        </p:nvGrpSpPr>
        <p:grpSpPr>
          <a:xfrm>
            <a:off x="7766508" y="658323"/>
            <a:ext cx="9295658" cy="2313148"/>
            <a:chOff x="7848600" y="5084128"/>
            <a:chExt cx="9295658" cy="2313148"/>
          </a:xfrm>
        </p:grpSpPr>
        <p:grpSp>
          <p:nvGrpSpPr>
            <p:cNvPr id="22" name="Group 21"/>
            <p:cNvGrpSpPr/>
            <p:nvPr/>
          </p:nvGrpSpPr>
          <p:grpSpPr>
            <a:xfrm>
              <a:off x="7848600" y="5084128"/>
              <a:ext cx="8235491" cy="646331"/>
              <a:chOff x="7467600" y="5557807"/>
              <a:chExt cx="8235491" cy="646331"/>
            </a:xfrm>
          </p:grpSpPr>
          <p:sp>
            <p:nvSpPr>
              <p:cNvPr id="23" name="TextBox 22"/>
              <p:cNvSpPr txBox="1"/>
              <p:nvPr/>
            </p:nvSpPr>
            <p:spPr>
              <a:xfrm>
                <a:off x="7587624" y="5557807"/>
                <a:ext cx="8115467" cy="646331"/>
              </a:xfrm>
              <a:prstGeom prst="rect">
                <a:avLst/>
              </a:prstGeom>
              <a:noFill/>
            </p:spPr>
            <p:txBody>
              <a:bodyPr wrap="square" rtlCol="0">
                <a:spAutoFit/>
              </a:bodyPr>
              <a:lstStyle/>
              <a:p>
                <a:r>
                  <a:rPr lang="en-US" sz="3600" dirty="0">
                    <a:solidFill>
                      <a:schemeClr val="accent1"/>
                    </a:solidFill>
                    <a:latin typeface="Arial Narrow Regular" charset="0"/>
                  </a:rPr>
                  <a:t>Zurn One complete sink systems</a:t>
                </a:r>
                <a:endParaRPr lang="uk-UA" sz="3600" dirty="0">
                  <a:solidFill>
                    <a:schemeClr val="accent1"/>
                  </a:solidFill>
                  <a:latin typeface="Arial Narrow Regular" charset="0"/>
                </a:endParaRPr>
              </a:p>
            </p:txBody>
          </p:sp>
          <p:cxnSp>
            <p:nvCxnSpPr>
              <p:cNvPr id="24" name="Straight Connector 23"/>
              <p:cNvCxnSpPr/>
              <p:nvPr/>
            </p:nvCxnSpPr>
            <p:spPr>
              <a:xfrm>
                <a:off x="7467600" y="5672107"/>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8279997" y="6073837"/>
              <a:ext cx="8864261" cy="1323439"/>
            </a:xfrm>
            <a:prstGeom prst="rect">
              <a:avLst/>
            </a:prstGeom>
            <a:noFill/>
          </p:spPr>
          <p:txBody>
            <a:bodyPr wrap="square" rtlCol="0">
              <a:spAutoFit/>
            </a:bodyPr>
            <a:lstStyle/>
            <a:p>
              <a:r>
                <a:rPr lang="en-US" sz="2000" dirty="0">
                  <a:solidFill>
                    <a:schemeClr val="tx2"/>
                  </a:solidFill>
                  <a:latin typeface="Arial Regular" charset="0"/>
                </a:rPr>
                <a:t>Zurn is the first manufacturer to engineer and pair sinks, faucets, tubular brass, and carrier systems to optimize water flow + achieve ease of procurement, installation, and servicing</a:t>
              </a:r>
            </a:p>
            <a:p>
              <a:r>
                <a:rPr lang="en-US" sz="2000" dirty="0">
                  <a:solidFill>
                    <a:schemeClr val="tx2"/>
                  </a:solidFill>
                  <a:latin typeface="Arial Regular" charset="0"/>
                </a:rPr>
                <a:t>Floor – Floor-Mount – Wall-Mount</a:t>
              </a:r>
            </a:p>
          </p:txBody>
        </p:sp>
      </p:grpSp>
      <p:sp>
        <p:nvSpPr>
          <p:cNvPr id="28" name="Content Placeholder 2"/>
          <p:cNvSpPr txBox="1">
            <a:spLocks/>
          </p:cNvSpPr>
          <p:nvPr/>
        </p:nvSpPr>
        <p:spPr>
          <a:xfrm>
            <a:off x="-270317" y="1630978"/>
            <a:ext cx="8458200" cy="7886700"/>
          </a:xfrm>
          <a:prstGeom prst="rect">
            <a:avLst/>
          </a:prstGeom>
        </p:spPr>
        <p:txBody>
          <a:bodyPr>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endParaRPr lang="en-US" sz="2400" dirty="0"/>
          </a:p>
        </p:txBody>
      </p:sp>
      <p:pic>
        <p:nvPicPr>
          <p:cNvPr id="29" name="Picture 2"/>
          <p:cNvPicPr>
            <a:picLocks noChangeAspect="1" noChangeArrowheads="1"/>
          </p:cNvPicPr>
          <p:nvPr/>
        </p:nvPicPr>
        <p:blipFill>
          <a:blip r:embed="rId3" cstate="print"/>
          <a:srcRect/>
          <a:stretch>
            <a:fillRect/>
          </a:stretch>
        </p:blipFill>
        <p:spPr bwMode="auto">
          <a:xfrm>
            <a:off x="7961304" y="2657994"/>
            <a:ext cx="9183999" cy="3543300"/>
          </a:xfrm>
          <a:prstGeom prst="rect">
            <a:avLst/>
          </a:prstGeom>
          <a:noFill/>
          <a:ln w="3175">
            <a:noFill/>
            <a:miter lim="800000"/>
            <a:headEnd/>
            <a:tailEnd/>
          </a:ln>
        </p:spPr>
      </p:pic>
      <p:sp>
        <p:nvSpPr>
          <p:cNvPr id="35" name="Rectangle 34"/>
          <p:cNvSpPr/>
          <p:nvPr/>
        </p:nvSpPr>
        <p:spPr>
          <a:xfrm>
            <a:off x="831102" y="6908384"/>
            <a:ext cx="5638800" cy="400110"/>
          </a:xfrm>
          <a:prstGeom prst="rect">
            <a:avLst/>
          </a:prstGeom>
        </p:spPr>
        <p:txBody>
          <a:bodyPr wrap="square">
            <a:spAutoFit/>
          </a:bodyPr>
          <a:lstStyle/>
          <a:p>
            <a:r>
              <a:rPr lang="en-US" sz="2000" dirty="0">
                <a:latin typeface="Arial Narrow Regular"/>
              </a:rPr>
              <a:t>Z5354 wall mount lavatory, with manual faucet </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300" y="2781299"/>
            <a:ext cx="6527130" cy="3844747"/>
          </a:xfrm>
          <a:prstGeom prst="rect">
            <a:avLst/>
          </a:prstGeom>
        </p:spPr>
      </p:pic>
    </p:spTree>
    <p:extLst>
      <p:ext uri="{BB962C8B-B14F-4D97-AF65-F5344CB8AC3E}">
        <p14:creationId xmlns:p14="http://schemas.microsoft.com/office/powerpoint/2010/main" val="215590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299" y="571411"/>
            <a:ext cx="8572501" cy="1338828"/>
          </a:xfrm>
        </p:spPr>
        <p:txBody>
          <a:bodyPr/>
          <a:lstStyle/>
          <a:p>
            <a:r>
              <a:rPr lang="en-US" dirty="0">
                <a:solidFill>
                  <a:schemeClr val="accent1"/>
                </a:solidFill>
              </a:rPr>
              <a:t>features &amp; benefits</a:t>
            </a:r>
            <a:br>
              <a:rPr lang="en-US" dirty="0"/>
            </a:br>
            <a:r>
              <a:rPr lang="en-US" dirty="0"/>
              <a:t>lavatories, hands/face washing</a:t>
            </a:r>
            <a:endParaRPr lang="uk-UA" dirty="0"/>
          </a:p>
        </p:txBody>
      </p:sp>
      <p:sp>
        <p:nvSpPr>
          <p:cNvPr id="3" name="Slide Number Placeholder 2"/>
          <p:cNvSpPr>
            <a:spLocks noGrp="1"/>
          </p:cNvSpPr>
          <p:nvPr>
            <p:ph type="sldNum" sz="quarter" idx="10"/>
          </p:nvPr>
        </p:nvSpPr>
        <p:spPr/>
        <p:txBody>
          <a:bodyPr/>
          <a:lstStyle/>
          <a:p>
            <a:pPr algn="l"/>
            <a:r>
              <a:rPr lang="en-US" b="0" dirty="0">
                <a:latin typeface="Arial Regular" charset="0"/>
              </a:rPr>
              <a:t>page</a:t>
            </a:r>
          </a:p>
          <a:p>
            <a:pPr algn="l"/>
            <a:r>
              <a:rPr lang="en-US" b="0" dirty="0">
                <a:latin typeface="Arial Regular" charset="0"/>
              </a:rPr>
              <a:t>0</a:t>
            </a:r>
            <a:fld id="{37D409AB-2201-4E18-8A34-C31753AD9B06}" type="slidenum">
              <a:rPr b="0" smtClean="0">
                <a:latin typeface="Arial Regular" charset="0"/>
              </a:rPr>
              <a:pPr algn="l"/>
              <a:t>7</a:t>
            </a:fld>
            <a:endParaRPr b="0" dirty="0">
              <a:latin typeface="Arial Regular" charset="0"/>
            </a:endParaRPr>
          </a:p>
        </p:txBody>
      </p:sp>
      <p:grpSp>
        <p:nvGrpSpPr>
          <p:cNvPr id="27" name="Group 26"/>
          <p:cNvGrpSpPr/>
          <p:nvPr/>
        </p:nvGrpSpPr>
        <p:grpSpPr>
          <a:xfrm>
            <a:off x="1143000" y="2209004"/>
            <a:ext cx="7766049" cy="3188456"/>
            <a:chOff x="7848600" y="5084128"/>
            <a:chExt cx="7766049" cy="3188456"/>
          </a:xfrm>
        </p:grpSpPr>
        <p:grpSp>
          <p:nvGrpSpPr>
            <p:cNvPr id="22" name="Group 21"/>
            <p:cNvGrpSpPr/>
            <p:nvPr/>
          </p:nvGrpSpPr>
          <p:grpSpPr>
            <a:xfrm>
              <a:off x="7848600" y="5084128"/>
              <a:ext cx="7766049" cy="646331"/>
              <a:chOff x="7467600" y="5557807"/>
              <a:chExt cx="7766049" cy="646331"/>
            </a:xfrm>
          </p:grpSpPr>
          <p:sp>
            <p:nvSpPr>
              <p:cNvPr id="23" name="TextBox 22"/>
              <p:cNvSpPr txBox="1"/>
              <p:nvPr/>
            </p:nvSpPr>
            <p:spPr>
              <a:xfrm>
                <a:off x="7587624" y="5557807"/>
                <a:ext cx="7646025" cy="646331"/>
              </a:xfrm>
              <a:prstGeom prst="rect">
                <a:avLst/>
              </a:prstGeom>
              <a:noFill/>
            </p:spPr>
            <p:txBody>
              <a:bodyPr wrap="square" rtlCol="0">
                <a:spAutoFit/>
              </a:bodyPr>
              <a:lstStyle/>
              <a:p>
                <a:r>
                  <a:rPr lang="en-US" sz="3600" dirty="0">
                    <a:solidFill>
                      <a:schemeClr val="accent1"/>
                    </a:solidFill>
                    <a:latin typeface="Arial Narrow Regular" charset="0"/>
                  </a:rPr>
                  <a:t>wall-mount lavatories</a:t>
                </a:r>
                <a:endParaRPr lang="uk-UA" sz="3600" dirty="0">
                  <a:solidFill>
                    <a:schemeClr val="accent1"/>
                  </a:solidFill>
                  <a:latin typeface="Arial Narrow Regular" charset="0"/>
                </a:endParaRPr>
              </a:p>
            </p:txBody>
          </p:sp>
          <p:cxnSp>
            <p:nvCxnSpPr>
              <p:cNvPr id="24" name="Straight Connector 23"/>
              <p:cNvCxnSpPr/>
              <p:nvPr/>
            </p:nvCxnSpPr>
            <p:spPr>
              <a:xfrm>
                <a:off x="7467600" y="5672107"/>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8279996" y="5748816"/>
              <a:ext cx="7241463" cy="2523768"/>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latin typeface="Arial Regular" charset="0"/>
                </a:rPr>
                <a:t>Vitreous china or cast iron</a:t>
              </a:r>
            </a:p>
            <a:p>
              <a:pPr marL="342900" indent="-342900">
                <a:buFont typeface="Arial" panose="020B0604020202020204" pitchFamily="34" charset="0"/>
                <a:buChar char="•"/>
              </a:pPr>
              <a:r>
                <a:rPr lang="en-US" sz="2000" dirty="0">
                  <a:solidFill>
                    <a:schemeClr val="tx2"/>
                  </a:solidFill>
                  <a:latin typeface="Arial Regular" charset="0"/>
                </a:rPr>
                <a:t>Faucet holes for single, 4” centers, 8” centers</a:t>
              </a:r>
            </a:p>
            <a:p>
              <a:pPr marL="342900" indent="-342900">
                <a:buFont typeface="Arial" panose="020B0604020202020204" pitchFamily="34" charset="0"/>
                <a:buChar char="•"/>
              </a:pPr>
              <a:r>
                <a:rPr lang="en-US" sz="2000" dirty="0">
                  <a:solidFill>
                    <a:schemeClr val="tx2"/>
                  </a:solidFill>
                  <a:latin typeface="Arial Regular" charset="0"/>
                </a:rPr>
                <a:t>High backsplash options</a:t>
              </a:r>
            </a:p>
            <a:p>
              <a:pPr marL="342900" indent="-342900">
                <a:buFont typeface="Arial" panose="020B0604020202020204" pitchFamily="34" charset="0"/>
                <a:buChar char="•"/>
              </a:pPr>
              <a:r>
                <a:rPr lang="en-US" sz="2000" dirty="0">
                  <a:solidFill>
                    <a:schemeClr val="tx2"/>
                  </a:solidFill>
                  <a:latin typeface="Arial Regular" charset="0"/>
                </a:rPr>
                <a:t>Concealed arm carrier system, exposed arm carrier system, or half pedestal</a:t>
              </a:r>
            </a:p>
            <a:p>
              <a:pPr marL="342900" indent="-342900">
                <a:buFont typeface="Arial" panose="020B0604020202020204" pitchFamily="34" charset="0"/>
                <a:buChar char="•"/>
              </a:pPr>
              <a:r>
                <a:rPr lang="en-US" sz="2000" dirty="0">
                  <a:solidFill>
                    <a:schemeClr val="tx2"/>
                  </a:solidFill>
                  <a:latin typeface="Arial Regular" charset="0"/>
                </a:rPr>
                <a:t>ADA designed, for wheelchair accessibility</a:t>
              </a:r>
            </a:p>
            <a:p>
              <a:pPr marL="342900" indent="-342900">
                <a:buFont typeface="Arial" panose="020B0604020202020204" pitchFamily="34" charset="0"/>
                <a:buChar char="•"/>
              </a:pPr>
              <a:r>
                <a:rPr lang="en-US" sz="2000" dirty="0">
                  <a:solidFill>
                    <a:schemeClr val="tx2"/>
                  </a:solidFill>
                  <a:latin typeface="Arial Regular" charset="0"/>
                </a:rPr>
                <a:t>3-year warranty</a:t>
              </a:r>
            </a:p>
            <a:p>
              <a:endParaRPr lang="en-US" sz="1800" dirty="0">
                <a:solidFill>
                  <a:schemeClr val="tx2"/>
                </a:solidFill>
                <a:latin typeface="Arial Regular" charset="0"/>
              </a:endParaRPr>
            </a:p>
          </p:txBody>
        </p:sp>
      </p:grpSp>
      <p:sp>
        <p:nvSpPr>
          <p:cNvPr id="31" name="Rectangle 30"/>
          <p:cNvSpPr/>
          <p:nvPr/>
        </p:nvSpPr>
        <p:spPr>
          <a:xfrm>
            <a:off x="9131300" y="-25400"/>
            <a:ext cx="9144000" cy="10287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16" name="Rectangle 15"/>
          <p:cNvSpPr/>
          <p:nvPr/>
        </p:nvSpPr>
        <p:spPr>
          <a:xfrm>
            <a:off x="9108839" y="3591"/>
            <a:ext cx="9163049" cy="10287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ln>
                <a:solidFill>
                  <a:schemeClr val="bg2"/>
                </a:solidFill>
              </a:ln>
              <a:solidFill>
                <a:schemeClr val="tx1"/>
              </a:solidFill>
            </a:endParaRP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7341" y="3591"/>
            <a:ext cx="7464075" cy="4822696"/>
          </a:xfrm>
          <a:prstGeom prst="rect">
            <a:avLst/>
          </a:prstGeom>
        </p:spPr>
      </p:pic>
      <p:sp>
        <p:nvSpPr>
          <p:cNvPr id="18" name="Rectangle 17"/>
          <p:cNvSpPr/>
          <p:nvPr/>
        </p:nvSpPr>
        <p:spPr>
          <a:xfrm>
            <a:off x="9300957" y="200391"/>
            <a:ext cx="4250883" cy="400110"/>
          </a:xfrm>
          <a:prstGeom prst="rect">
            <a:avLst/>
          </a:prstGeom>
        </p:spPr>
        <p:txBody>
          <a:bodyPr wrap="square">
            <a:spAutoFit/>
          </a:bodyPr>
          <a:lstStyle/>
          <a:p>
            <a:r>
              <a:rPr lang="en-US" sz="2000" dirty="0">
                <a:latin typeface="Arial Narrow Regular"/>
              </a:rPr>
              <a:t>Z5344 wall-mount lavatory</a:t>
            </a:r>
          </a:p>
        </p:txBody>
      </p:sp>
      <p:pic>
        <p:nvPicPr>
          <p:cNvPr id="7" name="Picture 6"/>
          <p:cNvPicPr>
            <a:picLocks noChangeAspect="1"/>
          </p:cNvPicPr>
          <p:nvPr/>
        </p:nvPicPr>
        <p:blipFill>
          <a:blip r:embed="rId3" cstate="print">
            <a:clrChange>
              <a:clrFrom>
                <a:srgbClr val="72777A"/>
              </a:clrFrom>
              <a:clrTo>
                <a:srgbClr val="72777A">
                  <a:alpha val="0"/>
                </a:srgbClr>
              </a:clrTo>
            </a:clrChange>
            <a:extLst>
              <a:ext uri="{28A0092B-C50C-407E-A947-70E740481C1C}">
                <a14:useLocalDpi xmlns:a14="http://schemas.microsoft.com/office/drawing/2010/main" val="0"/>
              </a:ext>
            </a:extLst>
          </a:blip>
          <a:stretch>
            <a:fillRect/>
          </a:stretch>
        </p:blipFill>
        <p:spPr>
          <a:xfrm>
            <a:off x="9260501" y="4771911"/>
            <a:ext cx="6820373" cy="5460845"/>
          </a:xfrm>
          <a:prstGeom prst="rect">
            <a:avLst/>
          </a:prstGeom>
        </p:spPr>
      </p:pic>
      <p:sp>
        <p:nvSpPr>
          <p:cNvPr id="28" name="Rectangle 27"/>
          <p:cNvSpPr/>
          <p:nvPr/>
        </p:nvSpPr>
        <p:spPr>
          <a:xfrm>
            <a:off x="14998416" y="9180406"/>
            <a:ext cx="4250883" cy="400110"/>
          </a:xfrm>
          <a:prstGeom prst="rect">
            <a:avLst/>
          </a:prstGeom>
        </p:spPr>
        <p:txBody>
          <a:bodyPr wrap="square">
            <a:spAutoFit/>
          </a:bodyPr>
          <a:lstStyle/>
          <a:p>
            <a:r>
              <a:rPr lang="en-US" sz="2000" dirty="0">
                <a:latin typeface="Arial Narrow Regular"/>
              </a:rPr>
              <a:t>Z5114 countertop lavatory</a:t>
            </a:r>
          </a:p>
        </p:txBody>
      </p:sp>
      <p:grpSp>
        <p:nvGrpSpPr>
          <p:cNvPr id="36" name="Group 35"/>
          <p:cNvGrpSpPr/>
          <p:nvPr/>
        </p:nvGrpSpPr>
        <p:grpSpPr>
          <a:xfrm>
            <a:off x="1143000" y="5448300"/>
            <a:ext cx="7766049" cy="2572903"/>
            <a:chOff x="7848600" y="5084128"/>
            <a:chExt cx="7766049" cy="2572903"/>
          </a:xfrm>
        </p:grpSpPr>
        <p:grpSp>
          <p:nvGrpSpPr>
            <p:cNvPr id="37" name="Group 36"/>
            <p:cNvGrpSpPr/>
            <p:nvPr/>
          </p:nvGrpSpPr>
          <p:grpSpPr>
            <a:xfrm>
              <a:off x="7848600" y="5084128"/>
              <a:ext cx="7766049" cy="646331"/>
              <a:chOff x="7467600" y="5557807"/>
              <a:chExt cx="7766049" cy="646331"/>
            </a:xfrm>
          </p:grpSpPr>
          <p:sp>
            <p:nvSpPr>
              <p:cNvPr id="44" name="TextBox 43"/>
              <p:cNvSpPr txBox="1"/>
              <p:nvPr/>
            </p:nvSpPr>
            <p:spPr>
              <a:xfrm>
                <a:off x="7587624" y="5557807"/>
                <a:ext cx="7646025" cy="646331"/>
              </a:xfrm>
              <a:prstGeom prst="rect">
                <a:avLst/>
              </a:prstGeom>
              <a:noFill/>
            </p:spPr>
            <p:txBody>
              <a:bodyPr wrap="square" rtlCol="0">
                <a:spAutoFit/>
              </a:bodyPr>
              <a:lstStyle/>
              <a:p>
                <a:r>
                  <a:rPr lang="en-US" sz="3600" dirty="0">
                    <a:solidFill>
                      <a:schemeClr val="accent1"/>
                    </a:solidFill>
                    <a:latin typeface="Arial Narrow Regular" charset="0"/>
                  </a:rPr>
                  <a:t>countertop lavatories</a:t>
                </a:r>
                <a:endParaRPr lang="uk-UA" sz="3600" dirty="0">
                  <a:solidFill>
                    <a:schemeClr val="accent1"/>
                  </a:solidFill>
                  <a:latin typeface="Arial Narrow Regular" charset="0"/>
                </a:endParaRPr>
              </a:p>
            </p:txBody>
          </p:sp>
          <p:cxnSp>
            <p:nvCxnSpPr>
              <p:cNvPr id="45" name="Straight Connector 44"/>
              <p:cNvCxnSpPr/>
              <p:nvPr/>
            </p:nvCxnSpPr>
            <p:spPr>
              <a:xfrm>
                <a:off x="7467600" y="5672107"/>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8279996" y="5748816"/>
              <a:ext cx="7241463" cy="190821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latin typeface="Arial Regular" charset="0"/>
                </a:rPr>
                <a:t>Faucet holes for single, 4” centers, 8” centers </a:t>
              </a:r>
            </a:p>
            <a:p>
              <a:pPr marL="342900" indent="-342900">
                <a:buFont typeface="Arial" panose="020B0604020202020204" pitchFamily="34" charset="0"/>
                <a:buChar char="•"/>
              </a:pPr>
              <a:r>
                <a:rPr lang="en-US" sz="2000" dirty="0">
                  <a:solidFill>
                    <a:schemeClr val="tx2"/>
                  </a:solidFill>
                  <a:latin typeface="Arial Regular" charset="0"/>
                </a:rPr>
                <a:t>Self-rimming with front overflow</a:t>
              </a:r>
            </a:p>
            <a:p>
              <a:pPr marL="342900" indent="-342900">
                <a:buFont typeface="Arial" panose="020B0604020202020204" pitchFamily="34" charset="0"/>
                <a:buChar char="•"/>
              </a:pPr>
              <a:r>
                <a:rPr lang="en-US" sz="2000" dirty="0">
                  <a:solidFill>
                    <a:schemeClr val="tx2"/>
                  </a:solidFill>
                  <a:latin typeface="Arial Regular" charset="0"/>
                </a:rPr>
                <a:t>ADA designed</a:t>
              </a:r>
            </a:p>
            <a:p>
              <a:pPr marL="342900" indent="-342900">
                <a:buFont typeface="Arial" panose="020B0604020202020204" pitchFamily="34" charset="0"/>
                <a:buChar char="•"/>
              </a:pPr>
              <a:r>
                <a:rPr lang="en-US" sz="2000" dirty="0">
                  <a:solidFill>
                    <a:schemeClr val="tx2"/>
                  </a:solidFill>
                  <a:latin typeface="Arial Regular" charset="0"/>
                </a:rPr>
                <a:t>Vitreous china</a:t>
              </a:r>
            </a:p>
            <a:p>
              <a:pPr marL="342900" indent="-342900">
                <a:buFont typeface="Arial" panose="020B0604020202020204" pitchFamily="34" charset="0"/>
                <a:buChar char="•"/>
              </a:pPr>
              <a:r>
                <a:rPr lang="en-US" sz="2000" dirty="0">
                  <a:solidFill>
                    <a:schemeClr val="tx2"/>
                  </a:solidFill>
                  <a:latin typeface="Arial Regular" charset="0"/>
                </a:rPr>
                <a:t>3-year warranty</a:t>
              </a:r>
            </a:p>
            <a:p>
              <a:endParaRPr lang="en-US" sz="1800" dirty="0">
                <a:solidFill>
                  <a:schemeClr val="tx2"/>
                </a:solidFill>
                <a:latin typeface="Arial Regular" charset="0"/>
              </a:endParaRPr>
            </a:p>
          </p:txBody>
        </p:sp>
      </p:grpSp>
      <p:sp>
        <p:nvSpPr>
          <p:cNvPr id="8" name="Rectangle 7"/>
          <p:cNvSpPr/>
          <p:nvPr/>
        </p:nvSpPr>
        <p:spPr>
          <a:xfrm>
            <a:off x="609600" y="9072685"/>
            <a:ext cx="1752600" cy="954107"/>
          </a:xfrm>
          <a:prstGeom prst="rect">
            <a:avLst/>
          </a:prstGeom>
          <a:solidFill>
            <a:schemeClr val="accent2">
              <a:lumMod val="20000"/>
              <a:lumOff val="8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grpSp>
        <p:nvGrpSpPr>
          <p:cNvPr id="29" name="Group 28"/>
          <p:cNvGrpSpPr/>
          <p:nvPr/>
        </p:nvGrpSpPr>
        <p:grpSpPr>
          <a:xfrm>
            <a:off x="1143000" y="7970899"/>
            <a:ext cx="7766049" cy="2265126"/>
            <a:chOff x="7848600" y="5084128"/>
            <a:chExt cx="7766049" cy="2265126"/>
          </a:xfrm>
        </p:grpSpPr>
        <p:grpSp>
          <p:nvGrpSpPr>
            <p:cNvPr id="30" name="Group 29"/>
            <p:cNvGrpSpPr/>
            <p:nvPr/>
          </p:nvGrpSpPr>
          <p:grpSpPr>
            <a:xfrm>
              <a:off x="7848600" y="5084128"/>
              <a:ext cx="7766049" cy="646331"/>
              <a:chOff x="7467600" y="5557807"/>
              <a:chExt cx="7766049" cy="646331"/>
            </a:xfrm>
          </p:grpSpPr>
          <p:sp>
            <p:nvSpPr>
              <p:cNvPr id="33" name="TextBox 32"/>
              <p:cNvSpPr txBox="1"/>
              <p:nvPr/>
            </p:nvSpPr>
            <p:spPr>
              <a:xfrm>
                <a:off x="7587624" y="5557807"/>
                <a:ext cx="7646025" cy="646331"/>
              </a:xfrm>
              <a:prstGeom prst="rect">
                <a:avLst/>
              </a:prstGeom>
              <a:noFill/>
            </p:spPr>
            <p:txBody>
              <a:bodyPr wrap="square" rtlCol="0">
                <a:spAutoFit/>
              </a:bodyPr>
              <a:lstStyle/>
              <a:p>
                <a:r>
                  <a:rPr lang="en-US" sz="3600" dirty="0">
                    <a:solidFill>
                      <a:schemeClr val="accent1"/>
                    </a:solidFill>
                    <a:latin typeface="Arial Narrow Regular" charset="0"/>
                  </a:rPr>
                  <a:t>undermount lavatory</a:t>
                </a:r>
                <a:endParaRPr lang="uk-UA" sz="3600" dirty="0">
                  <a:solidFill>
                    <a:schemeClr val="accent1"/>
                  </a:solidFill>
                  <a:latin typeface="Arial Narrow Regular" charset="0"/>
                </a:endParaRPr>
              </a:p>
            </p:txBody>
          </p:sp>
          <p:cxnSp>
            <p:nvCxnSpPr>
              <p:cNvPr id="34" name="Straight Connector 33"/>
              <p:cNvCxnSpPr/>
              <p:nvPr/>
            </p:nvCxnSpPr>
            <p:spPr>
              <a:xfrm>
                <a:off x="7467600" y="5672107"/>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8279996" y="5748816"/>
              <a:ext cx="7241463" cy="1600438"/>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latin typeface="Arial Regular" charset="0"/>
                </a:rPr>
                <a:t>Rimless design provides easier cleaning &amp; maintenance</a:t>
              </a:r>
            </a:p>
            <a:p>
              <a:pPr marL="342900" indent="-342900">
                <a:buFont typeface="Arial" panose="020B0604020202020204" pitchFamily="34" charset="0"/>
                <a:buChar char="•"/>
              </a:pPr>
              <a:r>
                <a:rPr lang="en-US" sz="2000" dirty="0">
                  <a:solidFill>
                    <a:schemeClr val="tx2"/>
                  </a:solidFill>
                  <a:latin typeface="Arial Regular" charset="0"/>
                </a:rPr>
                <a:t>Concealed front overflow</a:t>
              </a:r>
            </a:p>
            <a:p>
              <a:pPr marL="342900" indent="-342900">
                <a:buFont typeface="Arial" panose="020B0604020202020204" pitchFamily="34" charset="0"/>
                <a:buChar char="•"/>
              </a:pPr>
              <a:r>
                <a:rPr lang="en-US" sz="2000" dirty="0">
                  <a:solidFill>
                    <a:schemeClr val="tx2"/>
                  </a:solidFill>
                  <a:latin typeface="Arial Regular" charset="0"/>
                </a:rPr>
                <a:t>Classic vitreous china oval design</a:t>
              </a:r>
            </a:p>
            <a:p>
              <a:pPr marL="342900" indent="-342900">
                <a:buFont typeface="Arial" panose="020B0604020202020204" pitchFamily="34" charset="0"/>
                <a:buChar char="•"/>
              </a:pPr>
              <a:r>
                <a:rPr lang="en-US" sz="2000" dirty="0">
                  <a:solidFill>
                    <a:schemeClr val="tx2"/>
                  </a:solidFill>
                  <a:latin typeface="Arial Regular" charset="0"/>
                </a:rPr>
                <a:t>3-year warranty</a:t>
              </a:r>
            </a:p>
            <a:p>
              <a:endParaRPr lang="en-US" sz="1800" dirty="0">
                <a:solidFill>
                  <a:schemeClr val="tx2"/>
                </a:solidFill>
                <a:latin typeface="Arial Regular" charset="0"/>
              </a:endParaRPr>
            </a:p>
          </p:txBody>
        </p:sp>
      </p:grpSp>
    </p:spTree>
    <p:extLst>
      <p:ext uri="{BB962C8B-B14F-4D97-AF65-F5344CB8AC3E}">
        <p14:creationId xmlns:p14="http://schemas.microsoft.com/office/powerpoint/2010/main" val="1563887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299" y="571411"/>
            <a:ext cx="8115301" cy="1338828"/>
          </a:xfrm>
        </p:spPr>
        <p:txBody>
          <a:bodyPr/>
          <a:lstStyle/>
          <a:p>
            <a:r>
              <a:rPr lang="en-US" dirty="0">
                <a:solidFill>
                  <a:schemeClr val="accent1"/>
                </a:solidFill>
              </a:rPr>
              <a:t>features &amp; benefits</a:t>
            </a:r>
            <a:br>
              <a:rPr lang="en-US" dirty="0"/>
            </a:br>
            <a:r>
              <a:rPr lang="en-US" dirty="0"/>
              <a:t>service sinks, wall mount</a:t>
            </a:r>
            <a:endParaRPr lang="uk-UA" dirty="0"/>
          </a:p>
        </p:txBody>
      </p:sp>
      <p:sp>
        <p:nvSpPr>
          <p:cNvPr id="3" name="Slide Number Placeholder 2"/>
          <p:cNvSpPr>
            <a:spLocks noGrp="1"/>
          </p:cNvSpPr>
          <p:nvPr>
            <p:ph type="sldNum" sz="quarter" idx="10"/>
          </p:nvPr>
        </p:nvSpPr>
        <p:spPr/>
        <p:txBody>
          <a:bodyPr/>
          <a:lstStyle/>
          <a:p>
            <a:pPr algn="l"/>
            <a:r>
              <a:rPr lang="en-US" b="0" dirty="0">
                <a:latin typeface="Arial Regular" charset="0"/>
              </a:rPr>
              <a:t>page</a:t>
            </a:r>
          </a:p>
          <a:p>
            <a:pPr algn="l"/>
            <a:r>
              <a:rPr lang="en-US" b="0" dirty="0">
                <a:latin typeface="Arial Regular" charset="0"/>
              </a:rPr>
              <a:t>0</a:t>
            </a:r>
            <a:fld id="{37D409AB-2201-4E18-8A34-C31753AD9B06}" type="slidenum">
              <a:rPr b="0" smtClean="0">
                <a:latin typeface="Arial Regular" charset="0"/>
              </a:rPr>
              <a:pPr algn="l"/>
              <a:t>8</a:t>
            </a:fld>
            <a:endParaRPr b="0" dirty="0">
              <a:latin typeface="Arial Regular" charset="0"/>
            </a:endParaRPr>
          </a:p>
        </p:txBody>
      </p:sp>
      <p:sp>
        <p:nvSpPr>
          <p:cNvPr id="31" name="Rectangle 30"/>
          <p:cNvSpPr/>
          <p:nvPr/>
        </p:nvSpPr>
        <p:spPr>
          <a:xfrm>
            <a:off x="9131300" y="-25400"/>
            <a:ext cx="9144000" cy="10287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16" name="Rectangle 15"/>
          <p:cNvSpPr/>
          <p:nvPr/>
        </p:nvSpPr>
        <p:spPr>
          <a:xfrm>
            <a:off x="9108839" y="3591"/>
            <a:ext cx="9163049" cy="10287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ln>
                <a:solidFill>
                  <a:schemeClr val="bg2"/>
                </a:solidFill>
              </a:ln>
              <a:solidFill>
                <a:schemeClr val="tx1"/>
              </a:solidFill>
            </a:endParaRPr>
          </a:p>
        </p:txBody>
      </p:sp>
      <p:pic>
        <p:nvPicPr>
          <p:cNvPr id="2" name="Picture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8" t="1844" r="1213"/>
          <a:stretch/>
        </p:blipFill>
        <p:spPr>
          <a:xfrm>
            <a:off x="9536802" y="4556085"/>
            <a:ext cx="6248400" cy="5470101"/>
          </a:xfrm>
          <a:prstGeom prst="rect">
            <a:avLst/>
          </a:prstGeom>
          <a:ln>
            <a:noFill/>
          </a:ln>
        </p:spPr>
      </p:pic>
      <p:sp>
        <p:nvSpPr>
          <p:cNvPr id="19" name="Rectangle 18"/>
          <p:cNvSpPr/>
          <p:nvPr/>
        </p:nvSpPr>
        <p:spPr>
          <a:xfrm>
            <a:off x="15011400" y="8859028"/>
            <a:ext cx="4250883" cy="400110"/>
          </a:xfrm>
          <a:prstGeom prst="rect">
            <a:avLst/>
          </a:prstGeom>
        </p:spPr>
        <p:txBody>
          <a:bodyPr wrap="square">
            <a:spAutoFit/>
          </a:bodyPr>
          <a:lstStyle/>
          <a:p>
            <a:r>
              <a:rPr lang="en-US" sz="2000" dirty="0">
                <a:latin typeface="Arial Narrow Regular"/>
              </a:rPr>
              <a:t>Z5880 series service sink</a:t>
            </a:r>
          </a:p>
        </p:txBody>
      </p:sp>
      <p:grpSp>
        <p:nvGrpSpPr>
          <p:cNvPr id="20" name="Group 19"/>
          <p:cNvGrpSpPr/>
          <p:nvPr/>
        </p:nvGrpSpPr>
        <p:grpSpPr>
          <a:xfrm>
            <a:off x="1083791" y="4885887"/>
            <a:ext cx="7672859" cy="2572903"/>
            <a:chOff x="7848600" y="5084128"/>
            <a:chExt cx="7672859" cy="2572903"/>
          </a:xfrm>
        </p:grpSpPr>
        <p:grpSp>
          <p:nvGrpSpPr>
            <p:cNvPr id="21" name="Group 20"/>
            <p:cNvGrpSpPr/>
            <p:nvPr/>
          </p:nvGrpSpPr>
          <p:grpSpPr>
            <a:xfrm>
              <a:off x="7848600" y="5084128"/>
              <a:ext cx="7380759" cy="646331"/>
              <a:chOff x="7467600" y="5557807"/>
              <a:chExt cx="7380759" cy="646331"/>
            </a:xfrm>
          </p:grpSpPr>
          <p:sp>
            <p:nvSpPr>
              <p:cNvPr id="28" name="TextBox 27"/>
              <p:cNvSpPr txBox="1"/>
              <p:nvPr/>
            </p:nvSpPr>
            <p:spPr>
              <a:xfrm>
                <a:off x="7587625" y="5557807"/>
                <a:ext cx="7260734" cy="646331"/>
              </a:xfrm>
              <a:prstGeom prst="rect">
                <a:avLst/>
              </a:prstGeom>
              <a:noFill/>
            </p:spPr>
            <p:txBody>
              <a:bodyPr wrap="square" rtlCol="0">
                <a:spAutoFit/>
              </a:bodyPr>
              <a:lstStyle/>
              <a:p>
                <a:r>
                  <a:rPr lang="en-US" sz="3600" dirty="0">
                    <a:solidFill>
                      <a:schemeClr val="accent1"/>
                    </a:solidFill>
                    <a:latin typeface="Arial Narrow Regular" charset="0"/>
                  </a:rPr>
                  <a:t>general service sinks</a:t>
                </a:r>
                <a:endParaRPr lang="uk-UA" sz="3600" dirty="0">
                  <a:solidFill>
                    <a:schemeClr val="accent1"/>
                  </a:solidFill>
                  <a:latin typeface="Arial Narrow Regular" charset="0"/>
                </a:endParaRPr>
              </a:p>
            </p:txBody>
          </p:sp>
          <p:cxnSp>
            <p:nvCxnSpPr>
              <p:cNvPr id="29" name="Straight Connector 28"/>
              <p:cNvCxnSpPr/>
              <p:nvPr/>
            </p:nvCxnSpPr>
            <p:spPr>
              <a:xfrm>
                <a:off x="7467600" y="5672107"/>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8279996" y="5748816"/>
              <a:ext cx="7241463" cy="1908215"/>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en-US" sz="2000" dirty="0">
                  <a:solidFill>
                    <a:schemeClr val="accent1"/>
                  </a:solidFill>
                  <a:latin typeface="Arial Regular" charset="0"/>
                </a:rPr>
                <a:t>For healthcare, schools, manufacturing…</a:t>
              </a:r>
            </a:p>
            <a:p>
              <a:pPr marL="342900" indent="-342900">
                <a:buClr>
                  <a:schemeClr val="tx2"/>
                </a:buClr>
                <a:buFont typeface="Arial" panose="020B0604020202020204" pitchFamily="34" charset="0"/>
                <a:buChar char="•"/>
              </a:pPr>
              <a:r>
                <a:rPr lang="en-US" sz="2000" dirty="0">
                  <a:solidFill>
                    <a:schemeClr val="accent1"/>
                  </a:solidFill>
                  <a:latin typeface="Arial Regular" charset="0"/>
                </a:rPr>
                <a:t>Cast iron with stainless steel rim guard</a:t>
              </a:r>
            </a:p>
            <a:p>
              <a:pPr marL="342900" indent="-342900">
                <a:buClr>
                  <a:schemeClr val="tx2"/>
                </a:buClr>
                <a:buFont typeface="Arial" panose="020B0604020202020204" pitchFamily="34" charset="0"/>
                <a:buChar char="•"/>
              </a:pPr>
              <a:r>
                <a:rPr lang="en-US" sz="2000" dirty="0">
                  <a:solidFill>
                    <a:schemeClr val="accent1"/>
                  </a:solidFill>
                  <a:latin typeface="Arial Regular" charset="0"/>
                </a:rPr>
                <a:t>Plain back with no faucet holes or 8” center faucet holes</a:t>
              </a:r>
            </a:p>
            <a:p>
              <a:pPr marL="342900" indent="-342900">
                <a:buClr>
                  <a:schemeClr val="tx2"/>
                </a:buClr>
                <a:buFont typeface="Arial" panose="020B0604020202020204" pitchFamily="34" charset="0"/>
                <a:buChar char="•"/>
              </a:pPr>
              <a:r>
                <a:rPr lang="en-US" sz="2000" dirty="0">
                  <a:solidFill>
                    <a:schemeClr val="tx2"/>
                  </a:solidFill>
                  <a:latin typeface="Arial Regular" charset="0"/>
                </a:rPr>
                <a:t>Wall hanger</a:t>
              </a:r>
            </a:p>
            <a:p>
              <a:pPr marL="342900" indent="-342900">
                <a:buClr>
                  <a:schemeClr val="tx2"/>
                </a:buClr>
                <a:buFont typeface="Arial" panose="020B0604020202020204" pitchFamily="34" charset="0"/>
                <a:buChar char="•"/>
              </a:pPr>
              <a:r>
                <a:rPr lang="en-US" sz="2000" dirty="0">
                  <a:solidFill>
                    <a:schemeClr val="tx2"/>
                  </a:solidFill>
                  <a:latin typeface="Arial Regular" charset="0"/>
                </a:rPr>
                <a:t>3-year warranty</a:t>
              </a:r>
            </a:p>
            <a:p>
              <a:endParaRPr lang="en-US" sz="1800" dirty="0">
                <a:solidFill>
                  <a:schemeClr val="tx2"/>
                </a:solidFill>
                <a:latin typeface="Arial Regular" charset="0"/>
              </a:endParaRPr>
            </a:p>
          </p:txBody>
        </p:sp>
      </p:grpSp>
      <p:grpSp>
        <p:nvGrpSpPr>
          <p:cNvPr id="30" name="Group 29"/>
          <p:cNvGrpSpPr/>
          <p:nvPr/>
        </p:nvGrpSpPr>
        <p:grpSpPr>
          <a:xfrm>
            <a:off x="1083791" y="2400300"/>
            <a:ext cx="7672859" cy="2295904"/>
            <a:chOff x="7848600" y="5084128"/>
            <a:chExt cx="7672859" cy="2295904"/>
          </a:xfrm>
        </p:grpSpPr>
        <p:grpSp>
          <p:nvGrpSpPr>
            <p:cNvPr id="32" name="Group 31"/>
            <p:cNvGrpSpPr/>
            <p:nvPr/>
          </p:nvGrpSpPr>
          <p:grpSpPr>
            <a:xfrm>
              <a:off x="7848600" y="5084128"/>
              <a:ext cx="7380759" cy="646331"/>
              <a:chOff x="7467600" y="5557807"/>
              <a:chExt cx="7380759" cy="646331"/>
            </a:xfrm>
          </p:grpSpPr>
          <p:sp>
            <p:nvSpPr>
              <p:cNvPr id="34" name="TextBox 33"/>
              <p:cNvSpPr txBox="1"/>
              <p:nvPr/>
            </p:nvSpPr>
            <p:spPr>
              <a:xfrm>
                <a:off x="7587625" y="5557807"/>
                <a:ext cx="7260734" cy="646331"/>
              </a:xfrm>
              <a:prstGeom prst="rect">
                <a:avLst/>
              </a:prstGeom>
              <a:noFill/>
            </p:spPr>
            <p:txBody>
              <a:bodyPr wrap="square" rtlCol="0">
                <a:spAutoFit/>
              </a:bodyPr>
              <a:lstStyle/>
              <a:p>
                <a:r>
                  <a:rPr lang="en-US" sz="3600" dirty="0">
                    <a:solidFill>
                      <a:schemeClr val="accent1"/>
                    </a:solidFill>
                    <a:latin typeface="Arial Narrow Regular" charset="0"/>
                  </a:rPr>
                  <a:t>blowout service sinks</a:t>
                </a:r>
                <a:endParaRPr lang="uk-UA" sz="3600" dirty="0">
                  <a:solidFill>
                    <a:schemeClr val="accent1"/>
                  </a:solidFill>
                  <a:latin typeface="Arial Narrow Regular" charset="0"/>
                </a:endParaRPr>
              </a:p>
            </p:txBody>
          </p:sp>
          <p:cxnSp>
            <p:nvCxnSpPr>
              <p:cNvPr id="35" name="Straight Connector 34"/>
              <p:cNvCxnSpPr/>
              <p:nvPr/>
            </p:nvCxnSpPr>
            <p:spPr>
              <a:xfrm>
                <a:off x="7467600" y="5672107"/>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279996" y="5748816"/>
              <a:ext cx="7241463" cy="1631216"/>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en-US" sz="2000" dirty="0">
                  <a:solidFill>
                    <a:schemeClr val="accent1"/>
                  </a:solidFill>
                  <a:latin typeface="Arial Regular" charset="0"/>
                </a:rPr>
                <a:t>For healthcare</a:t>
              </a:r>
            </a:p>
            <a:p>
              <a:pPr marL="342900" indent="-342900">
                <a:buClr>
                  <a:schemeClr val="tx2"/>
                </a:buClr>
                <a:buFont typeface="Arial" panose="020B0604020202020204" pitchFamily="34" charset="0"/>
                <a:buChar char="•"/>
              </a:pPr>
              <a:r>
                <a:rPr lang="en-US" sz="2000" dirty="0">
                  <a:solidFill>
                    <a:schemeClr val="accent1"/>
                  </a:solidFill>
                  <a:latin typeface="Arial Regular" charset="0"/>
                </a:rPr>
                <a:t>Integral flushing rim for blowout action</a:t>
              </a:r>
            </a:p>
            <a:p>
              <a:pPr marL="342900" indent="-342900">
                <a:buClr>
                  <a:schemeClr val="tx2"/>
                </a:buClr>
                <a:buFont typeface="Arial" panose="020B0604020202020204" pitchFamily="34" charset="0"/>
                <a:buChar char="•"/>
              </a:pPr>
              <a:r>
                <a:rPr lang="en-US" sz="2000" dirty="0">
                  <a:solidFill>
                    <a:schemeClr val="accent1"/>
                  </a:solidFill>
                  <a:latin typeface="Arial Regular" charset="0"/>
                </a:rPr>
                <a:t>Can be paired with a flush valve with a bedpan washer</a:t>
              </a:r>
            </a:p>
            <a:p>
              <a:pPr marL="342900" indent="-342900">
                <a:buClr>
                  <a:schemeClr val="tx2"/>
                </a:buClr>
                <a:buFont typeface="Arial" panose="020B0604020202020204" pitchFamily="34" charset="0"/>
                <a:buChar char="•"/>
              </a:pPr>
              <a:r>
                <a:rPr lang="en-US" sz="2000" dirty="0">
                  <a:solidFill>
                    <a:schemeClr val="tx2"/>
                  </a:solidFill>
                  <a:latin typeface="Arial Regular" charset="0"/>
                </a:rPr>
                <a:t>Vitreous china with antimicrobial glaze</a:t>
              </a:r>
            </a:p>
            <a:p>
              <a:pPr marL="342900" indent="-342900">
                <a:buClr>
                  <a:schemeClr val="tx2"/>
                </a:buClr>
                <a:buFont typeface="Arial" panose="020B0604020202020204" pitchFamily="34" charset="0"/>
                <a:buChar char="•"/>
              </a:pPr>
              <a:r>
                <a:rPr lang="en-US" sz="2000" dirty="0">
                  <a:solidFill>
                    <a:schemeClr val="tx2"/>
                  </a:solidFill>
                  <a:latin typeface="Arial Regular" charset="0"/>
                </a:rPr>
                <a:t>3-year warranty </a:t>
              </a:r>
            </a:p>
          </p:txBody>
        </p:sp>
      </p:grpSp>
      <p:sp>
        <p:nvSpPr>
          <p:cNvPr id="18" name="Rectangle 17"/>
          <p:cNvSpPr/>
          <p:nvPr/>
        </p:nvSpPr>
        <p:spPr>
          <a:xfrm>
            <a:off x="9296400" y="202079"/>
            <a:ext cx="2541911" cy="1938992"/>
          </a:xfrm>
          <a:prstGeom prst="rect">
            <a:avLst/>
          </a:prstGeom>
        </p:spPr>
        <p:txBody>
          <a:bodyPr wrap="square">
            <a:spAutoFit/>
          </a:bodyPr>
          <a:lstStyle/>
          <a:p>
            <a:r>
              <a:rPr lang="en-US" sz="2000" dirty="0">
                <a:latin typeface="Arial Narrow Regular"/>
              </a:rPr>
              <a:t>Z5410 </a:t>
            </a:r>
          </a:p>
          <a:p>
            <a:r>
              <a:rPr lang="en-US" sz="2000" dirty="0">
                <a:latin typeface="Arial Narrow Regular"/>
              </a:rPr>
              <a:t>wall mount blowout service sink – </a:t>
            </a:r>
          </a:p>
          <a:p>
            <a:r>
              <a:rPr lang="en-US" sz="2000" dirty="0">
                <a:latin typeface="Arial Narrow Regular"/>
              </a:rPr>
              <a:t>can be paired with a flush valve with a bedpan washer</a:t>
            </a:r>
          </a:p>
        </p:txBody>
      </p:sp>
      <p:sp>
        <p:nvSpPr>
          <p:cNvPr id="6" name="Rectangle 5"/>
          <p:cNvSpPr/>
          <p:nvPr/>
        </p:nvSpPr>
        <p:spPr>
          <a:xfrm>
            <a:off x="533400" y="9072685"/>
            <a:ext cx="1828800" cy="954107"/>
          </a:xfrm>
          <a:prstGeom prst="rect">
            <a:avLst/>
          </a:prstGeom>
          <a:solidFill>
            <a:schemeClr val="accent2">
              <a:lumMod val="20000"/>
              <a:lumOff val="8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grpSp>
        <p:nvGrpSpPr>
          <p:cNvPr id="27" name="Group 26"/>
          <p:cNvGrpSpPr/>
          <p:nvPr/>
        </p:nvGrpSpPr>
        <p:grpSpPr>
          <a:xfrm>
            <a:off x="1113835" y="7525086"/>
            <a:ext cx="7672859" cy="2603680"/>
            <a:chOff x="7848600" y="5084128"/>
            <a:chExt cx="7672859" cy="2603680"/>
          </a:xfrm>
        </p:grpSpPr>
        <p:grpSp>
          <p:nvGrpSpPr>
            <p:cNvPr id="22" name="Group 21"/>
            <p:cNvGrpSpPr/>
            <p:nvPr/>
          </p:nvGrpSpPr>
          <p:grpSpPr>
            <a:xfrm>
              <a:off x="7848600" y="5084128"/>
              <a:ext cx="7380759" cy="646331"/>
              <a:chOff x="7467600" y="5557807"/>
              <a:chExt cx="7380759" cy="646331"/>
            </a:xfrm>
          </p:grpSpPr>
          <p:sp>
            <p:nvSpPr>
              <p:cNvPr id="23" name="TextBox 22"/>
              <p:cNvSpPr txBox="1"/>
              <p:nvPr/>
            </p:nvSpPr>
            <p:spPr>
              <a:xfrm>
                <a:off x="7587625" y="5557807"/>
                <a:ext cx="7260734" cy="646331"/>
              </a:xfrm>
              <a:prstGeom prst="rect">
                <a:avLst/>
              </a:prstGeom>
              <a:noFill/>
            </p:spPr>
            <p:txBody>
              <a:bodyPr wrap="square" rtlCol="0">
                <a:spAutoFit/>
              </a:bodyPr>
              <a:lstStyle/>
              <a:p>
                <a:r>
                  <a:rPr lang="en-US" sz="3600" dirty="0">
                    <a:solidFill>
                      <a:schemeClr val="accent1"/>
                    </a:solidFill>
                    <a:latin typeface="Arial Narrow Regular" charset="0"/>
                  </a:rPr>
                  <a:t>surgeon sinks</a:t>
                </a:r>
                <a:endParaRPr lang="uk-UA" sz="3600" dirty="0">
                  <a:solidFill>
                    <a:schemeClr val="accent1"/>
                  </a:solidFill>
                  <a:latin typeface="Arial Narrow Regular" charset="0"/>
                </a:endParaRPr>
              </a:p>
            </p:txBody>
          </p:sp>
          <p:cxnSp>
            <p:nvCxnSpPr>
              <p:cNvPr id="24" name="Straight Connector 23"/>
              <p:cNvCxnSpPr/>
              <p:nvPr/>
            </p:nvCxnSpPr>
            <p:spPr>
              <a:xfrm>
                <a:off x="7467600" y="5672107"/>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8279996" y="5748816"/>
              <a:ext cx="7241463" cy="1938992"/>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en-US" sz="2000" dirty="0">
                  <a:solidFill>
                    <a:schemeClr val="accent1"/>
                  </a:solidFill>
                  <a:latin typeface="Arial Regular" charset="0"/>
                </a:rPr>
                <a:t>For healthcare</a:t>
              </a:r>
            </a:p>
            <a:p>
              <a:pPr marL="342900" indent="-342900">
                <a:buClr>
                  <a:schemeClr val="tx2"/>
                </a:buClr>
                <a:buFont typeface="Arial" panose="020B0604020202020204" pitchFamily="34" charset="0"/>
                <a:buChar char="•"/>
              </a:pPr>
              <a:r>
                <a:rPr lang="en-US" sz="2000" dirty="0">
                  <a:solidFill>
                    <a:schemeClr val="tx2"/>
                  </a:solidFill>
                  <a:latin typeface="Arial Regular" charset="0"/>
                </a:rPr>
                <a:t>Vitreous china with </a:t>
              </a:r>
              <a:r>
                <a:rPr lang="en-US" sz="2000" dirty="0">
                  <a:solidFill>
                    <a:schemeClr val="accent1"/>
                  </a:solidFill>
                  <a:latin typeface="Arial Regular" charset="0"/>
                </a:rPr>
                <a:t>antimicrobial glaze</a:t>
              </a:r>
            </a:p>
            <a:p>
              <a:pPr marL="342900" indent="-342900">
                <a:buClr>
                  <a:schemeClr val="tx2"/>
                </a:buClr>
                <a:buFont typeface="Arial" panose="020B0604020202020204" pitchFamily="34" charset="0"/>
                <a:buChar char="•"/>
              </a:pPr>
              <a:r>
                <a:rPr lang="en-US" sz="2000" dirty="0">
                  <a:solidFill>
                    <a:schemeClr val="accent1"/>
                  </a:solidFill>
                  <a:latin typeface="Arial Regular" charset="0"/>
                </a:rPr>
                <a:t>Low front rim and glazed underside</a:t>
              </a:r>
            </a:p>
            <a:p>
              <a:pPr marL="342900" indent="-342900">
                <a:buClr>
                  <a:schemeClr val="tx2"/>
                </a:buClr>
                <a:buFont typeface="Arial" panose="020B0604020202020204" pitchFamily="34" charset="0"/>
                <a:buChar char="•"/>
              </a:pPr>
              <a:r>
                <a:rPr lang="en-US" sz="2000" dirty="0">
                  <a:solidFill>
                    <a:schemeClr val="tx2"/>
                  </a:solidFill>
                  <a:latin typeface="Arial Regular" charset="0"/>
                </a:rPr>
                <a:t>Single hole or 8” faucet centers</a:t>
              </a:r>
            </a:p>
            <a:p>
              <a:pPr marL="342900" indent="-342900">
                <a:buClr>
                  <a:schemeClr val="tx2"/>
                </a:buClr>
                <a:buFont typeface="Arial" panose="020B0604020202020204" pitchFamily="34" charset="0"/>
                <a:buChar char="•"/>
              </a:pPr>
              <a:r>
                <a:rPr lang="en-US" sz="2000" dirty="0">
                  <a:solidFill>
                    <a:schemeClr val="tx2"/>
                  </a:solidFill>
                  <a:latin typeface="Arial Regular" charset="0"/>
                </a:rPr>
                <a:t>Concealed wall hangers and support brackets</a:t>
              </a:r>
            </a:p>
            <a:p>
              <a:pPr marL="342900" indent="-342900">
                <a:buClr>
                  <a:schemeClr val="tx2"/>
                </a:buClr>
                <a:buFont typeface="Arial" panose="020B0604020202020204" pitchFamily="34" charset="0"/>
                <a:buChar char="•"/>
              </a:pPr>
              <a:r>
                <a:rPr lang="en-US" sz="2000" dirty="0">
                  <a:solidFill>
                    <a:schemeClr val="tx2"/>
                  </a:solidFill>
                  <a:latin typeface="Arial Regular" charset="0"/>
                </a:rPr>
                <a:t>3-year warranty</a:t>
              </a:r>
            </a:p>
          </p:txBody>
        </p:sp>
      </p:grpSp>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827" t="3277" r="3048" b="3294"/>
          <a:stretch/>
        </p:blipFill>
        <p:spPr>
          <a:xfrm>
            <a:off x="11978012" y="202079"/>
            <a:ext cx="5846643" cy="4324914"/>
          </a:xfrm>
          <a:prstGeom prst="rect">
            <a:avLst/>
          </a:prstGeom>
          <a:ln>
            <a:noFill/>
          </a:ln>
        </p:spPr>
      </p:pic>
    </p:spTree>
    <p:extLst>
      <p:ext uri="{BB962C8B-B14F-4D97-AF65-F5344CB8AC3E}">
        <p14:creationId xmlns:p14="http://schemas.microsoft.com/office/powerpoint/2010/main" val="216845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299" y="571411"/>
            <a:ext cx="8115301" cy="1338828"/>
          </a:xfrm>
        </p:spPr>
        <p:txBody>
          <a:bodyPr/>
          <a:lstStyle/>
          <a:p>
            <a:r>
              <a:rPr lang="en-US" dirty="0">
                <a:solidFill>
                  <a:schemeClr val="accent1"/>
                </a:solidFill>
              </a:rPr>
              <a:t>features &amp; benefits</a:t>
            </a:r>
            <a:br>
              <a:rPr lang="en-US" dirty="0"/>
            </a:br>
            <a:r>
              <a:rPr lang="en-US" dirty="0"/>
              <a:t>service sinks, floor mount</a:t>
            </a:r>
            <a:endParaRPr lang="uk-UA" dirty="0"/>
          </a:p>
        </p:txBody>
      </p:sp>
      <p:sp>
        <p:nvSpPr>
          <p:cNvPr id="3" name="Slide Number Placeholder 2"/>
          <p:cNvSpPr>
            <a:spLocks noGrp="1"/>
          </p:cNvSpPr>
          <p:nvPr>
            <p:ph type="sldNum" sz="quarter" idx="10"/>
          </p:nvPr>
        </p:nvSpPr>
        <p:spPr/>
        <p:txBody>
          <a:bodyPr/>
          <a:lstStyle/>
          <a:p>
            <a:pPr algn="l"/>
            <a:r>
              <a:rPr lang="en-US" b="0" dirty="0">
                <a:latin typeface="Arial Regular" charset="0"/>
              </a:rPr>
              <a:t>page</a:t>
            </a:r>
          </a:p>
          <a:p>
            <a:pPr algn="l"/>
            <a:r>
              <a:rPr lang="en-US" b="0" dirty="0">
                <a:latin typeface="Arial Regular" charset="0"/>
              </a:rPr>
              <a:t>0</a:t>
            </a:r>
            <a:fld id="{37D409AB-2201-4E18-8A34-C31753AD9B06}" type="slidenum">
              <a:rPr b="0" smtClean="0">
                <a:latin typeface="Arial Regular" charset="0"/>
              </a:rPr>
              <a:pPr algn="l"/>
              <a:t>9</a:t>
            </a:fld>
            <a:endParaRPr b="0" dirty="0">
              <a:latin typeface="Arial Regular" charset="0"/>
            </a:endParaRPr>
          </a:p>
        </p:txBody>
      </p:sp>
      <p:grpSp>
        <p:nvGrpSpPr>
          <p:cNvPr id="27" name="Group 26"/>
          <p:cNvGrpSpPr/>
          <p:nvPr/>
        </p:nvGrpSpPr>
        <p:grpSpPr>
          <a:xfrm>
            <a:off x="990600" y="2487194"/>
            <a:ext cx="7672859" cy="2603680"/>
            <a:chOff x="7848600" y="5084128"/>
            <a:chExt cx="7672859" cy="2603680"/>
          </a:xfrm>
        </p:grpSpPr>
        <p:grpSp>
          <p:nvGrpSpPr>
            <p:cNvPr id="22" name="Group 21"/>
            <p:cNvGrpSpPr/>
            <p:nvPr/>
          </p:nvGrpSpPr>
          <p:grpSpPr>
            <a:xfrm>
              <a:off x="7848600" y="5084128"/>
              <a:ext cx="7380759" cy="646331"/>
              <a:chOff x="7467600" y="5557807"/>
              <a:chExt cx="7380759" cy="646331"/>
            </a:xfrm>
          </p:grpSpPr>
          <p:sp>
            <p:nvSpPr>
              <p:cNvPr id="23" name="TextBox 22"/>
              <p:cNvSpPr txBox="1"/>
              <p:nvPr/>
            </p:nvSpPr>
            <p:spPr>
              <a:xfrm>
                <a:off x="7587625" y="5557807"/>
                <a:ext cx="7260734" cy="646331"/>
              </a:xfrm>
              <a:prstGeom prst="rect">
                <a:avLst/>
              </a:prstGeom>
              <a:noFill/>
            </p:spPr>
            <p:txBody>
              <a:bodyPr wrap="square" rtlCol="0">
                <a:spAutoFit/>
              </a:bodyPr>
              <a:lstStyle/>
              <a:p>
                <a:r>
                  <a:rPr lang="en-US" sz="3600" dirty="0">
                    <a:solidFill>
                      <a:schemeClr val="accent1"/>
                    </a:solidFill>
                    <a:latin typeface="Arial Narrow Regular" charset="0"/>
                  </a:rPr>
                  <a:t>custodial floor sinks</a:t>
                </a:r>
                <a:endParaRPr lang="uk-UA" sz="3600" dirty="0">
                  <a:solidFill>
                    <a:schemeClr val="accent1"/>
                  </a:solidFill>
                  <a:latin typeface="Arial Narrow Regular" charset="0"/>
                </a:endParaRPr>
              </a:p>
            </p:txBody>
          </p:sp>
          <p:cxnSp>
            <p:nvCxnSpPr>
              <p:cNvPr id="24" name="Straight Connector 23"/>
              <p:cNvCxnSpPr/>
              <p:nvPr/>
            </p:nvCxnSpPr>
            <p:spPr>
              <a:xfrm>
                <a:off x="7467600" y="5672107"/>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8279996" y="5748816"/>
              <a:ext cx="7241463" cy="1938992"/>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en-US" sz="2000" dirty="0">
                  <a:solidFill>
                    <a:schemeClr val="accent1"/>
                  </a:solidFill>
                  <a:latin typeface="Arial Regular" charset="0"/>
                </a:rPr>
                <a:t>For any company requiring mop cleanouts</a:t>
              </a:r>
            </a:p>
            <a:p>
              <a:pPr marL="342900" indent="-342900">
                <a:buClr>
                  <a:schemeClr val="tx2"/>
                </a:buClr>
                <a:buFont typeface="Arial" panose="020B0604020202020204" pitchFamily="34" charset="0"/>
                <a:buChar char="•"/>
              </a:pPr>
              <a:r>
                <a:rPr lang="en-US" sz="2000" dirty="0">
                  <a:solidFill>
                    <a:schemeClr val="accent1"/>
                  </a:solidFill>
                  <a:latin typeface="Arial Regular" charset="0"/>
                </a:rPr>
                <a:t>Cast iron</a:t>
              </a:r>
            </a:p>
            <a:p>
              <a:pPr marL="342900" indent="-342900">
                <a:buClr>
                  <a:schemeClr val="tx2"/>
                </a:buClr>
                <a:buFont typeface="Arial" panose="020B0604020202020204" pitchFamily="34" charset="0"/>
                <a:buChar char="•"/>
              </a:pPr>
              <a:r>
                <a:rPr lang="en-US" sz="2000" dirty="0">
                  <a:solidFill>
                    <a:schemeClr val="accent1"/>
                  </a:solidFill>
                  <a:latin typeface="Arial Regular" charset="0"/>
                </a:rPr>
                <a:t>8” high front curb</a:t>
              </a:r>
            </a:p>
            <a:p>
              <a:pPr marL="342900" indent="-342900">
                <a:buClr>
                  <a:schemeClr val="tx2"/>
                </a:buClr>
                <a:buFont typeface="Arial" panose="020B0604020202020204" pitchFamily="34" charset="0"/>
                <a:buChar char="•"/>
              </a:pPr>
              <a:r>
                <a:rPr lang="en-US" sz="2000" dirty="0">
                  <a:solidFill>
                    <a:schemeClr val="accent1"/>
                  </a:solidFill>
                  <a:latin typeface="Arial Regular" charset="0"/>
                </a:rPr>
                <a:t>Optional rim guards</a:t>
              </a:r>
            </a:p>
            <a:p>
              <a:pPr marL="342900" indent="-342900">
                <a:buClr>
                  <a:schemeClr val="tx2"/>
                </a:buClr>
                <a:buFont typeface="Arial" panose="020B0604020202020204" pitchFamily="34" charset="0"/>
                <a:buChar char="•"/>
              </a:pPr>
              <a:r>
                <a:rPr lang="en-US" sz="2000" dirty="0">
                  <a:solidFill>
                    <a:schemeClr val="tx2"/>
                  </a:solidFill>
                  <a:latin typeface="Arial Regular" charset="0"/>
                </a:rPr>
                <a:t>Integral tiling bead</a:t>
              </a:r>
            </a:p>
            <a:p>
              <a:pPr marL="342900" indent="-342900">
                <a:buClr>
                  <a:schemeClr val="tx2"/>
                </a:buClr>
                <a:buFont typeface="Arial" panose="020B0604020202020204" pitchFamily="34" charset="0"/>
                <a:buChar char="•"/>
              </a:pPr>
              <a:r>
                <a:rPr lang="en-US" sz="2000" dirty="0">
                  <a:solidFill>
                    <a:schemeClr val="tx2"/>
                  </a:solidFill>
                  <a:latin typeface="Arial Regular" charset="0"/>
                </a:rPr>
                <a:t>3-year warranty</a:t>
              </a:r>
            </a:p>
          </p:txBody>
        </p:sp>
      </p:grpSp>
      <p:sp>
        <p:nvSpPr>
          <p:cNvPr id="31" name="Rectangle 30"/>
          <p:cNvSpPr/>
          <p:nvPr/>
        </p:nvSpPr>
        <p:spPr>
          <a:xfrm>
            <a:off x="9131300" y="-25400"/>
            <a:ext cx="9144000" cy="10287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grpSp>
        <p:nvGrpSpPr>
          <p:cNvPr id="39" name="Group 38"/>
          <p:cNvGrpSpPr/>
          <p:nvPr/>
        </p:nvGrpSpPr>
        <p:grpSpPr>
          <a:xfrm>
            <a:off x="990600" y="5435981"/>
            <a:ext cx="8001000" cy="2306938"/>
            <a:chOff x="7848600" y="5084128"/>
            <a:chExt cx="8001000" cy="2306938"/>
          </a:xfrm>
        </p:grpSpPr>
        <p:grpSp>
          <p:nvGrpSpPr>
            <p:cNvPr id="40" name="Group 39"/>
            <p:cNvGrpSpPr/>
            <p:nvPr/>
          </p:nvGrpSpPr>
          <p:grpSpPr>
            <a:xfrm>
              <a:off x="7848600" y="5084128"/>
              <a:ext cx="7380759" cy="646331"/>
              <a:chOff x="7467600" y="5557807"/>
              <a:chExt cx="7380759" cy="646331"/>
            </a:xfrm>
          </p:grpSpPr>
          <p:sp>
            <p:nvSpPr>
              <p:cNvPr id="42" name="TextBox 41"/>
              <p:cNvSpPr txBox="1"/>
              <p:nvPr/>
            </p:nvSpPr>
            <p:spPr>
              <a:xfrm>
                <a:off x="7587625" y="5557807"/>
                <a:ext cx="7260734" cy="646331"/>
              </a:xfrm>
              <a:prstGeom prst="rect">
                <a:avLst/>
              </a:prstGeom>
              <a:noFill/>
            </p:spPr>
            <p:txBody>
              <a:bodyPr wrap="square" rtlCol="0">
                <a:spAutoFit/>
              </a:bodyPr>
              <a:lstStyle/>
              <a:p>
                <a:r>
                  <a:rPr lang="en-US" sz="3600" dirty="0">
                    <a:solidFill>
                      <a:schemeClr val="accent1"/>
                    </a:solidFill>
                    <a:latin typeface="Arial Narrow Regular" charset="0"/>
                  </a:rPr>
                  <a:t>siphon jet service sinks</a:t>
                </a:r>
                <a:endParaRPr lang="uk-UA" sz="3600" dirty="0">
                  <a:solidFill>
                    <a:schemeClr val="accent1"/>
                  </a:solidFill>
                  <a:latin typeface="Arial Narrow Regular" charset="0"/>
                </a:endParaRPr>
              </a:p>
            </p:txBody>
          </p:sp>
          <p:cxnSp>
            <p:nvCxnSpPr>
              <p:cNvPr id="43" name="Straight Connector 42"/>
              <p:cNvCxnSpPr/>
              <p:nvPr/>
            </p:nvCxnSpPr>
            <p:spPr>
              <a:xfrm>
                <a:off x="7467600" y="5672107"/>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8279996" y="5759850"/>
              <a:ext cx="7569604" cy="1631216"/>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2000" dirty="0">
                  <a:solidFill>
                    <a:schemeClr val="accent1"/>
                  </a:solidFill>
                  <a:latin typeface="Arial Regular" charset="0"/>
                </a:rPr>
                <a:t>For healthcare </a:t>
              </a:r>
            </a:p>
            <a:p>
              <a:pPr marL="285750" indent="-285750">
                <a:buClr>
                  <a:schemeClr val="tx2"/>
                </a:buClr>
                <a:buFont typeface="Arial" panose="020B0604020202020204" pitchFamily="34" charset="0"/>
                <a:buChar char="•"/>
              </a:pPr>
              <a:r>
                <a:rPr lang="en-US" sz="2000" dirty="0">
                  <a:solidFill>
                    <a:schemeClr val="accent1"/>
                  </a:solidFill>
                  <a:latin typeface="Arial Regular" charset="0"/>
                </a:rPr>
                <a:t>Integral flushing rim with siphon jet action</a:t>
              </a:r>
            </a:p>
            <a:p>
              <a:pPr marL="285750" indent="-285750">
                <a:buClr>
                  <a:schemeClr val="tx2"/>
                </a:buClr>
                <a:buFont typeface="Arial" panose="020B0604020202020204" pitchFamily="34" charset="0"/>
                <a:buChar char="•"/>
              </a:pPr>
              <a:r>
                <a:rPr lang="en-US" sz="2000" dirty="0">
                  <a:solidFill>
                    <a:schemeClr val="accent1"/>
                  </a:solidFill>
                  <a:latin typeface="Arial Regular" charset="0"/>
                </a:rPr>
                <a:t>Can be paired with a flush valve with a bedpan washer</a:t>
              </a:r>
            </a:p>
            <a:p>
              <a:pPr marL="285750" indent="-285750">
                <a:buClr>
                  <a:schemeClr val="tx2"/>
                </a:buClr>
                <a:buFont typeface="Arial" panose="020B0604020202020204" pitchFamily="34" charset="0"/>
                <a:buChar char="•"/>
              </a:pPr>
              <a:r>
                <a:rPr lang="en-US" sz="2000" dirty="0">
                  <a:solidFill>
                    <a:schemeClr val="tx2"/>
                  </a:solidFill>
                  <a:latin typeface="Arial Regular" charset="0"/>
                </a:rPr>
                <a:t>Antimicrobial glaze</a:t>
              </a:r>
            </a:p>
            <a:p>
              <a:pPr marL="285750" indent="-285750">
                <a:buClr>
                  <a:schemeClr val="tx2"/>
                </a:buClr>
                <a:buFont typeface="Arial" panose="020B0604020202020204" pitchFamily="34" charset="0"/>
                <a:buChar char="•"/>
              </a:pPr>
              <a:r>
                <a:rPr lang="en-US" sz="2000" dirty="0">
                  <a:solidFill>
                    <a:schemeClr val="tx2"/>
                  </a:solidFill>
                  <a:latin typeface="Arial Regular" charset="0"/>
                </a:rPr>
                <a:t>3-year warranty</a:t>
              </a:r>
            </a:p>
          </p:txBody>
        </p:sp>
      </p:grpSp>
      <p:sp>
        <p:nvSpPr>
          <p:cNvPr id="16" name="Rectangle 15"/>
          <p:cNvSpPr/>
          <p:nvPr/>
        </p:nvSpPr>
        <p:spPr>
          <a:xfrm>
            <a:off x="9108839" y="3591"/>
            <a:ext cx="9163049" cy="10287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ln>
                <a:solidFill>
                  <a:schemeClr val="bg2"/>
                </a:solidFill>
              </a:ln>
              <a:solidFill>
                <a:schemeClr val="tx1"/>
              </a:solidFill>
            </a:endParaRPr>
          </a:p>
        </p:txBody>
      </p:sp>
      <p:pic>
        <p:nvPicPr>
          <p:cNvPr id="19" name="Picture 18" descr="Z5850.png"/>
          <p:cNvPicPr>
            <a:picLocks noChangeAspect="1"/>
          </p:cNvPicPr>
          <p:nvPr/>
        </p:nvPicPr>
        <p:blipFill>
          <a:blip r:embed="rId3" cstate="print"/>
          <a:stretch>
            <a:fillRect/>
          </a:stretch>
        </p:blipFill>
        <p:spPr>
          <a:xfrm>
            <a:off x="9026934" y="33807"/>
            <a:ext cx="6618282" cy="455337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44400" y="4541997"/>
            <a:ext cx="5955197" cy="5774325"/>
          </a:xfrm>
          <a:prstGeom prst="rect">
            <a:avLst/>
          </a:prstGeom>
        </p:spPr>
      </p:pic>
      <p:sp>
        <p:nvSpPr>
          <p:cNvPr id="21" name="Rectangle 20"/>
          <p:cNvSpPr/>
          <p:nvPr/>
        </p:nvSpPr>
        <p:spPr>
          <a:xfrm>
            <a:off x="15605526" y="1056159"/>
            <a:ext cx="2819400" cy="707886"/>
          </a:xfrm>
          <a:prstGeom prst="rect">
            <a:avLst/>
          </a:prstGeom>
        </p:spPr>
        <p:txBody>
          <a:bodyPr wrap="square">
            <a:spAutoFit/>
          </a:bodyPr>
          <a:lstStyle/>
          <a:p>
            <a:r>
              <a:rPr lang="en-US" sz="2000" dirty="0">
                <a:latin typeface="Arial Narrow Regular"/>
              </a:rPr>
              <a:t>Z5850 </a:t>
            </a:r>
          </a:p>
          <a:p>
            <a:r>
              <a:rPr lang="en-US" sz="2000" dirty="0">
                <a:latin typeface="Arial Narrow Regular"/>
              </a:rPr>
              <a:t>custodial floor sink</a:t>
            </a:r>
          </a:p>
        </p:txBody>
      </p:sp>
      <p:sp>
        <p:nvSpPr>
          <p:cNvPr id="18" name="Rectangle 17"/>
          <p:cNvSpPr/>
          <p:nvPr/>
        </p:nvSpPr>
        <p:spPr>
          <a:xfrm>
            <a:off x="10591800" y="7275374"/>
            <a:ext cx="2446270" cy="2215991"/>
          </a:xfrm>
          <a:prstGeom prst="rect">
            <a:avLst/>
          </a:prstGeom>
        </p:spPr>
        <p:txBody>
          <a:bodyPr wrap="square">
            <a:spAutoFit/>
          </a:bodyPr>
          <a:lstStyle/>
          <a:p>
            <a:r>
              <a:rPr lang="en-US" sz="2000" dirty="0">
                <a:latin typeface="Arial Narrow Regular"/>
              </a:rPr>
              <a:t>Z5420 </a:t>
            </a:r>
          </a:p>
          <a:p>
            <a:r>
              <a:rPr lang="en-US" sz="2000" dirty="0">
                <a:latin typeface="Arial Narrow Regular"/>
              </a:rPr>
              <a:t>siphon jet service sink - can be paired with a flush valve with a bedpan washer</a:t>
            </a:r>
          </a:p>
          <a:p>
            <a:endParaRPr lang="en-US" sz="1800" dirty="0">
              <a:solidFill>
                <a:schemeClr val="tx2"/>
              </a:solidFill>
              <a:latin typeface="Arial Narrow Regular"/>
            </a:endParaRPr>
          </a:p>
        </p:txBody>
      </p:sp>
    </p:spTree>
    <p:extLst>
      <p:ext uri="{BB962C8B-B14F-4D97-AF65-F5344CB8AC3E}">
        <p14:creationId xmlns:p14="http://schemas.microsoft.com/office/powerpoint/2010/main" val="1958074464"/>
      </p:ext>
    </p:extLst>
  </p:cSld>
  <p:clrMapOvr>
    <a:masterClrMapping/>
  </p:clrMapOvr>
</p:sld>
</file>

<file path=ppt/theme/theme1.xml><?xml version="1.0" encoding="utf-8"?>
<a:theme xmlns:a="http://schemas.openxmlformats.org/drawingml/2006/main" name="GENARAL LAYOUTS">
  <a:themeElements>
    <a:clrScheme name="Custom 1">
      <a:dk1>
        <a:srgbClr val="0A091B"/>
      </a:dk1>
      <a:lt1>
        <a:srgbClr val="F2F2F5"/>
      </a:lt1>
      <a:dk2>
        <a:srgbClr val="858591"/>
      </a:dk2>
      <a:lt2>
        <a:srgbClr val="FFFFFF"/>
      </a:lt2>
      <a:accent1>
        <a:srgbClr val="0077C8"/>
      </a:accent1>
      <a:accent2>
        <a:srgbClr val="C0C0C8"/>
      </a:accent2>
      <a:accent3>
        <a:srgbClr val="0077C8"/>
      </a:accent3>
      <a:accent4>
        <a:srgbClr val="0077C8"/>
      </a:accent4>
      <a:accent5>
        <a:srgbClr val="0077C8"/>
      </a:accent5>
      <a:accent6>
        <a:srgbClr val="0077C8"/>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Custom 1">
      <a:dk1>
        <a:srgbClr val="0A091B"/>
      </a:dk1>
      <a:lt1>
        <a:srgbClr val="F2F2F5"/>
      </a:lt1>
      <a:dk2>
        <a:srgbClr val="858591"/>
      </a:dk2>
      <a:lt2>
        <a:srgbClr val="FFFFFF"/>
      </a:lt2>
      <a:accent1>
        <a:srgbClr val="0077C8"/>
      </a:accent1>
      <a:accent2>
        <a:srgbClr val="C0C0C8"/>
      </a:accent2>
      <a:accent3>
        <a:srgbClr val="0077C8"/>
      </a:accent3>
      <a:accent4>
        <a:srgbClr val="0077C8"/>
      </a:accent4>
      <a:accent5>
        <a:srgbClr val="0077C8"/>
      </a:accent5>
      <a:accent6>
        <a:srgbClr val="0077C8"/>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Custom 1">
      <a:dk1>
        <a:srgbClr val="0A091B"/>
      </a:dk1>
      <a:lt1>
        <a:srgbClr val="F2F2F5"/>
      </a:lt1>
      <a:dk2>
        <a:srgbClr val="858591"/>
      </a:dk2>
      <a:lt2>
        <a:srgbClr val="FFFFFF"/>
      </a:lt2>
      <a:accent1>
        <a:srgbClr val="0077C8"/>
      </a:accent1>
      <a:accent2>
        <a:srgbClr val="C0C0C8"/>
      </a:accent2>
      <a:accent3>
        <a:srgbClr val="0077C8"/>
      </a:accent3>
      <a:accent4>
        <a:srgbClr val="0077C8"/>
      </a:accent4>
      <a:accent5>
        <a:srgbClr val="0077C8"/>
      </a:accent5>
      <a:accent6>
        <a:srgbClr val="0077C8"/>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Custom 1">
      <a:dk1>
        <a:srgbClr val="0A091B"/>
      </a:dk1>
      <a:lt1>
        <a:srgbClr val="F2F2F5"/>
      </a:lt1>
      <a:dk2>
        <a:srgbClr val="858591"/>
      </a:dk2>
      <a:lt2>
        <a:srgbClr val="FFFFFF"/>
      </a:lt2>
      <a:accent1>
        <a:srgbClr val="0077C8"/>
      </a:accent1>
      <a:accent2>
        <a:srgbClr val="C0C0C8"/>
      </a:accent2>
      <a:accent3>
        <a:srgbClr val="0077C8"/>
      </a:accent3>
      <a:accent4>
        <a:srgbClr val="0077C8"/>
      </a:accent4>
      <a:accent5>
        <a:srgbClr val="0077C8"/>
      </a:accent5>
      <a:accent6>
        <a:srgbClr val="0077C8"/>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16469</TotalTime>
  <Words>1459</Words>
  <Application>Microsoft Office PowerPoint</Application>
  <PresentationFormat>Custom</PresentationFormat>
  <Paragraphs>295</Paragraphs>
  <Slides>19</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Arial</vt:lpstr>
      <vt:lpstr>Arial Narrow</vt:lpstr>
      <vt:lpstr>Arial Narrow Regular</vt:lpstr>
      <vt:lpstr>Arial Regular</vt:lpstr>
      <vt:lpstr>Calibri</vt:lpstr>
      <vt:lpstr>Lato Semibold</vt:lpstr>
      <vt:lpstr>Roboto</vt:lpstr>
      <vt:lpstr>GENARAL LAYOUTS</vt:lpstr>
      <vt:lpstr>TEAM SLIDES</vt:lpstr>
      <vt:lpstr>SLIDES WITH IMAGES</vt:lpstr>
      <vt:lpstr>PORTFOLIO</vt:lpstr>
      <vt:lpstr>PowerPoint Presentation</vt:lpstr>
      <vt:lpstr>agenda what you’ll learn </vt:lpstr>
      <vt:lpstr>PowerPoint Presentation</vt:lpstr>
      <vt:lpstr>voice of customer industries </vt:lpstr>
      <vt:lpstr>features &amp; benefits lavatories &amp; sinks</vt:lpstr>
      <vt:lpstr>features &amp; benefits lavatories &amp; sinks</vt:lpstr>
      <vt:lpstr>features &amp; benefits lavatories, hands/face washing</vt:lpstr>
      <vt:lpstr>features &amp; benefits service sinks, wall mount</vt:lpstr>
      <vt:lpstr>features &amp; benefits service sinks, floor mount</vt:lpstr>
      <vt:lpstr>features &amp; benefits SilverShield™ available on select Zurn fixtures</vt:lpstr>
      <vt:lpstr>features &amp; benefits questions</vt:lpstr>
      <vt:lpstr>PowerPoint Presentation</vt:lpstr>
      <vt:lpstr>how to specify step-by-step</vt:lpstr>
      <vt:lpstr>design &amp; specify lavatories &amp; sinks</vt:lpstr>
      <vt:lpstr>design &amp; specify tools</vt:lpstr>
      <vt:lpstr>PowerPoint Presentation</vt:lpstr>
      <vt:lpstr>summary what you learned </vt:lpstr>
      <vt:lpstr>summary Zurn overview </vt:lpstr>
      <vt:lpstr>resources support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Kylie Sprecher</cp:lastModifiedBy>
  <cp:revision>1085</cp:revision>
  <dcterms:created xsi:type="dcterms:W3CDTF">2015-01-20T11:47:48Z</dcterms:created>
  <dcterms:modified xsi:type="dcterms:W3CDTF">2019-07-12T14:35:16Z</dcterms:modified>
</cp:coreProperties>
</file>