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57"/>
  </p:notesMasterIdLst>
  <p:sldIdLst>
    <p:sldId id="269" r:id="rId5"/>
    <p:sldId id="266" r:id="rId6"/>
    <p:sldId id="628" r:id="rId7"/>
    <p:sldId id="1869" r:id="rId8"/>
    <p:sldId id="810" r:id="rId9"/>
    <p:sldId id="863" r:id="rId10"/>
    <p:sldId id="1870" r:id="rId11"/>
    <p:sldId id="1867" r:id="rId12"/>
    <p:sldId id="879" r:id="rId13"/>
    <p:sldId id="878" r:id="rId14"/>
    <p:sldId id="629" r:id="rId15"/>
    <p:sldId id="1871" r:id="rId16"/>
    <p:sldId id="257" r:id="rId17"/>
    <p:sldId id="1872" r:id="rId18"/>
    <p:sldId id="873" r:id="rId19"/>
    <p:sldId id="856" r:id="rId20"/>
    <p:sldId id="886" r:id="rId21"/>
    <p:sldId id="885" r:id="rId22"/>
    <p:sldId id="884" r:id="rId23"/>
    <p:sldId id="887" r:id="rId24"/>
    <p:sldId id="1873" r:id="rId25"/>
    <p:sldId id="1964" r:id="rId26"/>
    <p:sldId id="1963" r:id="rId27"/>
    <p:sldId id="853" r:id="rId28"/>
    <p:sldId id="897" r:id="rId29"/>
    <p:sldId id="1862" r:id="rId30"/>
    <p:sldId id="1863" r:id="rId31"/>
    <p:sldId id="891" r:id="rId32"/>
    <p:sldId id="892" r:id="rId33"/>
    <p:sldId id="895" r:id="rId34"/>
    <p:sldId id="889" r:id="rId35"/>
    <p:sldId id="890" r:id="rId36"/>
    <p:sldId id="893" r:id="rId37"/>
    <p:sldId id="1965" r:id="rId38"/>
    <p:sldId id="1874" r:id="rId39"/>
    <p:sldId id="854" r:id="rId40"/>
    <p:sldId id="1875" r:id="rId41"/>
    <p:sldId id="1864" r:id="rId42"/>
    <p:sldId id="1876" r:id="rId43"/>
    <p:sldId id="1868" r:id="rId44"/>
    <p:sldId id="1877" r:id="rId45"/>
    <p:sldId id="882" r:id="rId46"/>
    <p:sldId id="632" r:id="rId47"/>
    <p:sldId id="1878" r:id="rId48"/>
    <p:sldId id="877" r:id="rId49"/>
    <p:sldId id="1879" r:id="rId50"/>
    <p:sldId id="1866" r:id="rId51"/>
    <p:sldId id="1881" r:id="rId52"/>
    <p:sldId id="1865" r:id="rId53"/>
    <p:sldId id="1880" r:id="rId54"/>
    <p:sldId id="876" r:id="rId55"/>
    <p:sldId id="797" r:id="rId56"/>
  </p:sldIdLst>
  <p:sldSz cx="18288000" cy="10287000"/>
  <p:notesSz cx="7023100" cy="93091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B6C"/>
    <a:srgbClr val="64D4EA"/>
    <a:srgbClr val="4CCCE6"/>
    <a:srgbClr val="6CD5EA"/>
    <a:srgbClr val="2BC3E1"/>
    <a:srgbClr val="57CFE7"/>
    <a:srgbClr val="AAC42C"/>
    <a:srgbClr val="A156F4"/>
    <a:srgbClr val="C0C0C8"/>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0" autoAdjust="0"/>
    <p:restoredTop sz="95508" autoAdjust="0"/>
  </p:normalViewPr>
  <p:slideViewPr>
    <p:cSldViewPr>
      <p:cViewPr varScale="1">
        <p:scale>
          <a:sx n="58" d="100"/>
          <a:sy n="58" d="100"/>
        </p:scale>
        <p:origin x="312" y="62"/>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117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187" tIns="46594" rIns="93187" bIns="46594" rtlCol="0"/>
          <a:lstStyle>
            <a:lvl1pPr algn="l">
              <a:defRPr sz="1200"/>
            </a:lvl1pPr>
          </a:lstStyle>
          <a:p>
            <a:endParaRPr lang="uk-UA"/>
          </a:p>
        </p:txBody>
      </p:sp>
      <p:sp>
        <p:nvSpPr>
          <p:cNvPr id="3" name="Date Placeholder 2"/>
          <p:cNvSpPr>
            <a:spLocks noGrp="1"/>
          </p:cNvSpPr>
          <p:nvPr>
            <p:ph type="dt" idx="1"/>
          </p:nvPr>
        </p:nvSpPr>
        <p:spPr>
          <a:xfrm>
            <a:off x="3978132" y="0"/>
            <a:ext cx="3043343" cy="467072"/>
          </a:xfrm>
          <a:prstGeom prst="rect">
            <a:avLst/>
          </a:prstGeom>
        </p:spPr>
        <p:txBody>
          <a:bodyPr vert="horz" lIns="93187" tIns="46594" rIns="93187" bIns="46594" rtlCol="0"/>
          <a:lstStyle>
            <a:lvl1pPr algn="r">
              <a:defRPr sz="1200"/>
            </a:lvl1pPr>
          </a:lstStyle>
          <a:p>
            <a:fld id="{FB027185-10FB-4A57-B3F0-45136A811A24}" type="datetimeFigureOut">
              <a:rPr lang="uk-UA" smtClean="0"/>
              <a:pPr/>
              <a:t>29.04.2019</a:t>
            </a:fld>
            <a:endParaRPr lang="uk-UA"/>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187" tIns="46594" rIns="93187" bIns="46594" rtlCol="0" anchor="ctr"/>
          <a:lstStyle/>
          <a:p>
            <a:endParaRPr lang="uk-UA"/>
          </a:p>
        </p:txBody>
      </p:sp>
      <p:sp>
        <p:nvSpPr>
          <p:cNvPr id="5" name="Notes Placeholder 4"/>
          <p:cNvSpPr>
            <a:spLocks noGrp="1"/>
          </p:cNvSpPr>
          <p:nvPr>
            <p:ph type="body" sz="quarter" idx="3"/>
          </p:nvPr>
        </p:nvSpPr>
        <p:spPr>
          <a:xfrm>
            <a:off x="702310" y="4480005"/>
            <a:ext cx="5618480" cy="3665459"/>
          </a:xfrm>
          <a:prstGeom prst="rect">
            <a:avLst/>
          </a:prstGeom>
        </p:spPr>
        <p:txBody>
          <a:bodyPr vert="horz" lIns="93187" tIns="46594" rIns="93187" bIns="4659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842033"/>
            <a:ext cx="3043343" cy="467071"/>
          </a:xfrm>
          <a:prstGeom prst="rect">
            <a:avLst/>
          </a:prstGeom>
        </p:spPr>
        <p:txBody>
          <a:bodyPr vert="horz" lIns="93187" tIns="46594" rIns="93187" bIns="46594" rtlCol="0" anchor="b"/>
          <a:lstStyle>
            <a:lvl1pPr algn="l">
              <a:defRPr sz="1200"/>
            </a:lvl1pPr>
          </a:lstStyle>
          <a:p>
            <a:endParaRPr lang="uk-UA"/>
          </a:p>
        </p:txBody>
      </p:sp>
      <p:sp>
        <p:nvSpPr>
          <p:cNvPr id="7" name="Slide Number Placeholder 6"/>
          <p:cNvSpPr>
            <a:spLocks noGrp="1"/>
          </p:cNvSpPr>
          <p:nvPr>
            <p:ph type="sldNum" sz="quarter" idx="5"/>
          </p:nvPr>
        </p:nvSpPr>
        <p:spPr>
          <a:xfrm>
            <a:off x="3978132" y="8842033"/>
            <a:ext cx="3043343" cy="467071"/>
          </a:xfrm>
          <a:prstGeom prst="rect">
            <a:avLst/>
          </a:prstGeom>
        </p:spPr>
        <p:txBody>
          <a:bodyPr vert="horz" lIns="93187" tIns="46594" rIns="93187" bIns="46594" rtlCol="0" anchor="b"/>
          <a:lstStyle>
            <a:lvl1pPr algn="r">
              <a:defRPr sz="1200"/>
            </a:lvl1pPr>
          </a:lstStyle>
          <a:p>
            <a:fld id="{BD9C3A12-1E0F-412B-B376-8089A55D946C}" type="slidenum">
              <a:rPr lang="uk-UA" smtClean="0"/>
              <a:pPr/>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Cassandra Wurster</a:t>
            </a:r>
          </a:p>
        </p:txBody>
      </p:sp>
      <p:sp>
        <p:nvSpPr>
          <p:cNvPr id="4" name="Slide Number Placeholder 3"/>
          <p:cNvSpPr>
            <a:spLocks noGrp="1"/>
          </p:cNvSpPr>
          <p:nvPr>
            <p:ph type="sldNum" sz="quarter" idx="10"/>
          </p:nvPr>
        </p:nvSpPr>
        <p:spPr/>
        <p:txBody>
          <a:bodyPr/>
          <a:lstStyle/>
          <a:p>
            <a:fld id="{BD9C3A12-1E0F-412B-B376-8089A55D946C}" type="slidenum">
              <a:rPr lang="uk-UA" smtClean="0"/>
              <a:pPr/>
              <a:t>1</a:t>
            </a:fld>
            <a:endParaRPr lang="uk-UA"/>
          </a:p>
        </p:txBody>
      </p:sp>
    </p:spTree>
    <p:extLst>
      <p:ext uri="{BB962C8B-B14F-4D97-AF65-F5344CB8AC3E}">
        <p14:creationId xmlns:p14="http://schemas.microsoft.com/office/powerpoint/2010/main" val="1593793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Cassandra Wurster</a:t>
            </a:r>
          </a:p>
        </p:txBody>
      </p:sp>
      <p:sp>
        <p:nvSpPr>
          <p:cNvPr id="4" name="Slide Number Placeholder 3"/>
          <p:cNvSpPr>
            <a:spLocks noGrp="1"/>
          </p:cNvSpPr>
          <p:nvPr>
            <p:ph type="sldNum" sz="quarter" idx="10"/>
          </p:nvPr>
        </p:nvSpPr>
        <p:spPr/>
        <p:txBody>
          <a:bodyPr/>
          <a:lstStyle/>
          <a:p>
            <a:fld id="{BD9C3A12-1E0F-412B-B376-8089A55D946C}" type="slidenum">
              <a:rPr lang="uk-UA" smtClean="0"/>
              <a:pPr/>
              <a:t>10</a:t>
            </a:fld>
            <a:endParaRPr lang="uk-UA"/>
          </a:p>
        </p:txBody>
      </p:sp>
    </p:spTree>
    <p:extLst>
      <p:ext uri="{BB962C8B-B14F-4D97-AF65-F5344CB8AC3E}">
        <p14:creationId xmlns:p14="http://schemas.microsoft.com/office/powerpoint/2010/main" val="75524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Cassandra Wurster</a:t>
            </a:r>
          </a:p>
        </p:txBody>
      </p:sp>
      <p:sp>
        <p:nvSpPr>
          <p:cNvPr id="4" name="Slide Number Placeholder 3"/>
          <p:cNvSpPr>
            <a:spLocks noGrp="1"/>
          </p:cNvSpPr>
          <p:nvPr>
            <p:ph type="sldNum" sz="quarter" idx="10"/>
          </p:nvPr>
        </p:nvSpPr>
        <p:spPr/>
        <p:txBody>
          <a:bodyPr/>
          <a:lstStyle/>
          <a:p>
            <a:fld id="{BD9C3A12-1E0F-412B-B376-8089A55D946C}" type="slidenum">
              <a:rPr lang="uk-UA" smtClean="0"/>
              <a:pPr/>
              <a:t>11</a:t>
            </a:fld>
            <a:endParaRPr lang="uk-UA"/>
          </a:p>
        </p:txBody>
      </p:sp>
    </p:spTree>
    <p:extLst>
      <p:ext uri="{BB962C8B-B14F-4D97-AF65-F5344CB8AC3E}">
        <p14:creationId xmlns:p14="http://schemas.microsoft.com/office/powerpoint/2010/main" val="133958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Nicole Raftery</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12</a:t>
            </a:fld>
            <a:endParaRPr lang="uk-UA"/>
          </a:p>
        </p:txBody>
      </p:sp>
    </p:spTree>
    <p:extLst>
      <p:ext uri="{BB962C8B-B14F-4D97-AF65-F5344CB8AC3E}">
        <p14:creationId xmlns:p14="http://schemas.microsoft.com/office/powerpoint/2010/main" val="4218351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Nicole Raftery</a:t>
            </a:r>
          </a:p>
        </p:txBody>
      </p:sp>
      <p:sp>
        <p:nvSpPr>
          <p:cNvPr id="4" name="Slide Number Placeholder 3"/>
          <p:cNvSpPr>
            <a:spLocks noGrp="1"/>
          </p:cNvSpPr>
          <p:nvPr>
            <p:ph type="sldNum" sz="quarter" idx="5"/>
          </p:nvPr>
        </p:nvSpPr>
        <p:spPr/>
        <p:txBody>
          <a:bodyPr/>
          <a:lstStyle/>
          <a:p>
            <a:fld id="{BD9C3A12-1E0F-412B-B376-8089A55D946C}" type="slidenum">
              <a:rPr lang="uk-UA" smtClean="0"/>
              <a:pPr/>
              <a:t>13</a:t>
            </a:fld>
            <a:endParaRPr lang="uk-UA"/>
          </a:p>
        </p:txBody>
      </p:sp>
    </p:spTree>
    <p:extLst>
      <p:ext uri="{BB962C8B-B14F-4D97-AF65-F5344CB8AC3E}">
        <p14:creationId xmlns:p14="http://schemas.microsoft.com/office/powerpoint/2010/main" val="2230463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 Danowski</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14</a:t>
            </a:fld>
            <a:endParaRPr lang="uk-UA"/>
          </a:p>
        </p:txBody>
      </p:sp>
    </p:spTree>
    <p:extLst>
      <p:ext uri="{BB962C8B-B14F-4D97-AF65-F5344CB8AC3E}">
        <p14:creationId xmlns:p14="http://schemas.microsoft.com/office/powerpoint/2010/main" val="473761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594">
              <a:defRPr/>
            </a:pPr>
            <a:r>
              <a:rPr lang="en-US" dirty="0"/>
              <a:t>Dan Danowski</a:t>
            </a:r>
          </a:p>
        </p:txBody>
      </p:sp>
      <p:sp>
        <p:nvSpPr>
          <p:cNvPr id="4" name="Slide Number Placeholder 3"/>
          <p:cNvSpPr>
            <a:spLocks noGrp="1"/>
          </p:cNvSpPr>
          <p:nvPr>
            <p:ph type="sldNum" sz="quarter" idx="10"/>
          </p:nvPr>
        </p:nvSpPr>
        <p:spPr/>
        <p:txBody>
          <a:bodyPr/>
          <a:lstStyle/>
          <a:p>
            <a:fld id="{BD9C3A12-1E0F-412B-B376-8089A55D946C}" type="slidenum">
              <a:rPr lang="uk-UA" smtClean="0"/>
              <a:pPr/>
              <a:t>15</a:t>
            </a:fld>
            <a:endParaRPr lang="uk-UA"/>
          </a:p>
        </p:txBody>
      </p:sp>
    </p:spTree>
    <p:extLst>
      <p:ext uri="{BB962C8B-B14F-4D97-AF65-F5344CB8AC3E}">
        <p14:creationId xmlns:p14="http://schemas.microsoft.com/office/powerpoint/2010/main" val="3519986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594">
              <a:defRPr/>
            </a:pPr>
            <a:r>
              <a:rPr lang="en-US" dirty="0"/>
              <a:t>Dan Danowski</a:t>
            </a:r>
          </a:p>
        </p:txBody>
      </p:sp>
      <p:sp>
        <p:nvSpPr>
          <p:cNvPr id="4" name="Slide Number Placeholder 3"/>
          <p:cNvSpPr>
            <a:spLocks noGrp="1"/>
          </p:cNvSpPr>
          <p:nvPr>
            <p:ph type="sldNum" sz="quarter" idx="10"/>
          </p:nvPr>
        </p:nvSpPr>
        <p:spPr/>
        <p:txBody>
          <a:bodyPr/>
          <a:lstStyle/>
          <a:p>
            <a:fld id="{BD9C3A12-1E0F-412B-B376-8089A55D946C}" type="slidenum">
              <a:rPr lang="uk-UA" smtClean="0"/>
              <a:pPr/>
              <a:t>16</a:t>
            </a:fld>
            <a:endParaRPr lang="uk-UA"/>
          </a:p>
        </p:txBody>
      </p:sp>
    </p:spTree>
    <p:extLst>
      <p:ext uri="{BB962C8B-B14F-4D97-AF65-F5344CB8AC3E}">
        <p14:creationId xmlns:p14="http://schemas.microsoft.com/office/powerpoint/2010/main" val="1113125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Landing page</a:t>
            </a:r>
          </a:p>
          <a:p>
            <a:r>
              <a:rPr lang="en-US" dirty="0"/>
              <a:t>Flush Product Pages</a:t>
            </a:r>
          </a:p>
        </p:txBody>
      </p:sp>
      <p:sp>
        <p:nvSpPr>
          <p:cNvPr id="4" name="Slide Number Placeholder 3"/>
          <p:cNvSpPr>
            <a:spLocks noGrp="1"/>
          </p:cNvSpPr>
          <p:nvPr>
            <p:ph type="sldNum" sz="quarter" idx="10"/>
          </p:nvPr>
        </p:nvSpPr>
        <p:spPr/>
        <p:txBody>
          <a:bodyPr/>
          <a:lstStyle/>
          <a:p>
            <a:fld id="{BD9C3A12-1E0F-412B-B376-8089A55D946C}" type="slidenum">
              <a:rPr lang="uk-UA" smtClean="0"/>
              <a:pPr/>
              <a:t>17</a:t>
            </a:fld>
            <a:endParaRPr lang="uk-UA"/>
          </a:p>
        </p:txBody>
      </p:sp>
    </p:spTree>
    <p:extLst>
      <p:ext uri="{BB962C8B-B14F-4D97-AF65-F5344CB8AC3E}">
        <p14:creationId xmlns:p14="http://schemas.microsoft.com/office/powerpoint/2010/main" val="4159192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 Danowski</a:t>
            </a:r>
          </a:p>
        </p:txBody>
      </p:sp>
      <p:sp>
        <p:nvSpPr>
          <p:cNvPr id="4" name="Slide Number Placeholder 3"/>
          <p:cNvSpPr>
            <a:spLocks noGrp="1"/>
          </p:cNvSpPr>
          <p:nvPr>
            <p:ph type="sldNum" sz="quarter" idx="5"/>
          </p:nvPr>
        </p:nvSpPr>
        <p:spPr/>
        <p:txBody>
          <a:bodyPr/>
          <a:lstStyle/>
          <a:p>
            <a:fld id="{BD9C3A12-1E0F-412B-B376-8089A55D946C}" type="slidenum">
              <a:rPr lang="uk-UA" smtClean="0"/>
              <a:pPr/>
              <a:t>18</a:t>
            </a:fld>
            <a:endParaRPr lang="uk-UA"/>
          </a:p>
        </p:txBody>
      </p:sp>
    </p:spTree>
    <p:extLst>
      <p:ext uri="{BB962C8B-B14F-4D97-AF65-F5344CB8AC3E}">
        <p14:creationId xmlns:p14="http://schemas.microsoft.com/office/powerpoint/2010/main" val="3477660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Features and Benefits:</a:t>
            </a:r>
          </a:p>
          <a:p>
            <a:endParaRPr lang="en-US" dirty="0"/>
          </a:p>
          <a:p>
            <a:r>
              <a:rPr lang="en-US" dirty="0"/>
              <a:t>Aesthetics:</a:t>
            </a:r>
          </a:p>
          <a:p>
            <a:pPr marL="173970" indent="-173970">
              <a:buFont typeface="Arial" panose="020B0604020202020204" pitchFamily="34" charset="0"/>
              <a:buChar char="•"/>
            </a:pPr>
            <a:r>
              <a:rPr lang="en-US" dirty="0"/>
              <a:t>Sleek design; all chrome body with modern ZEONEX® lens cover</a:t>
            </a:r>
          </a:p>
          <a:p>
            <a:endParaRPr lang="en-US" dirty="0"/>
          </a:p>
          <a:p>
            <a:r>
              <a:rPr lang="en-US" dirty="0"/>
              <a:t>Serviceability</a:t>
            </a:r>
          </a:p>
          <a:p>
            <a:pPr marL="173970" indent="-173970">
              <a:buFont typeface="Arial" panose="020B0604020202020204" pitchFamily="34" charset="0"/>
              <a:buChar char="•"/>
            </a:pPr>
            <a:r>
              <a:rPr lang="en-US" dirty="0"/>
              <a:t>Easy access to internals with the use of only a single Allen wrench provide labors savings with the reduced time associated with battery replacement, sensor range adjustment, courtesy flush settings. </a:t>
            </a:r>
          </a:p>
          <a:p>
            <a:endParaRPr lang="en-US" dirty="0"/>
          </a:p>
          <a:p>
            <a:r>
              <a:rPr lang="en-US" dirty="0"/>
              <a:t>Reliability</a:t>
            </a:r>
          </a:p>
          <a:p>
            <a:pPr marL="173970" indent="-173970">
              <a:buFont typeface="Arial" panose="020B0604020202020204" pitchFamily="34" charset="0"/>
              <a:buChar char="•"/>
            </a:pPr>
            <a:r>
              <a:rPr lang="en-US" dirty="0"/>
              <a:t>Internal ceramic cartridge withstands over 500,00 lifecycle tests for reliable performance</a:t>
            </a:r>
          </a:p>
          <a:p>
            <a:pPr marL="173970" indent="-173970">
              <a:buFont typeface="Arial" panose="020B0604020202020204" pitchFamily="34" charset="0"/>
              <a:buChar char="•"/>
            </a:pPr>
            <a:r>
              <a:rPr lang="en-US" dirty="0"/>
              <a:t>Gear driven motor actuated ceramic disc architecture provides an  enhanced and quite flush</a:t>
            </a:r>
          </a:p>
          <a:p>
            <a:pPr marL="173970" indent="-173970">
              <a:buFont typeface="Arial" panose="020B0604020202020204" pitchFamily="34" charset="0"/>
              <a:buChar char="•"/>
            </a:pPr>
            <a:r>
              <a:rPr lang="en-US" dirty="0"/>
              <a:t>Sensor lens constructed of high performance Cylco – olefin polymer material which provides superior chemical and abrasion resistance, high transparency and clarity which results into more precise signal sensor detection for a reliable flush. Also, the strength of the material provides a protection against vandalism.</a:t>
            </a:r>
          </a:p>
          <a:p>
            <a:pPr marL="173970" indent="-173970">
              <a:buFont typeface="Arial" panose="020B0604020202020204" pitchFamily="34" charset="0"/>
              <a:buChar char="•"/>
            </a:pPr>
            <a:r>
              <a:rPr lang="en-US" dirty="0"/>
              <a:t>True manual override button provides flush for complete bowl evacuation and peace of mind.</a:t>
            </a:r>
          </a:p>
          <a:p>
            <a:r>
              <a:rPr lang="en-US" dirty="0"/>
              <a:t>	</a:t>
            </a:r>
          </a:p>
          <a:p>
            <a:r>
              <a:rPr lang="en-US" dirty="0"/>
              <a:t>Savings</a:t>
            </a:r>
          </a:p>
          <a:p>
            <a:pPr marL="173970" indent="-173970">
              <a:buFont typeface="Arial" panose="020B0604020202020204" pitchFamily="34" charset="0"/>
              <a:buChar char="•"/>
            </a:pPr>
            <a:r>
              <a:rPr lang="en-US" dirty="0"/>
              <a:t>Lasting 8-10 times longer than traditional black rubber components, Zurn GO BLUE® patented diaphragms, gaskets, and seals achieve savings from reduced maintenance costs, consistent flush volume, and reduced water usage</a:t>
            </a:r>
          </a:p>
          <a:p>
            <a:pPr marL="173970" indent="-173970">
              <a:buFont typeface="Arial" panose="020B0604020202020204" pitchFamily="34" charset="0"/>
              <a:buChar char="•"/>
            </a:pPr>
            <a:r>
              <a:rPr lang="en-US" dirty="0"/>
              <a:t>Flush valve internals are enclosed in water resistant housing with hidden and  corrosion resistant set screws which impede the ingress of water and extend product life</a:t>
            </a:r>
          </a:p>
          <a:p>
            <a:pPr marL="173970" indent="-173970">
              <a:buFont typeface="Arial" panose="020B0604020202020204" pitchFamily="34" charset="0"/>
              <a:buChar char="•"/>
            </a:pPr>
            <a:r>
              <a:rPr lang="en-US" dirty="0"/>
              <a:t>Lowest Total Cost of Ownership </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solidFill>
                  <a:prstClr val="black"/>
                </a:solidFill>
              </a:rPr>
              <a:pPr/>
              <a:t>19</a:t>
            </a:fld>
            <a:endParaRPr lang="uk-UA">
              <a:solidFill>
                <a:prstClr val="black"/>
              </a:solidFill>
            </a:endParaRPr>
          </a:p>
        </p:txBody>
      </p:sp>
    </p:spTree>
    <p:extLst>
      <p:ext uri="{BB962C8B-B14F-4D97-AF65-F5344CB8AC3E}">
        <p14:creationId xmlns:p14="http://schemas.microsoft.com/office/powerpoint/2010/main" val="1598867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Cassandra Wurster</a:t>
            </a:r>
          </a:p>
        </p:txBody>
      </p:sp>
      <p:sp>
        <p:nvSpPr>
          <p:cNvPr id="4" name="Slide Number Placeholder 3"/>
          <p:cNvSpPr>
            <a:spLocks noGrp="1"/>
          </p:cNvSpPr>
          <p:nvPr>
            <p:ph type="sldNum" sz="quarter" idx="10"/>
          </p:nvPr>
        </p:nvSpPr>
        <p:spPr/>
        <p:txBody>
          <a:bodyPr/>
          <a:lstStyle/>
          <a:p>
            <a:fld id="{BD9C3A12-1E0F-412B-B376-8089A55D946C}" type="slidenum">
              <a:rPr lang="uk-UA" smtClean="0"/>
              <a:pPr/>
              <a:t>2</a:t>
            </a:fld>
            <a:endParaRPr lang="uk-UA"/>
          </a:p>
        </p:txBody>
      </p:sp>
    </p:spTree>
    <p:extLst>
      <p:ext uri="{BB962C8B-B14F-4D97-AF65-F5344CB8AC3E}">
        <p14:creationId xmlns:p14="http://schemas.microsoft.com/office/powerpoint/2010/main" val="382598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a:t>
            </a:r>
            <a:r>
              <a:rPr lang="en-US" baseline="0" dirty="0"/>
              <a:t>graphics for flush valve stand</a:t>
            </a:r>
          </a:p>
          <a:p>
            <a:r>
              <a:rPr lang="en-US" baseline="0" dirty="0"/>
              <a:t>Additional Promotional item</a:t>
            </a: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20</a:t>
            </a:fld>
            <a:endParaRPr lang="uk-UA"/>
          </a:p>
        </p:txBody>
      </p:sp>
    </p:spTree>
    <p:extLst>
      <p:ext uri="{BB962C8B-B14F-4D97-AF65-F5344CB8AC3E}">
        <p14:creationId xmlns:p14="http://schemas.microsoft.com/office/powerpoint/2010/main" val="3830187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Thushan Hemachandra</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21</a:t>
            </a:fld>
            <a:endParaRPr lang="uk-UA"/>
          </a:p>
        </p:txBody>
      </p:sp>
    </p:spTree>
    <p:extLst>
      <p:ext uri="{BB962C8B-B14F-4D97-AF65-F5344CB8AC3E}">
        <p14:creationId xmlns:p14="http://schemas.microsoft.com/office/powerpoint/2010/main" val="184251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594">
              <a:defRPr/>
            </a:pPr>
            <a:r>
              <a:rPr lang="en-US" dirty="0"/>
              <a:t>Thushan Hemachandra</a:t>
            </a:r>
          </a:p>
          <a:p>
            <a:pPr defTabSz="942594">
              <a:defRPr/>
            </a:pP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22</a:t>
            </a:fld>
            <a:endParaRPr lang="uk-UA"/>
          </a:p>
        </p:txBody>
      </p:sp>
    </p:spTree>
    <p:extLst>
      <p:ext uri="{BB962C8B-B14F-4D97-AF65-F5344CB8AC3E}">
        <p14:creationId xmlns:p14="http://schemas.microsoft.com/office/powerpoint/2010/main" val="3119374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Complimentary access to the </a:t>
            </a:r>
            <a:r>
              <a:rPr lang="en-US" sz="1200" kern="1200" dirty="0" err="1">
                <a:solidFill>
                  <a:schemeClr val="tx1"/>
                </a:solidFill>
                <a:effectLst/>
                <a:latin typeface="+mn-lt"/>
                <a:ea typeface="+mn-ea"/>
                <a:cs typeface="+mn-cs"/>
              </a:rPr>
              <a:t>PlumbSMART</a:t>
            </a:r>
            <a:r>
              <a:rPr lang="en-US" sz="1200" dirty="0">
                <a:solidFill>
                  <a:schemeClr val="tx2"/>
                </a:solidFill>
                <a:latin typeface="Arial Narrow Regular"/>
              </a:rPr>
              <a:t>™</a:t>
            </a:r>
            <a:r>
              <a:rPr lang="en-US" sz="1200" kern="1200" dirty="0">
                <a:solidFill>
                  <a:schemeClr val="tx1"/>
                </a:solidFill>
                <a:effectLst/>
                <a:latin typeface="+mn-lt"/>
                <a:ea typeface="+mn-ea"/>
                <a:cs typeface="+mn-cs"/>
              </a:rPr>
              <a:t> and alerts for 1 year from the time of the first purchase of a Zurn Connected Product. Thereafter, subscription renewal rates are in a tiered format, based on the total number of Zurn Connected Products installed across your enterprise. </a:t>
            </a: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23</a:t>
            </a:fld>
            <a:endParaRPr lang="uk-UA"/>
          </a:p>
        </p:txBody>
      </p:sp>
    </p:spTree>
    <p:extLst>
      <p:ext uri="{BB962C8B-B14F-4D97-AF65-F5344CB8AC3E}">
        <p14:creationId xmlns:p14="http://schemas.microsoft.com/office/powerpoint/2010/main" val="3829469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Thushan Hemachandra</a:t>
            </a:r>
          </a:p>
        </p:txBody>
      </p:sp>
      <p:sp>
        <p:nvSpPr>
          <p:cNvPr id="4" name="Slide Number Placeholder 3"/>
          <p:cNvSpPr>
            <a:spLocks noGrp="1"/>
          </p:cNvSpPr>
          <p:nvPr>
            <p:ph type="sldNum" sz="quarter" idx="10"/>
          </p:nvPr>
        </p:nvSpPr>
        <p:spPr/>
        <p:txBody>
          <a:bodyPr/>
          <a:lstStyle/>
          <a:p>
            <a:fld id="{BD9C3A12-1E0F-412B-B376-8089A55D946C}" type="slidenum">
              <a:rPr lang="uk-UA" smtClean="0"/>
              <a:pPr/>
              <a:t>24</a:t>
            </a:fld>
            <a:endParaRPr lang="uk-UA"/>
          </a:p>
        </p:txBody>
      </p:sp>
    </p:spTree>
    <p:extLst>
      <p:ext uri="{BB962C8B-B14F-4D97-AF65-F5344CB8AC3E}">
        <p14:creationId xmlns:p14="http://schemas.microsoft.com/office/powerpoint/2010/main" val="947448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594">
              <a:defRPr/>
            </a:pPr>
            <a:r>
              <a:rPr lang="en-US" dirty="0"/>
              <a:t>Thushan Hemachandra</a:t>
            </a:r>
          </a:p>
          <a:p>
            <a:pPr defTabSz="942594">
              <a:defRPr/>
            </a:pP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25</a:t>
            </a:fld>
            <a:endParaRPr lang="uk-UA"/>
          </a:p>
        </p:txBody>
      </p:sp>
    </p:spTree>
    <p:extLst>
      <p:ext uri="{BB962C8B-B14F-4D97-AF65-F5344CB8AC3E}">
        <p14:creationId xmlns:p14="http://schemas.microsoft.com/office/powerpoint/2010/main" val="2150648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842">
              <a:defRPr/>
            </a:pPr>
            <a:r>
              <a:rPr lang="en-US" dirty="0"/>
              <a:t>Thushan Hemachandra</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26</a:t>
            </a:fld>
            <a:endParaRPr lang="uk-UA"/>
          </a:p>
        </p:txBody>
      </p:sp>
    </p:spTree>
    <p:extLst>
      <p:ext uri="{BB962C8B-B14F-4D97-AF65-F5344CB8AC3E}">
        <p14:creationId xmlns:p14="http://schemas.microsoft.com/office/powerpoint/2010/main" val="772467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Features and Benefits:</a:t>
            </a:r>
          </a:p>
          <a:p>
            <a:endParaRPr lang="en-US" dirty="0"/>
          </a:p>
          <a:p>
            <a:r>
              <a:rPr lang="en-US" dirty="0"/>
              <a:t>Aesthetics:</a:t>
            </a:r>
          </a:p>
          <a:p>
            <a:pPr marL="173970" indent="-173970">
              <a:buFont typeface="Arial" panose="020B0604020202020204" pitchFamily="34" charset="0"/>
              <a:buChar char="•"/>
            </a:pPr>
            <a:r>
              <a:rPr lang="en-US" dirty="0"/>
              <a:t>Sleek design; all chrome body with modern ZEONEX® lens cover</a:t>
            </a:r>
          </a:p>
          <a:p>
            <a:endParaRPr lang="en-US" dirty="0"/>
          </a:p>
          <a:p>
            <a:r>
              <a:rPr lang="en-US" dirty="0"/>
              <a:t>Serviceability</a:t>
            </a:r>
          </a:p>
          <a:p>
            <a:pPr marL="173970" indent="-173970">
              <a:buFont typeface="Arial" panose="020B0604020202020204" pitchFamily="34" charset="0"/>
              <a:buChar char="•"/>
            </a:pPr>
            <a:r>
              <a:rPr lang="en-US" dirty="0"/>
              <a:t>Easy access to internals with the use of only a single Allen wrench provide labors savings with the reduced time associated with battery replacement, sensor range adjustment, courtesy flush settings. </a:t>
            </a:r>
          </a:p>
          <a:p>
            <a:endParaRPr lang="en-US" dirty="0"/>
          </a:p>
          <a:p>
            <a:r>
              <a:rPr lang="en-US" dirty="0"/>
              <a:t>Reliability</a:t>
            </a:r>
          </a:p>
          <a:p>
            <a:pPr marL="173970" indent="-173970">
              <a:buFont typeface="Arial" panose="020B0604020202020204" pitchFamily="34" charset="0"/>
              <a:buChar char="•"/>
            </a:pPr>
            <a:r>
              <a:rPr lang="en-US" dirty="0"/>
              <a:t>Internal ceramic cartridge withstands over 500,00 lifecycle tests for reliable performance</a:t>
            </a:r>
          </a:p>
          <a:p>
            <a:pPr marL="173970" indent="-173970">
              <a:buFont typeface="Arial" panose="020B0604020202020204" pitchFamily="34" charset="0"/>
              <a:buChar char="•"/>
            </a:pPr>
            <a:r>
              <a:rPr lang="en-US" dirty="0"/>
              <a:t>Gear driven motor actuated ceramic disc architecture provides an  enhanced and quite flush</a:t>
            </a:r>
          </a:p>
          <a:p>
            <a:pPr marL="173970" indent="-173970">
              <a:buFont typeface="Arial" panose="020B0604020202020204" pitchFamily="34" charset="0"/>
              <a:buChar char="•"/>
            </a:pPr>
            <a:r>
              <a:rPr lang="en-US" dirty="0"/>
              <a:t>Sensor lens constructed of high performance Cylco – olefin polymer material which provides superior chemical and abrasion resistance, high transparency and clarity which results into more precise signal sensor detection for a reliable flush. Also, the strength of the material provides a protection against vandalism.</a:t>
            </a:r>
          </a:p>
          <a:p>
            <a:pPr marL="173970" indent="-173970">
              <a:buFont typeface="Arial" panose="020B0604020202020204" pitchFamily="34" charset="0"/>
              <a:buChar char="•"/>
            </a:pPr>
            <a:r>
              <a:rPr lang="en-US" dirty="0"/>
              <a:t>True manual override button provides flush for complete bowl evacuation and peace of mind.</a:t>
            </a:r>
          </a:p>
          <a:p>
            <a:r>
              <a:rPr lang="en-US" dirty="0"/>
              <a:t>	</a:t>
            </a:r>
          </a:p>
          <a:p>
            <a:r>
              <a:rPr lang="en-US" dirty="0"/>
              <a:t>Savings</a:t>
            </a:r>
          </a:p>
          <a:p>
            <a:pPr marL="173970" indent="-173970">
              <a:buFont typeface="Arial" panose="020B0604020202020204" pitchFamily="34" charset="0"/>
              <a:buChar char="•"/>
            </a:pPr>
            <a:r>
              <a:rPr lang="en-US" dirty="0"/>
              <a:t>Lasting 8-10 times longer than traditional black rubber components, Zurn GO BLUE® patented diaphragms, gaskets, and seals achieve savings from reduced maintenance costs, consistent flush volume, and reduced water usage</a:t>
            </a:r>
          </a:p>
          <a:p>
            <a:pPr marL="173970" indent="-173970">
              <a:buFont typeface="Arial" panose="020B0604020202020204" pitchFamily="34" charset="0"/>
              <a:buChar char="•"/>
            </a:pPr>
            <a:r>
              <a:rPr lang="en-US" dirty="0"/>
              <a:t>Flush valve internals are enclosed in water resistant housing with hidden and  corrosion resistant set screws which impede the ingress of water and extend product life</a:t>
            </a:r>
          </a:p>
          <a:p>
            <a:pPr marL="173970" indent="-173970">
              <a:buFont typeface="Arial" panose="020B0604020202020204" pitchFamily="34" charset="0"/>
              <a:buChar char="•"/>
            </a:pPr>
            <a:r>
              <a:rPr lang="en-US" dirty="0"/>
              <a:t>Lowest Total Cost of Ownership </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solidFill>
                  <a:prstClr val="black"/>
                </a:solidFill>
              </a:rPr>
              <a:pPr/>
              <a:t>27</a:t>
            </a:fld>
            <a:endParaRPr lang="uk-UA">
              <a:solidFill>
                <a:prstClr val="black"/>
              </a:solidFill>
            </a:endParaRPr>
          </a:p>
        </p:txBody>
      </p:sp>
    </p:spTree>
    <p:extLst>
      <p:ext uri="{BB962C8B-B14F-4D97-AF65-F5344CB8AC3E}">
        <p14:creationId xmlns:p14="http://schemas.microsoft.com/office/powerpoint/2010/main" val="16030766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842">
              <a:defRPr/>
            </a:pPr>
            <a:r>
              <a:rPr lang="en-US" dirty="0"/>
              <a:t>Thushan Hemachandra</a:t>
            </a:r>
          </a:p>
          <a:p>
            <a:pPr defTabSz="927842">
              <a:defRPr/>
            </a:pPr>
            <a:endParaRPr lang="en-US" dirty="0"/>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28</a:t>
            </a:fld>
            <a:endParaRPr lang="uk-UA"/>
          </a:p>
        </p:txBody>
      </p:sp>
    </p:spTree>
    <p:extLst>
      <p:ext uri="{BB962C8B-B14F-4D97-AF65-F5344CB8AC3E}">
        <p14:creationId xmlns:p14="http://schemas.microsoft.com/office/powerpoint/2010/main" val="2649205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842">
              <a:defRPr/>
            </a:pPr>
            <a:r>
              <a:rPr lang="en-US" dirty="0"/>
              <a:t>Thushan Hemachandra</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29</a:t>
            </a:fld>
            <a:endParaRPr lang="uk-UA"/>
          </a:p>
        </p:txBody>
      </p:sp>
    </p:spTree>
    <p:extLst>
      <p:ext uri="{BB962C8B-B14F-4D97-AF65-F5344CB8AC3E}">
        <p14:creationId xmlns:p14="http://schemas.microsoft.com/office/powerpoint/2010/main" val="926304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Cassandra Wurster</a:t>
            </a:r>
          </a:p>
        </p:txBody>
      </p:sp>
      <p:sp>
        <p:nvSpPr>
          <p:cNvPr id="4" name="Slide Number Placeholder 3"/>
          <p:cNvSpPr>
            <a:spLocks noGrp="1"/>
          </p:cNvSpPr>
          <p:nvPr>
            <p:ph type="sldNum" sz="quarter" idx="10"/>
          </p:nvPr>
        </p:nvSpPr>
        <p:spPr/>
        <p:txBody>
          <a:bodyPr/>
          <a:lstStyle/>
          <a:p>
            <a:fld id="{BD9C3A12-1E0F-412B-B376-8089A55D946C}" type="slidenum">
              <a:rPr lang="uk-UA" smtClean="0"/>
              <a:pPr/>
              <a:t>3</a:t>
            </a:fld>
            <a:endParaRPr lang="uk-UA"/>
          </a:p>
        </p:txBody>
      </p:sp>
    </p:spTree>
    <p:extLst>
      <p:ext uri="{BB962C8B-B14F-4D97-AF65-F5344CB8AC3E}">
        <p14:creationId xmlns:p14="http://schemas.microsoft.com/office/powerpoint/2010/main" val="4243781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Features and Benefits:</a:t>
            </a:r>
          </a:p>
          <a:p>
            <a:endParaRPr lang="en-US" dirty="0"/>
          </a:p>
          <a:p>
            <a:r>
              <a:rPr lang="en-US" dirty="0"/>
              <a:t>Aesthetics:</a:t>
            </a:r>
          </a:p>
          <a:p>
            <a:pPr marL="173970" indent="-173970">
              <a:buFont typeface="Arial" panose="020B0604020202020204" pitchFamily="34" charset="0"/>
              <a:buChar char="•"/>
            </a:pPr>
            <a:r>
              <a:rPr lang="en-US" dirty="0"/>
              <a:t>Sleek design; all chrome body with modern ZEONEX® lens cover</a:t>
            </a:r>
          </a:p>
          <a:p>
            <a:endParaRPr lang="en-US" dirty="0"/>
          </a:p>
          <a:p>
            <a:r>
              <a:rPr lang="en-US" dirty="0"/>
              <a:t>Serviceability</a:t>
            </a:r>
          </a:p>
          <a:p>
            <a:pPr marL="173970" indent="-173970">
              <a:buFont typeface="Arial" panose="020B0604020202020204" pitchFamily="34" charset="0"/>
              <a:buChar char="•"/>
            </a:pPr>
            <a:r>
              <a:rPr lang="en-US" dirty="0"/>
              <a:t>Easy access to internals with the use of only a single Allen wrench provide labors savings with the reduced time associated with battery replacement, sensor range adjustment, courtesy flush settings. </a:t>
            </a:r>
          </a:p>
          <a:p>
            <a:endParaRPr lang="en-US" dirty="0"/>
          </a:p>
          <a:p>
            <a:r>
              <a:rPr lang="en-US" dirty="0"/>
              <a:t>Reliability</a:t>
            </a:r>
          </a:p>
          <a:p>
            <a:pPr marL="173970" indent="-173970">
              <a:buFont typeface="Arial" panose="020B0604020202020204" pitchFamily="34" charset="0"/>
              <a:buChar char="•"/>
            </a:pPr>
            <a:r>
              <a:rPr lang="en-US" dirty="0"/>
              <a:t>Internal ceramic cartridge withstands over 500,00 lifecycle tests for reliable performance</a:t>
            </a:r>
          </a:p>
          <a:p>
            <a:pPr marL="173970" indent="-173970">
              <a:buFont typeface="Arial" panose="020B0604020202020204" pitchFamily="34" charset="0"/>
              <a:buChar char="•"/>
            </a:pPr>
            <a:r>
              <a:rPr lang="en-US" dirty="0"/>
              <a:t>Gear driven motor actuated ceramic disc architecture provides an  enhanced and quite flush</a:t>
            </a:r>
          </a:p>
          <a:p>
            <a:pPr marL="173970" indent="-173970">
              <a:buFont typeface="Arial" panose="020B0604020202020204" pitchFamily="34" charset="0"/>
              <a:buChar char="•"/>
            </a:pPr>
            <a:r>
              <a:rPr lang="en-US" dirty="0"/>
              <a:t>Sensor lens constructed of high performance Cylco – olefin polymer material which provides superior chemical and abrasion resistance, high transparency and clarity which results into more precise signal sensor detection for a reliable flush. Also, the strength of the material provides a protection against vandalism.</a:t>
            </a:r>
          </a:p>
          <a:p>
            <a:pPr marL="173970" indent="-173970">
              <a:buFont typeface="Arial" panose="020B0604020202020204" pitchFamily="34" charset="0"/>
              <a:buChar char="•"/>
            </a:pPr>
            <a:r>
              <a:rPr lang="en-US" dirty="0"/>
              <a:t>True manual override button provides flush for complete bowl evacuation and peace of mind.</a:t>
            </a:r>
          </a:p>
          <a:p>
            <a:r>
              <a:rPr lang="en-US" dirty="0"/>
              <a:t>	</a:t>
            </a:r>
          </a:p>
          <a:p>
            <a:r>
              <a:rPr lang="en-US" dirty="0"/>
              <a:t>Savings</a:t>
            </a:r>
          </a:p>
          <a:p>
            <a:pPr marL="173970" indent="-173970">
              <a:buFont typeface="Arial" panose="020B0604020202020204" pitchFamily="34" charset="0"/>
              <a:buChar char="•"/>
            </a:pPr>
            <a:r>
              <a:rPr lang="en-US" dirty="0"/>
              <a:t>Lasting 8-10 times longer than traditional black rubber components, Zurn GO BLUE® patented diaphragms, gaskets, and seals achieve savings from reduced maintenance costs, consistent flush volume, and reduced water usage</a:t>
            </a:r>
          </a:p>
          <a:p>
            <a:pPr marL="173970" indent="-173970">
              <a:buFont typeface="Arial" panose="020B0604020202020204" pitchFamily="34" charset="0"/>
              <a:buChar char="•"/>
            </a:pPr>
            <a:r>
              <a:rPr lang="en-US" dirty="0"/>
              <a:t>Flush valve internals are enclosed in water resistant housing with hidden and  corrosion resistant set screws which impede the ingress of water and extend product life</a:t>
            </a:r>
          </a:p>
          <a:p>
            <a:pPr marL="173970" indent="-173970">
              <a:buFont typeface="Arial" panose="020B0604020202020204" pitchFamily="34" charset="0"/>
              <a:buChar char="•"/>
            </a:pPr>
            <a:r>
              <a:rPr lang="en-US" dirty="0"/>
              <a:t>Lowest Total Cost of Ownership </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solidFill>
                  <a:prstClr val="black"/>
                </a:solidFill>
              </a:rPr>
              <a:pPr/>
              <a:t>30</a:t>
            </a:fld>
            <a:endParaRPr lang="uk-UA">
              <a:solidFill>
                <a:prstClr val="black"/>
              </a:solidFill>
            </a:endParaRPr>
          </a:p>
        </p:txBody>
      </p:sp>
    </p:spTree>
    <p:extLst>
      <p:ext uri="{BB962C8B-B14F-4D97-AF65-F5344CB8AC3E}">
        <p14:creationId xmlns:p14="http://schemas.microsoft.com/office/powerpoint/2010/main" val="3790671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842">
              <a:defRPr/>
            </a:pPr>
            <a:r>
              <a:rPr lang="en-US" dirty="0"/>
              <a:t>Thushan Hemachandra</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31</a:t>
            </a:fld>
            <a:endParaRPr lang="uk-UA"/>
          </a:p>
        </p:txBody>
      </p:sp>
    </p:spTree>
    <p:extLst>
      <p:ext uri="{BB962C8B-B14F-4D97-AF65-F5344CB8AC3E}">
        <p14:creationId xmlns:p14="http://schemas.microsoft.com/office/powerpoint/2010/main" val="2885309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842">
              <a:defRPr/>
            </a:pPr>
            <a:r>
              <a:rPr lang="en-US" dirty="0"/>
              <a:t>Thushan Hemachandra</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32</a:t>
            </a:fld>
            <a:endParaRPr lang="uk-UA"/>
          </a:p>
        </p:txBody>
      </p:sp>
    </p:spTree>
    <p:extLst>
      <p:ext uri="{BB962C8B-B14F-4D97-AF65-F5344CB8AC3E}">
        <p14:creationId xmlns:p14="http://schemas.microsoft.com/office/powerpoint/2010/main" val="4468408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Features and Benefits:</a:t>
            </a:r>
          </a:p>
          <a:p>
            <a:endParaRPr lang="en-US" dirty="0"/>
          </a:p>
          <a:p>
            <a:r>
              <a:rPr lang="en-US" dirty="0"/>
              <a:t>Aesthetics:</a:t>
            </a:r>
          </a:p>
          <a:p>
            <a:pPr marL="173970" indent="-173970">
              <a:buFont typeface="Arial" panose="020B0604020202020204" pitchFamily="34" charset="0"/>
              <a:buChar char="•"/>
            </a:pPr>
            <a:r>
              <a:rPr lang="en-US" dirty="0"/>
              <a:t>Sleek design; all chrome body with modern ZEONEX® lens cover</a:t>
            </a:r>
          </a:p>
          <a:p>
            <a:endParaRPr lang="en-US" dirty="0"/>
          </a:p>
          <a:p>
            <a:r>
              <a:rPr lang="en-US" dirty="0"/>
              <a:t>Serviceability</a:t>
            </a:r>
          </a:p>
          <a:p>
            <a:pPr marL="173970" indent="-173970">
              <a:buFont typeface="Arial" panose="020B0604020202020204" pitchFamily="34" charset="0"/>
              <a:buChar char="•"/>
            </a:pPr>
            <a:r>
              <a:rPr lang="en-US" dirty="0"/>
              <a:t>Easy access to internals with the use of only a single Allen wrench provide labors savings with the reduced time associated with battery replacement, sensor range adjustment, courtesy flush settings. </a:t>
            </a:r>
          </a:p>
          <a:p>
            <a:endParaRPr lang="en-US" dirty="0"/>
          </a:p>
          <a:p>
            <a:r>
              <a:rPr lang="en-US" dirty="0"/>
              <a:t>Reliability</a:t>
            </a:r>
          </a:p>
          <a:p>
            <a:pPr marL="173970" indent="-173970">
              <a:buFont typeface="Arial" panose="020B0604020202020204" pitchFamily="34" charset="0"/>
              <a:buChar char="•"/>
            </a:pPr>
            <a:r>
              <a:rPr lang="en-US" dirty="0"/>
              <a:t>Internal ceramic cartridge withstands over 500,00 lifecycle tests for reliable performance</a:t>
            </a:r>
          </a:p>
          <a:p>
            <a:pPr marL="173970" indent="-173970">
              <a:buFont typeface="Arial" panose="020B0604020202020204" pitchFamily="34" charset="0"/>
              <a:buChar char="•"/>
            </a:pPr>
            <a:r>
              <a:rPr lang="en-US" dirty="0"/>
              <a:t>Gear driven motor actuated ceramic disc architecture provides an  enhanced and quite flush</a:t>
            </a:r>
          </a:p>
          <a:p>
            <a:pPr marL="173970" indent="-173970">
              <a:buFont typeface="Arial" panose="020B0604020202020204" pitchFamily="34" charset="0"/>
              <a:buChar char="•"/>
            </a:pPr>
            <a:r>
              <a:rPr lang="en-US" dirty="0"/>
              <a:t>Sensor lens constructed of high performance Cylco – olefin polymer material which provides superior chemical and abrasion resistance, high transparency and clarity which results into more precise signal sensor detection for a reliable flush. Also, the strength of the material provides a protection against vandalism.</a:t>
            </a:r>
          </a:p>
          <a:p>
            <a:pPr marL="173970" indent="-173970">
              <a:buFont typeface="Arial" panose="020B0604020202020204" pitchFamily="34" charset="0"/>
              <a:buChar char="•"/>
            </a:pPr>
            <a:r>
              <a:rPr lang="en-US" dirty="0"/>
              <a:t>True manual override button provides flush for complete bowl evacuation and peace of mind.</a:t>
            </a:r>
          </a:p>
          <a:p>
            <a:r>
              <a:rPr lang="en-US" dirty="0"/>
              <a:t>	</a:t>
            </a:r>
          </a:p>
          <a:p>
            <a:r>
              <a:rPr lang="en-US" dirty="0"/>
              <a:t>Savings</a:t>
            </a:r>
          </a:p>
          <a:p>
            <a:pPr marL="173970" indent="-173970">
              <a:buFont typeface="Arial" panose="020B0604020202020204" pitchFamily="34" charset="0"/>
              <a:buChar char="•"/>
            </a:pPr>
            <a:r>
              <a:rPr lang="en-US" dirty="0"/>
              <a:t>Lasting 8-10 times longer than traditional black rubber components, Zurn GO BLUE® patented diaphragms, gaskets, and seals achieve savings from reduced maintenance costs, consistent flush volume, and reduced water usage</a:t>
            </a:r>
          </a:p>
          <a:p>
            <a:pPr marL="173970" indent="-173970">
              <a:buFont typeface="Arial" panose="020B0604020202020204" pitchFamily="34" charset="0"/>
              <a:buChar char="•"/>
            </a:pPr>
            <a:r>
              <a:rPr lang="en-US" dirty="0"/>
              <a:t>Flush valve internals are enclosed in water resistant housing with hidden and  corrosion resistant set screws which impede the ingress of water and extend product life</a:t>
            </a:r>
          </a:p>
          <a:p>
            <a:pPr marL="173970" indent="-173970">
              <a:buFont typeface="Arial" panose="020B0604020202020204" pitchFamily="34" charset="0"/>
              <a:buChar char="•"/>
            </a:pPr>
            <a:r>
              <a:rPr lang="en-US" dirty="0"/>
              <a:t>Lowest Total Cost of Ownership </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solidFill>
                  <a:prstClr val="black"/>
                </a:solidFill>
              </a:rPr>
              <a:pPr/>
              <a:t>33</a:t>
            </a:fld>
            <a:endParaRPr lang="uk-UA">
              <a:solidFill>
                <a:prstClr val="black"/>
              </a:solidFill>
            </a:endParaRPr>
          </a:p>
        </p:txBody>
      </p:sp>
    </p:spTree>
    <p:extLst>
      <p:ext uri="{BB962C8B-B14F-4D97-AF65-F5344CB8AC3E}">
        <p14:creationId xmlns:p14="http://schemas.microsoft.com/office/powerpoint/2010/main" val="27234359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Complimentary access to the </a:t>
            </a:r>
            <a:r>
              <a:rPr lang="en-US" sz="1200" kern="1200" dirty="0" err="1">
                <a:solidFill>
                  <a:schemeClr val="tx1"/>
                </a:solidFill>
                <a:effectLst/>
                <a:latin typeface="+mn-lt"/>
                <a:ea typeface="+mn-ea"/>
                <a:cs typeface="+mn-cs"/>
              </a:rPr>
              <a:t>PlumbSMART</a:t>
            </a:r>
            <a:r>
              <a:rPr lang="en-US" sz="1200" dirty="0">
                <a:solidFill>
                  <a:schemeClr val="tx2"/>
                </a:solidFill>
                <a:latin typeface="Arial Narrow Regular"/>
              </a:rPr>
              <a:t>™</a:t>
            </a:r>
            <a:r>
              <a:rPr lang="en-US" sz="1200" kern="1200" dirty="0">
                <a:solidFill>
                  <a:schemeClr val="tx1"/>
                </a:solidFill>
                <a:effectLst/>
                <a:latin typeface="+mn-lt"/>
                <a:ea typeface="+mn-ea"/>
                <a:cs typeface="+mn-cs"/>
              </a:rPr>
              <a:t> and alerts for 1 year from the time of the first purchase of a Zurn Connected Product. Thereafter, subscription renewal rates are in a tiered format, based on the total number of Zurn Connected Products installed across your enterprise. </a:t>
            </a: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34</a:t>
            </a:fld>
            <a:endParaRPr lang="uk-UA"/>
          </a:p>
        </p:txBody>
      </p:sp>
    </p:spTree>
    <p:extLst>
      <p:ext uri="{BB962C8B-B14F-4D97-AF65-F5344CB8AC3E}">
        <p14:creationId xmlns:p14="http://schemas.microsoft.com/office/powerpoint/2010/main" val="1542059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Alejandra Edwards-Garcia</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35</a:t>
            </a:fld>
            <a:endParaRPr lang="uk-UA"/>
          </a:p>
        </p:txBody>
      </p:sp>
    </p:spTree>
    <p:extLst>
      <p:ext uri="{BB962C8B-B14F-4D97-AF65-F5344CB8AC3E}">
        <p14:creationId xmlns:p14="http://schemas.microsoft.com/office/powerpoint/2010/main" val="1372201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Alejandra Edwards-Garcia</a:t>
            </a:r>
          </a:p>
        </p:txBody>
      </p:sp>
      <p:sp>
        <p:nvSpPr>
          <p:cNvPr id="4" name="Slide Number Placeholder 3"/>
          <p:cNvSpPr>
            <a:spLocks noGrp="1"/>
          </p:cNvSpPr>
          <p:nvPr>
            <p:ph type="sldNum" sz="quarter" idx="10"/>
          </p:nvPr>
        </p:nvSpPr>
        <p:spPr/>
        <p:txBody>
          <a:bodyPr/>
          <a:lstStyle/>
          <a:p>
            <a:fld id="{BD9C3A12-1E0F-412B-B376-8089A55D946C}" type="slidenum">
              <a:rPr lang="uk-UA" smtClean="0"/>
              <a:pPr/>
              <a:t>36</a:t>
            </a:fld>
            <a:endParaRPr lang="uk-UA"/>
          </a:p>
        </p:txBody>
      </p:sp>
    </p:spTree>
    <p:extLst>
      <p:ext uri="{BB962C8B-B14F-4D97-AF65-F5344CB8AC3E}">
        <p14:creationId xmlns:p14="http://schemas.microsoft.com/office/powerpoint/2010/main" val="5917698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Katy Rice</a:t>
            </a:r>
          </a:p>
        </p:txBody>
      </p:sp>
      <p:sp>
        <p:nvSpPr>
          <p:cNvPr id="4" name="Slide Number Placeholder 3"/>
          <p:cNvSpPr>
            <a:spLocks noGrp="1"/>
          </p:cNvSpPr>
          <p:nvPr>
            <p:ph type="sldNum" sz="quarter" idx="10"/>
          </p:nvPr>
        </p:nvSpPr>
        <p:spPr/>
        <p:txBody>
          <a:bodyPr/>
          <a:lstStyle/>
          <a:p>
            <a:fld id="{BD9C3A12-1E0F-412B-B376-8089A55D946C}" type="slidenum">
              <a:rPr lang="uk-UA" smtClean="0"/>
              <a:pPr/>
              <a:t>37</a:t>
            </a:fld>
            <a:endParaRPr lang="uk-UA"/>
          </a:p>
        </p:txBody>
      </p:sp>
    </p:spTree>
    <p:extLst>
      <p:ext uri="{BB962C8B-B14F-4D97-AF65-F5344CB8AC3E}">
        <p14:creationId xmlns:p14="http://schemas.microsoft.com/office/powerpoint/2010/main" val="8685081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702">
              <a:defRPr/>
            </a:pPr>
            <a:r>
              <a:rPr lang="en-US" dirty="0"/>
              <a:t>Katy Rice</a:t>
            </a:r>
          </a:p>
        </p:txBody>
      </p:sp>
      <p:sp>
        <p:nvSpPr>
          <p:cNvPr id="4" name="Slide Number Placeholder 3"/>
          <p:cNvSpPr>
            <a:spLocks noGrp="1"/>
          </p:cNvSpPr>
          <p:nvPr>
            <p:ph type="sldNum" sz="quarter" idx="10"/>
          </p:nvPr>
        </p:nvSpPr>
        <p:spPr/>
        <p:txBody>
          <a:bodyPr/>
          <a:lstStyle/>
          <a:p>
            <a:fld id="{BD9C3A12-1E0F-412B-B376-8089A55D946C}" type="slidenum">
              <a:rPr lang="uk-UA" smtClean="0"/>
              <a:pPr/>
              <a:t>38</a:t>
            </a:fld>
            <a:endParaRPr lang="uk-UA"/>
          </a:p>
        </p:txBody>
      </p:sp>
    </p:spTree>
    <p:extLst>
      <p:ext uri="{BB962C8B-B14F-4D97-AF65-F5344CB8AC3E}">
        <p14:creationId xmlns:p14="http://schemas.microsoft.com/office/powerpoint/2010/main" val="3379617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Jill Nagg</a:t>
            </a:r>
          </a:p>
        </p:txBody>
      </p:sp>
      <p:sp>
        <p:nvSpPr>
          <p:cNvPr id="4" name="Slide Number Placeholder 3"/>
          <p:cNvSpPr>
            <a:spLocks noGrp="1"/>
          </p:cNvSpPr>
          <p:nvPr>
            <p:ph type="sldNum" sz="quarter" idx="10"/>
          </p:nvPr>
        </p:nvSpPr>
        <p:spPr/>
        <p:txBody>
          <a:bodyPr/>
          <a:lstStyle/>
          <a:p>
            <a:fld id="{BD9C3A12-1E0F-412B-B376-8089A55D946C}" type="slidenum">
              <a:rPr lang="uk-UA" smtClean="0"/>
              <a:pPr/>
              <a:t>39</a:t>
            </a:fld>
            <a:endParaRPr lang="uk-UA"/>
          </a:p>
        </p:txBody>
      </p:sp>
    </p:spTree>
    <p:extLst>
      <p:ext uri="{BB962C8B-B14F-4D97-AF65-F5344CB8AC3E}">
        <p14:creationId xmlns:p14="http://schemas.microsoft.com/office/powerpoint/2010/main" val="2509923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Nicole Raftery</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4</a:t>
            </a:fld>
            <a:endParaRPr lang="uk-UA"/>
          </a:p>
        </p:txBody>
      </p:sp>
    </p:spTree>
    <p:extLst>
      <p:ext uri="{BB962C8B-B14F-4D97-AF65-F5344CB8AC3E}">
        <p14:creationId xmlns:p14="http://schemas.microsoft.com/office/powerpoint/2010/main" val="20322803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r>
              <a:rPr lang="en-US" dirty="0"/>
              <a:t>Jill Nagg</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solidFill>
                  <a:prstClr val="black"/>
                </a:solidFill>
              </a:rPr>
              <a:pPr/>
              <a:t>40</a:t>
            </a:fld>
            <a:endParaRPr lang="uk-UA">
              <a:solidFill>
                <a:prstClr val="black"/>
              </a:solidFill>
            </a:endParaRPr>
          </a:p>
        </p:txBody>
      </p:sp>
    </p:spTree>
    <p:extLst>
      <p:ext uri="{BB962C8B-B14F-4D97-AF65-F5344CB8AC3E}">
        <p14:creationId xmlns:p14="http://schemas.microsoft.com/office/powerpoint/2010/main" val="10371055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Cassandra Wurster</a:t>
            </a:r>
          </a:p>
        </p:txBody>
      </p:sp>
      <p:sp>
        <p:nvSpPr>
          <p:cNvPr id="4" name="Slide Number Placeholder 3"/>
          <p:cNvSpPr>
            <a:spLocks noGrp="1"/>
          </p:cNvSpPr>
          <p:nvPr>
            <p:ph type="sldNum" sz="quarter" idx="10"/>
          </p:nvPr>
        </p:nvSpPr>
        <p:spPr/>
        <p:txBody>
          <a:bodyPr/>
          <a:lstStyle/>
          <a:p>
            <a:fld id="{BD9C3A12-1E0F-412B-B376-8089A55D946C}" type="slidenum">
              <a:rPr lang="uk-UA" smtClean="0"/>
              <a:pPr/>
              <a:t>41</a:t>
            </a:fld>
            <a:endParaRPr lang="uk-UA"/>
          </a:p>
        </p:txBody>
      </p:sp>
    </p:spTree>
    <p:extLst>
      <p:ext uri="{BB962C8B-B14F-4D97-AF65-F5344CB8AC3E}">
        <p14:creationId xmlns:p14="http://schemas.microsoft.com/office/powerpoint/2010/main" val="7370922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dirty="0"/>
              <a:t>Cassandra Wurster</a:t>
            </a:r>
          </a:p>
        </p:txBody>
      </p:sp>
      <p:sp>
        <p:nvSpPr>
          <p:cNvPr id="4" name="Slide Number Placeholder 3"/>
          <p:cNvSpPr>
            <a:spLocks noGrp="1"/>
          </p:cNvSpPr>
          <p:nvPr>
            <p:ph type="sldNum" sz="quarter" idx="10"/>
          </p:nvPr>
        </p:nvSpPr>
        <p:spPr/>
        <p:txBody>
          <a:bodyPr/>
          <a:lstStyle/>
          <a:p>
            <a:fld id="{BD9C3A12-1E0F-412B-B376-8089A55D946C}" type="slidenum">
              <a:rPr lang="uk-UA" smtClean="0"/>
              <a:pPr/>
              <a:t>42</a:t>
            </a:fld>
            <a:endParaRPr lang="uk-UA"/>
          </a:p>
        </p:txBody>
      </p:sp>
    </p:spTree>
    <p:extLst>
      <p:ext uri="{BB962C8B-B14F-4D97-AF65-F5344CB8AC3E}">
        <p14:creationId xmlns:p14="http://schemas.microsoft.com/office/powerpoint/2010/main" val="26716385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Cassandra Wurster</a:t>
            </a:r>
          </a:p>
        </p:txBody>
      </p:sp>
      <p:sp>
        <p:nvSpPr>
          <p:cNvPr id="4" name="Slide Number Placeholder 3"/>
          <p:cNvSpPr>
            <a:spLocks noGrp="1"/>
          </p:cNvSpPr>
          <p:nvPr>
            <p:ph type="sldNum" sz="quarter" idx="10"/>
          </p:nvPr>
        </p:nvSpPr>
        <p:spPr/>
        <p:txBody>
          <a:bodyPr/>
          <a:lstStyle/>
          <a:p>
            <a:fld id="{BD9C3A12-1E0F-412B-B376-8089A55D946C}" type="slidenum">
              <a:rPr lang="uk-UA" smtClean="0"/>
              <a:pPr/>
              <a:t>43</a:t>
            </a:fld>
            <a:endParaRPr lang="uk-UA"/>
          </a:p>
        </p:txBody>
      </p:sp>
    </p:spTree>
    <p:extLst>
      <p:ext uri="{BB962C8B-B14F-4D97-AF65-F5344CB8AC3E}">
        <p14:creationId xmlns:p14="http://schemas.microsoft.com/office/powerpoint/2010/main" val="32592238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Nicole Raftery</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44</a:t>
            </a:fld>
            <a:endParaRPr lang="uk-UA"/>
          </a:p>
        </p:txBody>
      </p:sp>
    </p:spTree>
    <p:extLst>
      <p:ext uri="{BB962C8B-B14F-4D97-AF65-F5344CB8AC3E}">
        <p14:creationId xmlns:p14="http://schemas.microsoft.com/office/powerpoint/2010/main" val="34704414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r>
              <a:rPr lang="en-US" dirty="0"/>
              <a:t>Nicole Raftery</a:t>
            </a:r>
          </a:p>
          <a:p>
            <a:pPr lvl="0">
              <a:buFont typeface="Arial" pitchFamily="34" charset="0"/>
              <a:buNone/>
            </a:pPr>
            <a:r>
              <a:rPr lang="en-US" dirty="0"/>
              <a:t>Pre-launch awareness at NFSA (May), NFPA (June)</a:t>
            </a:r>
          </a:p>
          <a:p>
            <a:pPr lvl="0">
              <a:buFont typeface="Arial" pitchFamily="34" charset="0"/>
              <a:buNone/>
            </a:pPr>
            <a:r>
              <a:rPr lang="en-US" dirty="0"/>
              <a:t>Start spec conversion process now</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45</a:t>
            </a:fld>
            <a:endParaRPr lang="uk-UA"/>
          </a:p>
        </p:txBody>
      </p:sp>
    </p:spTree>
    <p:extLst>
      <p:ext uri="{BB962C8B-B14F-4D97-AF65-F5344CB8AC3E}">
        <p14:creationId xmlns:p14="http://schemas.microsoft.com/office/powerpoint/2010/main" val="28076076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Jill Nagg</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46</a:t>
            </a:fld>
            <a:endParaRPr lang="uk-UA"/>
          </a:p>
        </p:txBody>
      </p:sp>
    </p:spTree>
    <p:extLst>
      <p:ext uri="{BB962C8B-B14F-4D97-AF65-F5344CB8AC3E}">
        <p14:creationId xmlns:p14="http://schemas.microsoft.com/office/powerpoint/2010/main" val="42921349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dirty="0"/>
              <a:t>Jill Nagg</a:t>
            </a:r>
          </a:p>
        </p:txBody>
      </p:sp>
      <p:sp>
        <p:nvSpPr>
          <p:cNvPr id="4" name="Slide Number Placeholder 3"/>
          <p:cNvSpPr>
            <a:spLocks noGrp="1"/>
          </p:cNvSpPr>
          <p:nvPr>
            <p:ph type="sldNum" sz="quarter" idx="10"/>
          </p:nvPr>
        </p:nvSpPr>
        <p:spPr/>
        <p:txBody>
          <a:bodyPr/>
          <a:lstStyle/>
          <a:p>
            <a:fld id="{BD9C3A12-1E0F-412B-B376-8089A55D946C}" type="slidenum">
              <a:rPr lang="uk-UA" smtClean="0">
                <a:solidFill>
                  <a:prstClr val="black"/>
                </a:solidFill>
              </a:rPr>
              <a:pPr/>
              <a:t>47</a:t>
            </a:fld>
            <a:endParaRPr lang="uk-UA">
              <a:solidFill>
                <a:prstClr val="black"/>
              </a:solidFill>
            </a:endParaRPr>
          </a:p>
        </p:txBody>
      </p:sp>
    </p:spTree>
    <p:extLst>
      <p:ext uri="{BB962C8B-B14F-4D97-AF65-F5344CB8AC3E}">
        <p14:creationId xmlns:p14="http://schemas.microsoft.com/office/powerpoint/2010/main" val="7386941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Katy Rice</a:t>
            </a:r>
          </a:p>
        </p:txBody>
      </p:sp>
      <p:sp>
        <p:nvSpPr>
          <p:cNvPr id="4" name="Slide Number Placeholder 3"/>
          <p:cNvSpPr>
            <a:spLocks noGrp="1"/>
          </p:cNvSpPr>
          <p:nvPr>
            <p:ph type="sldNum" sz="quarter" idx="10"/>
          </p:nvPr>
        </p:nvSpPr>
        <p:spPr/>
        <p:txBody>
          <a:bodyPr/>
          <a:lstStyle/>
          <a:p>
            <a:fld id="{BD9C3A12-1E0F-412B-B376-8089A55D946C}" type="slidenum">
              <a:rPr lang="uk-UA" smtClean="0"/>
              <a:pPr/>
              <a:t>48</a:t>
            </a:fld>
            <a:endParaRPr lang="uk-UA"/>
          </a:p>
        </p:txBody>
      </p:sp>
    </p:spTree>
    <p:extLst>
      <p:ext uri="{BB962C8B-B14F-4D97-AF65-F5344CB8AC3E}">
        <p14:creationId xmlns:p14="http://schemas.microsoft.com/office/powerpoint/2010/main" val="33640880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dirty="0"/>
              <a:t>Katy Rice</a:t>
            </a:r>
          </a:p>
        </p:txBody>
      </p:sp>
      <p:sp>
        <p:nvSpPr>
          <p:cNvPr id="4" name="Slide Number Placeholder 3"/>
          <p:cNvSpPr>
            <a:spLocks noGrp="1"/>
          </p:cNvSpPr>
          <p:nvPr>
            <p:ph type="sldNum" sz="quarter" idx="10"/>
          </p:nvPr>
        </p:nvSpPr>
        <p:spPr/>
        <p:txBody>
          <a:bodyPr/>
          <a:lstStyle/>
          <a:p>
            <a:fld id="{BD9C3A12-1E0F-412B-B376-8089A55D946C}" type="slidenum">
              <a:rPr lang="uk-UA" smtClean="0"/>
              <a:pPr/>
              <a:t>49</a:t>
            </a:fld>
            <a:endParaRPr lang="uk-UA"/>
          </a:p>
        </p:txBody>
      </p:sp>
    </p:spTree>
    <p:extLst>
      <p:ext uri="{BB962C8B-B14F-4D97-AF65-F5344CB8AC3E}">
        <p14:creationId xmlns:p14="http://schemas.microsoft.com/office/powerpoint/2010/main" val="3691435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709" indent="-176709" defTabSz="942451">
              <a:defRPr/>
            </a:pPr>
            <a:r>
              <a:rPr lang="en-US" baseline="0" dirty="0"/>
              <a:t>Nicole Raftery</a:t>
            </a:r>
          </a:p>
          <a:p>
            <a:pPr marL="176709" indent="-176709" defTabSz="942451">
              <a:buFont typeface="Arial" pitchFamily="34" charset="0"/>
              <a:buChar char="•"/>
              <a:defRPr/>
            </a:pPr>
            <a:r>
              <a:rPr lang="en-US" baseline="0" dirty="0"/>
              <a:t>Drop-in replacement for the Febco n-Pattern</a:t>
            </a:r>
          </a:p>
          <a:p>
            <a:pPr marL="176709" indent="-176709">
              <a:buFont typeface="Arial" pitchFamily="34" charset="0"/>
              <a:buChar char="•"/>
            </a:pPr>
            <a:r>
              <a:rPr lang="en-US" baseline="0" dirty="0"/>
              <a:t>Launched October 2017 in ASSE territories,</a:t>
            </a:r>
          </a:p>
          <a:p>
            <a:pPr marL="176709" indent="-176709">
              <a:buFont typeface="Arial" pitchFamily="34" charset="0"/>
              <a:buChar char="•"/>
            </a:pPr>
            <a:r>
              <a:rPr lang="en-US" baseline="0" dirty="0"/>
              <a:t>Sales are growing, including in USC only territories</a:t>
            </a:r>
          </a:p>
          <a:p>
            <a:pPr marL="176709" indent="-176709">
              <a:buFont typeface="Arial" pitchFamily="34" charset="0"/>
              <a:buChar char="•"/>
            </a:pPr>
            <a:r>
              <a:rPr lang="en-US" baseline="0" dirty="0"/>
              <a:t>Fantastic product video available on zurn.com and OneZurn Youtube channel – use it as a sales and specification tool (reinforce that all attendees should subscribe to the channel)</a:t>
            </a:r>
          </a:p>
          <a:p>
            <a:pPr marL="176709" indent="-176709"/>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5</a:t>
            </a:fld>
            <a:endParaRPr lang="uk-UA"/>
          </a:p>
        </p:txBody>
      </p:sp>
    </p:spTree>
    <p:extLst>
      <p:ext uri="{BB962C8B-B14F-4D97-AF65-F5344CB8AC3E}">
        <p14:creationId xmlns:p14="http://schemas.microsoft.com/office/powerpoint/2010/main" val="30853876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Cassandra Wurster</a:t>
            </a:r>
          </a:p>
        </p:txBody>
      </p:sp>
      <p:sp>
        <p:nvSpPr>
          <p:cNvPr id="4" name="Slide Number Placeholder 3"/>
          <p:cNvSpPr>
            <a:spLocks noGrp="1"/>
          </p:cNvSpPr>
          <p:nvPr>
            <p:ph type="sldNum" sz="quarter" idx="10"/>
          </p:nvPr>
        </p:nvSpPr>
        <p:spPr/>
        <p:txBody>
          <a:bodyPr/>
          <a:lstStyle/>
          <a:p>
            <a:fld id="{BD9C3A12-1E0F-412B-B376-8089A55D946C}" type="slidenum">
              <a:rPr lang="uk-UA" smtClean="0"/>
              <a:pPr/>
              <a:t>50</a:t>
            </a:fld>
            <a:endParaRPr lang="uk-UA"/>
          </a:p>
        </p:txBody>
      </p:sp>
    </p:spTree>
    <p:extLst>
      <p:ext uri="{BB962C8B-B14F-4D97-AF65-F5344CB8AC3E}">
        <p14:creationId xmlns:p14="http://schemas.microsoft.com/office/powerpoint/2010/main" val="27877849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r>
              <a:rPr lang="en-US" dirty="0"/>
              <a:t>Cassandra Wurster</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51</a:t>
            </a:fld>
            <a:endParaRPr lang="uk-UA"/>
          </a:p>
        </p:txBody>
      </p:sp>
    </p:spTree>
    <p:extLst>
      <p:ext uri="{BB962C8B-B14F-4D97-AF65-F5344CB8AC3E}">
        <p14:creationId xmlns:p14="http://schemas.microsoft.com/office/powerpoint/2010/main" val="6085915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Cassandra Wurster</a:t>
            </a:r>
          </a:p>
        </p:txBody>
      </p:sp>
      <p:sp>
        <p:nvSpPr>
          <p:cNvPr id="4" name="Slide Number Placeholder 3"/>
          <p:cNvSpPr>
            <a:spLocks noGrp="1"/>
          </p:cNvSpPr>
          <p:nvPr>
            <p:ph type="sldNum" sz="quarter" idx="10"/>
          </p:nvPr>
        </p:nvSpPr>
        <p:spPr/>
        <p:txBody>
          <a:bodyPr/>
          <a:lstStyle/>
          <a:p>
            <a:fld id="{BD9C3A12-1E0F-412B-B376-8089A55D946C}" type="slidenum">
              <a:rPr lang="uk-UA" smtClean="0"/>
              <a:pPr/>
              <a:t>52</a:t>
            </a:fld>
            <a:endParaRPr lang="uk-UA"/>
          </a:p>
        </p:txBody>
      </p:sp>
    </p:spTree>
    <p:extLst>
      <p:ext uri="{BB962C8B-B14F-4D97-AF65-F5344CB8AC3E}">
        <p14:creationId xmlns:p14="http://schemas.microsoft.com/office/powerpoint/2010/main" val="2370497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6709" indent="-176709" defTabSz="942451">
              <a:defRPr/>
            </a:pPr>
            <a:r>
              <a:rPr lang="en-US" baseline="0" dirty="0"/>
              <a:t>Nicole Raftery</a:t>
            </a:r>
          </a:p>
        </p:txBody>
      </p:sp>
      <p:sp>
        <p:nvSpPr>
          <p:cNvPr id="4" name="Slide Number Placeholder 3"/>
          <p:cNvSpPr>
            <a:spLocks noGrp="1"/>
          </p:cNvSpPr>
          <p:nvPr>
            <p:ph type="sldNum" sz="quarter" idx="10"/>
          </p:nvPr>
        </p:nvSpPr>
        <p:spPr/>
        <p:txBody>
          <a:bodyPr/>
          <a:lstStyle/>
          <a:p>
            <a:fld id="{BD9C3A12-1E0F-412B-B376-8089A55D946C}" type="slidenum">
              <a:rPr lang="uk-UA" smtClean="0"/>
              <a:pPr/>
              <a:t>6</a:t>
            </a:fld>
            <a:endParaRPr lang="uk-UA"/>
          </a:p>
        </p:txBody>
      </p:sp>
    </p:spTree>
    <p:extLst>
      <p:ext uri="{BB962C8B-B14F-4D97-AF65-F5344CB8AC3E}">
        <p14:creationId xmlns:p14="http://schemas.microsoft.com/office/powerpoint/2010/main" val="3192538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Jill Nagg</a:t>
            </a:r>
          </a:p>
        </p:txBody>
      </p:sp>
      <p:sp>
        <p:nvSpPr>
          <p:cNvPr id="4" name="Slide Number Placeholder 3"/>
          <p:cNvSpPr>
            <a:spLocks noGrp="1"/>
          </p:cNvSpPr>
          <p:nvPr>
            <p:ph type="sldNum" sz="quarter" idx="10"/>
          </p:nvPr>
        </p:nvSpPr>
        <p:spPr/>
        <p:txBody>
          <a:bodyPr/>
          <a:lstStyle/>
          <a:p>
            <a:fld id="{BD9C3A12-1E0F-412B-B376-8089A55D946C}" type="slidenum">
              <a:rPr lang="uk-UA" smtClean="0"/>
              <a:pPr/>
              <a:t>7</a:t>
            </a:fld>
            <a:endParaRPr lang="uk-UA"/>
          </a:p>
        </p:txBody>
      </p:sp>
    </p:spTree>
    <p:extLst>
      <p:ext uri="{BB962C8B-B14F-4D97-AF65-F5344CB8AC3E}">
        <p14:creationId xmlns:p14="http://schemas.microsoft.com/office/powerpoint/2010/main" val="3739364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Jill Nagg</a:t>
            </a:r>
          </a:p>
        </p:txBody>
      </p:sp>
      <p:sp>
        <p:nvSpPr>
          <p:cNvPr id="4" name="Slide Number Placeholder 3"/>
          <p:cNvSpPr>
            <a:spLocks noGrp="1"/>
          </p:cNvSpPr>
          <p:nvPr>
            <p:ph type="sldNum" sz="quarter" idx="10"/>
          </p:nvPr>
        </p:nvSpPr>
        <p:spPr/>
        <p:txBody>
          <a:bodyPr/>
          <a:lstStyle/>
          <a:p>
            <a:fld id="{BD9C3A12-1E0F-412B-B376-8089A55D946C}" type="slidenum">
              <a:rPr lang="uk-UA" smtClean="0">
                <a:solidFill>
                  <a:prstClr val="black"/>
                </a:solidFill>
              </a:rPr>
              <a:pPr/>
              <a:t>8</a:t>
            </a:fld>
            <a:endParaRPr lang="uk-UA">
              <a:solidFill>
                <a:prstClr val="black"/>
              </a:solidFill>
            </a:endParaRPr>
          </a:p>
        </p:txBody>
      </p:sp>
    </p:spTree>
    <p:extLst>
      <p:ext uri="{BB962C8B-B14F-4D97-AF65-F5344CB8AC3E}">
        <p14:creationId xmlns:p14="http://schemas.microsoft.com/office/powerpoint/2010/main" val="1324133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Leslie McGowan</a:t>
            </a:r>
          </a:p>
        </p:txBody>
      </p:sp>
      <p:sp>
        <p:nvSpPr>
          <p:cNvPr id="4" name="Slide Number Placeholder 3"/>
          <p:cNvSpPr>
            <a:spLocks noGrp="1"/>
          </p:cNvSpPr>
          <p:nvPr>
            <p:ph type="sldNum" sz="quarter" idx="10"/>
          </p:nvPr>
        </p:nvSpPr>
        <p:spPr/>
        <p:txBody>
          <a:bodyPr/>
          <a:lstStyle/>
          <a:p>
            <a:fld id="{BD9C3A12-1E0F-412B-B376-8089A55D946C}" type="slidenum">
              <a:rPr lang="uk-UA" smtClean="0"/>
              <a:pPr/>
              <a:t>9</a:t>
            </a:fld>
            <a:endParaRPr lang="uk-UA"/>
          </a:p>
        </p:txBody>
      </p:sp>
    </p:spTree>
    <p:extLst>
      <p:ext uri="{BB962C8B-B14F-4D97-AF65-F5344CB8AC3E}">
        <p14:creationId xmlns:p14="http://schemas.microsoft.com/office/powerpoint/2010/main" val="4287888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0022214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75923317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5280969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4635797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733436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413604017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351645375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133033183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2653937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411797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9629812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32687376"/>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18288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07913603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9197058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8934818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34950923"/>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6950" y="9258300"/>
            <a:ext cx="1599811" cy="677021"/>
          </a:xfrm>
          <a:prstGeom prst="rect">
            <a:avLst/>
          </a:prstGeom>
        </p:spPr>
      </p:pic>
    </p:spTree>
    <p:extLst>
      <p:ext uri="{BB962C8B-B14F-4D97-AF65-F5344CB8AC3E}">
        <p14:creationId xmlns:p14="http://schemas.microsoft.com/office/powerpoint/2010/main" val="109969304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98780258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0571165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lvl1pPr>
              <a:defRPr b="0" i="0">
                <a:latin typeface="Arial Regular" charset="0"/>
              </a:defRPr>
            </a:lvl1pPr>
          </a:lstStyle>
          <a:p>
            <a:endParaRPr lang="uk-UA" dirty="0"/>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813172478"/>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18822960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20942983"/>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64779751"/>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47077449"/>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62576866"/>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262134303"/>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b="0" i="0">
                <a:latin typeface="Arial Regular" charset="0"/>
              </a:defRPr>
            </a:lvl1pPr>
          </a:lstStyle>
          <a:p>
            <a:endParaRPr lang="uk-UA" dirty="0"/>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b="0" i="0">
                <a:latin typeface="Arial Regular" charset="0"/>
              </a:defRPr>
            </a:lvl1pPr>
          </a:lstStyle>
          <a:p>
            <a:endParaRPr lang="uk-UA" dirty="0"/>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b="0" i="0">
                <a:latin typeface="Arial Regular" charset="0"/>
              </a:defRPr>
            </a:lvl1pPr>
          </a:lstStyle>
          <a:p>
            <a:endParaRPr lang="uk-UA"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0917993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7995374"/>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716150183"/>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lvl1pPr>
              <a:defRPr b="0" i="0">
                <a:latin typeface="Arial Regular" charset="0"/>
              </a:defRPr>
            </a:lvl1pPr>
          </a:lstStyle>
          <a:p>
            <a:endParaRPr lang="uk-U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725685958"/>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1557463"/>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8286810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13943550"/>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73097952"/>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30857641"/>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37340191"/>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72348581"/>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916747259"/>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400998396"/>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b="0" i="0">
                <a:latin typeface="Arial Regular" charset="0"/>
              </a:defRPr>
            </a:lvl1pPr>
          </a:lstStyle>
          <a:p>
            <a:endParaRPr lang="uk-UA"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48509339"/>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9846816"/>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7673552"/>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5143500"/>
            <a:ext cx="4572000" cy="2743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lvl1pPr>
              <a:defRPr b="0" i="0">
                <a:latin typeface="Arial Regular" charset="0"/>
              </a:defRPr>
            </a:lvl1pPr>
          </a:lstStyle>
          <a:p>
            <a:endParaRPr lang="uk-UA" dirty="0"/>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lvl1pPr>
              <a:defRPr b="0" i="0">
                <a:latin typeface="Arial Regular" charset="0"/>
              </a:defRPr>
            </a:lvl1pPr>
          </a:lstStyle>
          <a:p>
            <a:endParaRPr lang="uk-UA"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4677069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PICTUR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77863618"/>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71967628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05316233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PICTUR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14718026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6734" y="9258300"/>
            <a:ext cx="1599811" cy="677021"/>
          </a:xfrm>
          <a:prstGeom prst="rect">
            <a:avLst/>
          </a:prstGeom>
        </p:spPr>
      </p:pic>
    </p:spTree>
    <p:extLst>
      <p:ext uri="{BB962C8B-B14F-4D97-AF65-F5344CB8AC3E}">
        <p14:creationId xmlns:p14="http://schemas.microsoft.com/office/powerpoint/2010/main" val="302312480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029272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theme" Target="../theme/theme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761" r:id="rId4"/>
    <p:sldLayoutId id="2147483794" r:id="rId5"/>
    <p:sldLayoutId id="2147483795" r:id="rId6"/>
    <p:sldLayoutId id="2147483800" r:id="rId7"/>
    <p:sldLayoutId id="2147483801"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 id="2147483793"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youtu.be/zq5IP4iBEtI" TargetMode="External"/><Relationship Id="rId7" Type="http://schemas.openxmlformats.org/officeDocument/2006/relationships/hyperlink" Target="https://youtu.be/Bn32i6QmBLg"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hyperlink" Target="https://youtu.be/_hyjbE1tru0" TargetMode="External"/><Relationship Id="rId10" Type="http://schemas.openxmlformats.org/officeDocument/2006/relationships/hyperlink" Target="https://youtu.be/hysSdC9y-5Y" TargetMode="External"/><Relationship Id="rId4" Type="http://schemas.openxmlformats.org/officeDocument/2006/relationships/image" Target="../media/image21.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zurn.com/media-library/web_documents/pdfs/catalogs/zmktg480-023-pdf.aspx"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KtWkrDOqCL8"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0.png"/><Relationship Id="rId7"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mailto:Thushan.Hemachandra@rexnord.com" TargetMode="External"/><Relationship Id="rId5" Type="http://schemas.openxmlformats.org/officeDocument/2006/relationships/hyperlink" Target="mailto:ryan.langan@Zurn.com" TargetMode="External"/><Relationship Id="rId4" Type="http://schemas.openxmlformats.org/officeDocument/2006/relationships/hyperlink" Target="https://www.zurn.com/know-more" TargetMode="External"/><Relationship Id="rId9"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1.png"/><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61.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hyperlink" Target="https://youtu.be/ObDLBuCwcwY"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75.jpeg"/><Relationship Id="rId4" Type="http://schemas.openxmlformats.org/officeDocument/2006/relationships/image" Target="../media/image63.png"/><Relationship Id="rId9"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6.png"/><Relationship Id="rId7"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hyperlink" Target="https://youtu.be/V4Wk-InjDZk" TargetMode="External"/><Relationship Id="rId9" Type="http://schemas.openxmlformats.org/officeDocument/2006/relationships/image" Target="../media/image85.png"/></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63.png"/><Relationship Id="rId4" Type="http://schemas.openxmlformats.org/officeDocument/2006/relationships/image" Target="../media/image87.jpeg"/><Relationship Id="rId9" Type="http://schemas.openxmlformats.org/officeDocument/2006/relationships/image" Target="../media/image89.png"/></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63.png"/><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hyperlink" Target="https://youtu.be/QXKbmwkE_Jo" TargetMode="External"/><Relationship Id="rId7"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57.png"/><Relationship Id="rId4" Type="http://schemas.openxmlformats.org/officeDocument/2006/relationships/image" Target="../media/image91.png"/><Relationship Id="rId9" Type="http://schemas.openxmlformats.org/officeDocument/2006/relationships/image" Target="../media/image96.png"/></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jpe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1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18.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120.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122.jpe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hyperlink" Target="https://youtu.be/rIDhH72XKzg"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24.jpeg"/></Relationships>
</file>

<file path=ppt/slides/_rels/slide52.xml.rels><?xml version="1.0" encoding="UTF-8" standalone="yes"?>
<Relationships xmlns="http://schemas.openxmlformats.org/package/2006/relationships"><Relationship Id="rId3" Type="http://schemas.openxmlformats.org/officeDocument/2006/relationships/hyperlink" Target="https://www.zurn.com/resources/product-training"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71600" y="7886700"/>
            <a:ext cx="12954000" cy="861774"/>
          </a:xfrm>
          <a:prstGeom prst="rect">
            <a:avLst/>
          </a:prstGeom>
          <a:noFill/>
        </p:spPr>
        <p:txBody>
          <a:bodyPr wrap="square" rtlCol="0">
            <a:spAutoFit/>
          </a:bodyPr>
          <a:lstStyle/>
          <a:p>
            <a:r>
              <a:rPr lang="en-US" sz="5000" dirty="0">
                <a:solidFill>
                  <a:schemeClr val="accent1"/>
                </a:solidFill>
                <a:latin typeface="Arial Regular" charset="0"/>
                <a:ea typeface="Arial Narrow Regular" charset="0"/>
                <a:cs typeface="Lato Semibold" panose="020F0502020204030203" pitchFamily="34" charset="0"/>
              </a:rPr>
              <a:t>Zurn New Product Launches</a:t>
            </a:r>
            <a:endParaRPr lang="ru-RU" sz="5000" dirty="0">
              <a:solidFill>
                <a:schemeClr val="accent1"/>
              </a:solidFill>
              <a:latin typeface="Arial Regular" charset="0"/>
              <a:ea typeface="Lato Semibold" panose="020F0502020204030203" pitchFamily="34" charset="0"/>
              <a:cs typeface="Lato Semibold" panose="020F0502020204030203" pitchFamily="34" charset="0"/>
            </a:endParaRPr>
          </a:p>
        </p:txBody>
      </p:sp>
      <p:sp>
        <p:nvSpPr>
          <p:cNvPr id="4" name="TextBox 3"/>
          <p:cNvSpPr txBox="1"/>
          <p:nvPr/>
        </p:nvSpPr>
        <p:spPr>
          <a:xfrm>
            <a:off x="1447800" y="8738294"/>
            <a:ext cx="10744200" cy="477054"/>
          </a:xfrm>
          <a:prstGeom prst="rect">
            <a:avLst/>
          </a:prstGeom>
          <a:noFill/>
        </p:spPr>
        <p:txBody>
          <a:bodyPr wrap="square" rtlCol="0">
            <a:spAutoFit/>
          </a:bodyPr>
          <a:lstStyle/>
          <a:p>
            <a:r>
              <a:rPr lang="en-US" sz="2500" dirty="0">
                <a:solidFill>
                  <a:schemeClr val="tx2"/>
                </a:solidFill>
                <a:latin typeface="Arial Regular" charset="0"/>
              </a:rPr>
              <a:t>April 2019</a:t>
            </a:r>
            <a:endParaRPr lang="uk-UA" sz="2500" dirty="0">
              <a:solidFill>
                <a:schemeClr val="tx2"/>
              </a:solidFill>
              <a:latin typeface="Arial Regular" charset="0"/>
            </a:endParaRPr>
          </a:p>
        </p:txBody>
      </p:sp>
    </p:spTree>
    <p:extLst>
      <p:ext uri="{BB962C8B-B14F-4D97-AF65-F5344CB8AC3E}">
        <p14:creationId xmlns:p14="http://schemas.microsoft.com/office/powerpoint/2010/main" val="518851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4A2094-F8A7-4469-B0B2-360E4D279FFC}"/>
              </a:ext>
            </a:extLst>
          </p:cNvPr>
          <p:cNvSpPr/>
          <p:nvPr/>
        </p:nvSpPr>
        <p:spPr>
          <a:xfrm>
            <a:off x="609600" y="7592852"/>
            <a:ext cx="2128883" cy="941195"/>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299" y="571411"/>
            <a:ext cx="8953501" cy="1338828"/>
          </a:xfrm>
        </p:spPr>
        <p:txBody>
          <a:bodyPr/>
          <a:lstStyle/>
          <a:p>
            <a:r>
              <a:rPr lang="en-US" dirty="0">
                <a:solidFill>
                  <a:schemeClr val="accent1"/>
                </a:solidFill>
              </a:rPr>
              <a:t>past launches</a:t>
            </a:r>
            <a:br>
              <a:rPr lang="en-US" dirty="0"/>
            </a:br>
            <a:r>
              <a:rPr lang="en-US" dirty="0"/>
              <a:t>videos</a:t>
            </a:r>
            <a:endParaRPr lang="uk-UA" dirty="0"/>
          </a:p>
        </p:txBody>
      </p:sp>
      <p:sp>
        <p:nvSpPr>
          <p:cNvPr id="31" name="Rectangle 30"/>
          <p:cNvSpPr/>
          <p:nvPr/>
        </p:nvSpPr>
        <p:spPr>
          <a:xfrm>
            <a:off x="11506200" y="-25400"/>
            <a:ext cx="67691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7" name="Picture 6">
            <a:hlinkClick r:id="rId3"/>
            <a:extLst>
              <a:ext uri="{FF2B5EF4-FFF2-40B4-BE49-F238E27FC236}">
                <a16:creationId xmlns:a16="http://schemas.microsoft.com/office/drawing/2014/main" id="{8287FA61-A361-4420-A25C-3A530B7C9B5D}"/>
              </a:ext>
            </a:extLst>
          </p:cNvPr>
          <p:cNvPicPr>
            <a:picLocks noChangeAspect="1"/>
          </p:cNvPicPr>
          <p:nvPr/>
        </p:nvPicPr>
        <p:blipFill rotWithShape="1">
          <a:blip r:embed="rId4" cstate="print"/>
          <a:srcRect l="12916" t="17407" r="74583" b="70741"/>
          <a:stretch/>
        </p:blipFill>
        <p:spPr>
          <a:xfrm>
            <a:off x="6096000" y="5454474"/>
            <a:ext cx="6107560" cy="3257372"/>
          </a:xfrm>
          <a:prstGeom prst="rect">
            <a:avLst/>
          </a:prstGeom>
        </p:spPr>
      </p:pic>
      <p:pic>
        <p:nvPicPr>
          <p:cNvPr id="8" name="Picture 7">
            <a:hlinkClick r:id="rId5"/>
            <a:extLst>
              <a:ext uri="{FF2B5EF4-FFF2-40B4-BE49-F238E27FC236}">
                <a16:creationId xmlns:a16="http://schemas.microsoft.com/office/drawing/2014/main" id="{CFEA4128-0E92-493E-81D0-5844B0DCEED7}"/>
              </a:ext>
            </a:extLst>
          </p:cNvPr>
          <p:cNvPicPr>
            <a:picLocks noChangeAspect="1"/>
          </p:cNvPicPr>
          <p:nvPr/>
        </p:nvPicPr>
        <p:blipFill rotWithShape="1">
          <a:blip r:embed="rId6" cstate="print"/>
          <a:srcRect l="12917" t="17407" r="74583" b="70741"/>
          <a:stretch/>
        </p:blipFill>
        <p:spPr>
          <a:xfrm>
            <a:off x="12192000" y="5454474"/>
            <a:ext cx="6107549" cy="3257373"/>
          </a:xfrm>
          <a:prstGeom prst="rect">
            <a:avLst/>
          </a:prstGeom>
        </p:spPr>
      </p:pic>
      <p:pic>
        <p:nvPicPr>
          <p:cNvPr id="10" name="Picture 9">
            <a:hlinkClick r:id="rId7"/>
            <a:extLst>
              <a:ext uri="{FF2B5EF4-FFF2-40B4-BE49-F238E27FC236}">
                <a16:creationId xmlns:a16="http://schemas.microsoft.com/office/drawing/2014/main" id="{8086A817-B0C5-402E-8975-FC32D0FAD0A6}"/>
              </a:ext>
            </a:extLst>
          </p:cNvPr>
          <p:cNvPicPr>
            <a:picLocks noChangeAspect="1"/>
          </p:cNvPicPr>
          <p:nvPr/>
        </p:nvPicPr>
        <p:blipFill rotWithShape="1">
          <a:blip r:embed="rId8" cstate="print"/>
          <a:srcRect l="12916" t="17407" r="74583" b="70741"/>
          <a:stretch/>
        </p:blipFill>
        <p:spPr>
          <a:xfrm>
            <a:off x="9061790" y="2190750"/>
            <a:ext cx="6131373" cy="3270073"/>
          </a:xfrm>
          <a:prstGeom prst="rect">
            <a:avLst/>
          </a:prstGeom>
          <a:ln>
            <a:noFill/>
          </a:ln>
        </p:spPr>
      </p:pic>
      <p:pic>
        <p:nvPicPr>
          <p:cNvPr id="5" name="Picture 4">
            <a:extLst>
              <a:ext uri="{FF2B5EF4-FFF2-40B4-BE49-F238E27FC236}">
                <a16:creationId xmlns:a16="http://schemas.microsoft.com/office/drawing/2014/main" id="{90BA962F-523B-4939-B2E6-7C4F31CE7708}"/>
              </a:ext>
            </a:extLst>
          </p:cNvPr>
          <p:cNvPicPr>
            <a:picLocks noChangeAspect="1"/>
          </p:cNvPicPr>
          <p:nvPr/>
        </p:nvPicPr>
        <p:blipFill rotWithShape="1">
          <a:blip r:embed="rId9" cstate="print"/>
          <a:srcRect l="62916" t="19218" r="24584" b="69029"/>
          <a:stretch/>
        </p:blipFill>
        <p:spPr>
          <a:xfrm>
            <a:off x="-19050" y="5454474"/>
            <a:ext cx="6182556" cy="3270073"/>
          </a:xfrm>
          <a:prstGeom prst="rect">
            <a:avLst/>
          </a:prstGeom>
        </p:spPr>
      </p:pic>
      <p:pic>
        <p:nvPicPr>
          <p:cNvPr id="9" name="Picture 8">
            <a:hlinkClick r:id="rId10"/>
            <a:extLst>
              <a:ext uri="{FF2B5EF4-FFF2-40B4-BE49-F238E27FC236}">
                <a16:creationId xmlns:a16="http://schemas.microsoft.com/office/drawing/2014/main" id="{F51969AB-E29B-485E-AD83-1E95F84D13A4}"/>
              </a:ext>
            </a:extLst>
          </p:cNvPr>
          <p:cNvPicPr>
            <a:picLocks noChangeAspect="1"/>
          </p:cNvPicPr>
          <p:nvPr/>
        </p:nvPicPr>
        <p:blipFill rotWithShape="1">
          <a:blip r:embed="rId11" cstate="print"/>
          <a:srcRect l="12916" t="17407" r="74583" b="70741"/>
          <a:stretch/>
        </p:blipFill>
        <p:spPr>
          <a:xfrm>
            <a:off x="2930416" y="2184399"/>
            <a:ext cx="6131374" cy="3270074"/>
          </a:xfrm>
          <a:prstGeom prst="rect">
            <a:avLst/>
          </a:prstGeom>
        </p:spPr>
      </p:pic>
    </p:spTree>
    <p:extLst>
      <p:ext uri="{BB962C8B-B14F-4D97-AF65-F5344CB8AC3E}">
        <p14:creationId xmlns:p14="http://schemas.microsoft.com/office/powerpoint/2010/main" val="2391846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37949"/>
          <a:stretch/>
        </p:blipFill>
        <p:spPr>
          <a:xfrm>
            <a:off x="0" y="20682"/>
            <a:ext cx="18288000" cy="10266317"/>
          </a:xfrm>
          <a:prstGeom prst="rect">
            <a:avLst/>
          </a:prstGeom>
        </p:spPr>
      </p:pic>
      <p:sp>
        <p:nvSpPr>
          <p:cNvPr id="2" name="Title 1"/>
          <p:cNvSpPr>
            <a:spLocks noGrp="1"/>
          </p:cNvSpPr>
          <p:nvPr>
            <p:ph type="title"/>
          </p:nvPr>
        </p:nvSpPr>
        <p:spPr>
          <a:xfrm>
            <a:off x="876300" y="571411"/>
            <a:ext cx="5448300" cy="1962076"/>
          </a:xfrm>
        </p:spPr>
        <p:txBody>
          <a:bodyPr/>
          <a:lstStyle/>
          <a:p>
            <a:r>
              <a:rPr lang="en-US" dirty="0">
                <a:solidFill>
                  <a:schemeClr val="accent1"/>
                </a:solidFill>
              </a:rPr>
              <a:t>present launches</a:t>
            </a:r>
            <a:br>
              <a:rPr lang="en-US" dirty="0">
                <a:solidFill>
                  <a:schemeClr val="accent1"/>
                </a:solidFill>
              </a:rPr>
            </a:br>
            <a:r>
              <a:rPr lang="en-US" dirty="0"/>
              <a:t>April 2018</a:t>
            </a:r>
            <a:br>
              <a:rPr lang="en-US" dirty="0"/>
            </a:br>
            <a:endParaRPr lang="uk-UA" dirty="0"/>
          </a:p>
        </p:txBody>
      </p:sp>
    </p:spTree>
    <p:extLst>
      <p:ext uri="{BB962C8B-B14F-4D97-AF65-F5344CB8AC3E}">
        <p14:creationId xmlns:p14="http://schemas.microsoft.com/office/powerpoint/2010/main" val="3451767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9334500" cy="2585323"/>
          </a:xfrm>
        </p:spPr>
        <p:txBody>
          <a:bodyPr/>
          <a:lstStyle/>
          <a:p>
            <a:r>
              <a:rPr lang="en-US" dirty="0">
                <a:solidFill>
                  <a:schemeClr val="accent1"/>
                </a:solidFill>
              </a:rPr>
              <a:t>present launches </a:t>
            </a:r>
            <a:br>
              <a:rPr lang="en-US" dirty="0">
                <a:solidFill>
                  <a:schemeClr val="accent1"/>
                </a:solidFill>
              </a:rPr>
            </a:br>
            <a:r>
              <a:rPr lang="en-US" dirty="0"/>
              <a:t>Zurn Wilkins parts simplification</a:t>
            </a:r>
            <a:br>
              <a:rPr lang="en-US" dirty="0">
                <a:solidFill>
                  <a:schemeClr val="accent1"/>
                </a:solidFill>
              </a:rPr>
            </a:b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12</a:t>
            </a:fld>
            <a:endParaRPr b="0" dirty="0">
              <a:latin typeface="Arial Regular" charset="0"/>
            </a:endParaRPr>
          </a:p>
        </p:txBody>
      </p:sp>
    </p:spTree>
    <p:extLst>
      <p:ext uri="{BB962C8B-B14F-4D97-AF65-F5344CB8AC3E}">
        <p14:creationId xmlns:p14="http://schemas.microsoft.com/office/powerpoint/2010/main" val="556065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298" y="571412"/>
            <a:ext cx="8506077" cy="1338828"/>
          </a:xfrm>
        </p:spPr>
        <p:txBody>
          <a:bodyPr/>
          <a:lstStyle/>
          <a:p>
            <a:r>
              <a:rPr lang="en-US" dirty="0">
                <a:solidFill>
                  <a:schemeClr val="accent1"/>
                </a:solidFill>
              </a:rPr>
              <a:t>present launches</a:t>
            </a:r>
            <a:br>
              <a:rPr lang="en-US" dirty="0"/>
            </a:br>
            <a:r>
              <a:rPr lang="en-US" dirty="0"/>
              <a:t>Zurn Wilkins parts simplification</a:t>
            </a:r>
          </a:p>
        </p:txBody>
      </p:sp>
      <p:sp>
        <p:nvSpPr>
          <p:cNvPr id="3" name="Slide Number Placeholder 2"/>
          <p:cNvSpPr>
            <a:spLocks noGrp="1"/>
          </p:cNvSpPr>
          <p:nvPr>
            <p:ph type="sldNum" sz="quarter" idx="10"/>
          </p:nvPr>
        </p:nvSpPr>
        <p:spPr/>
        <p:txBody>
          <a:bodyPr/>
          <a:lstStyle/>
          <a:p>
            <a:pPr defTabSz="1371669"/>
            <a:r>
              <a:rPr lang="en-US" b="0" dirty="0">
                <a:solidFill>
                  <a:srgbClr val="C0C0C8"/>
                </a:solidFill>
                <a:latin typeface="Arial Regular" charset="0"/>
              </a:rPr>
              <a:t>page</a:t>
            </a:r>
          </a:p>
          <a:p>
            <a:pPr defTabSz="1371669"/>
            <a:r>
              <a:rPr lang="en-US" b="0" dirty="0">
                <a:solidFill>
                  <a:srgbClr val="C0C0C8"/>
                </a:solidFill>
                <a:latin typeface="Arial Regular" charset="0"/>
              </a:rPr>
              <a:t>0</a:t>
            </a:r>
            <a:fld id="{37D409AB-2201-4E18-8A34-C31753AD9B06}" type="slidenum">
              <a:rPr lang="en-US" b="0">
                <a:solidFill>
                  <a:srgbClr val="C0C0C8"/>
                </a:solidFill>
                <a:latin typeface="Arial Regular" charset="0"/>
              </a:rPr>
              <a:pPr defTabSz="1371669"/>
              <a:t>13</a:t>
            </a:fld>
            <a:endParaRPr lang="en-US" b="0" dirty="0">
              <a:solidFill>
                <a:srgbClr val="C0C0C8"/>
              </a:solidFill>
              <a:latin typeface="Arial Regular" charset="0"/>
            </a:endParaRPr>
          </a:p>
        </p:txBody>
      </p:sp>
      <p:grpSp>
        <p:nvGrpSpPr>
          <p:cNvPr id="11" name="Group 10"/>
          <p:cNvGrpSpPr/>
          <p:nvPr/>
        </p:nvGrpSpPr>
        <p:grpSpPr>
          <a:xfrm>
            <a:off x="914400" y="2043113"/>
            <a:ext cx="8915400" cy="3318034"/>
            <a:chOff x="7848600" y="5084128"/>
            <a:chExt cx="8564140" cy="2789694"/>
          </a:xfrm>
        </p:grpSpPr>
        <p:grpSp>
          <p:nvGrpSpPr>
            <p:cNvPr id="12" name="Group 39"/>
            <p:cNvGrpSpPr/>
            <p:nvPr/>
          </p:nvGrpSpPr>
          <p:grpSpPr>
            <a:xfrm>
              <a:off x="7848600" y="5084128"/>
              <a:ext cx="8134351" cy="543414"/>
              <a:chOff x="7467600" y="5557807"/>
              <a:chExt cx="8134351" cy="543414"/>
            </a:xfrm>
          </p:grpSpPr>
          <p:sp>
            <p:nvSpPr>
              <p:cNvPr id="14" name="TextBox 13"/>
              <p:cNvSpPr txBox="1"/>
              <p:nvPr/>
            </p:nvSpPr>
            <p:spPr>
              <a:xfrm>
                <a:off x="7587625" y="5557807"/>
                <a:ext cx="8014326" cy="543414"/>
              </a:xfrm>
              <a:prstGeom prst="rect">
                <a:avLst/>
              </a:prstGeom>
              <a:noFill/>
            </p:spPr>
            <p:txBody>
              <a:bodyPr wrap="square" rtlCol="0">
                <a:spAutoFit/>
              </a:bodyPr>
              <a:lstStyle/>
              <a:p>
                <a:r>
                  <a:rPr lang="en-US" sz="3600" dirty="0">
                    <a:solidFill>
                      <a:schemeClr val="accent1"/>
                    </a:solidFill>
                    <a:latin typeface="Arial Narrow Regular" charset="0"/>
                  </a:rPr>
                  <a:t>from individual parts to repair kits</a:t>
                </a:r>
                <a:endParaRPr lang="uk-UA" sz="3600" dirty="0">
                  <a:solidFill>
                    <a:schemeClr val="accent1"/>
                  </a:solidFill>
                  <a:latin typeface="Arial Narrow Regular" charset="0"/>
                </a:endParaRPr>
              </a:p>
            </p:txBody>
          </p:sp>
          <p:cxnSp>
            <p:nvCxnSpPr>
              <p:cNvPr id="15" name="Straight Connector 14"/>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8279996" y="5596660"/>
              <a:ext cx="8132744" cy="2277162"/>
            </a:xfrm>
            <a:prstGeom prst="rect">
              <a:avLst/>
            </a:prstGeom>
            <a:noFill/>
          </p:spPr>
          <p:txBody>
            <a:bodyPr wrap="square" rtlCol="0">
              <a:spAutoFit/>
            </a:bodyPr>
            <a:lstStyle/>
            <a:p>
              <a:pPr marL="285750" indent="-285750">
                <a:spcAft>
                  <a:spcPts val="600"/>
                </a:spcAft>
                <a:buClr>
                  <a:schemeClr val="tx2"/>
                </a:buClr>
                <a:buFont typeface="Arial" panose="020B0604020202020204" pitchFamily="34" charset="0"/>
                <a:buChar char="•"/>
              </a:pPr>
              <a:r>
                <a:rPr lang="en-US" sz="2000" dirty="0">
                  <a:solidFill>
                    <a:schemeClr val="tx2"/>
                  </a:solidFill>
                  <a:latin typeface="Arial Narrow Regular" charset="0"/>
                </a:rPr>
                <a:t>Overhauled 100+ pages of repair parts guide to be a repair kit guide</a:t>
              </a:r>
            </a:p>
            <a:p>
              <a:pPr marL="285750" indent="-285750">
                <a:spcAft>
                  <a:spcPts val="600"/>
                </a:spcAft>
                <a:buClr>
                  <a:schemeClr val="tx2"/>
                </a:buClr>
                <a:buFont typeface="Arial" panose="020B0604020202020204" pitchFamily="34" charset="0"/>
                <a:buChar char="•"/>
              </a:pPr>
              <a:r>
                <a:rPr lang="en-US" sz="2000" dirty="0">
                  <a:solidFill>
                    <a:schemeClr val="tx2"/>
                  </a:solidFill>
                  <a:latin typeface="Arial Narrow Regular" charset="0"/>
                </a:rPr>
                <a:t>Continues to include </a:t>
              </a:r>
              <a:r>
                <a:rPr lang="en-US" sz="2000" b="1" dirty="0">
                  <a:solidFill>
                    <a:schemeClr val="accent1"/>
                  </a:solidFill>
                  <a:latin typeface="Arial Narrow Regular" charset="0"/>
                </a:rPr>
                <a:t>parts drawings and identify parts</a:t>
              </a:r>
            </a:p>
            <a:p>
              <a:pPr marL="285750" indent="-285750">
                <a:spcAft>
                  <a:spcPts val="600"/>
                </a:spcAft>
                <a:buClr>
                  <a:schemeClr val="tx2"/>
                </a:buClr>
                <a:buFont typeface="Arial" panose="020B0604020202020204" pitchFamily="34" charset="0"/>
                <a:buChar char="•"/>
              </a:pPr>
              <a:r>
                <a:rPr lang="en-US" sz="2000" b="1" dirty="0">
                  <a:solidFill>
                    <a:schemeClr val="accent1"/>
                  </a:solidFill>
                  <a:latin typeface="Arial Narrow Regular" charset="0"/>
                </a:rPr>
                <a:t>Consolidation</a:t>
              </a:r>
              <a:r>
                <a:rPr lang="en-US" sz="2000" dirty="0">
                  <a:solidFill>
                    <a:schemeClr val="tx2"/>
                  </a:solidFill>
                  <a:latin typeface="Arial Narrow Regular" charset="0"/>
                </a:rPr>
                <a:t> of parts into specially designated repair kits</a:t>
              </a:r>
            </a:p>
            <a:p>
              <a:pPr marL="285750" indent="-285750">
                <a:spcAft>
                  <a:spcPts val="600"/>
                </a:spcAft>
                <a:buClr>
                  <a:schemeClr val="tx2"/>
                </a:buClr>
                <a:buFont typeface="Arial" panose="020B0604020202020204" pitchFamily="34" charset="0"/>
                <a:buChar char="•"/>
              </a:pPr>
              <a:r>
                <a:rPr lang="en-US" sz="2000" dirty="0">
                  <a:solidFill>
                    <a:schemeClr val="tx2"/>
                  </a:solidFill>
                  <a:latin typeface="Arial Narrow Regular" charset="0"/>
                </a:rPr>
                <a:t>Provides an </a:t>
              </a:r>
              <a:r>
                <a:rPr lang="en-US" sz="2000" b="1" dirty="0">
                  <a:solidFill>
                    <a:schemeClr val="accent1"/>
                  </a:solidFill>
                  <a:latin typeface="Arial Narrow Regular" charset="0"/>
                </a:rPr>
                <a:t>outline</a:t>
              </a:r>
              <a:r>
                <a:rPr lang="en-US" sz="2000" dirty="0">
                  <a:solidFill>
                    <a:schemeClr val="tx2"/>
                  </a:solidFill>
                  <a:latin typeface="Arial Narrow Regular" charset="0"/>
                </a:rPr>
                <a:t> </a:t>
              </a:r>
              <a:r>
                <a:rPr lang="en-US" sz="2000" b="1" dirty="0">
                  <a:solidFill>
                    <a:schemeClr val="accent1"/>
                  </a:solidFill>
                  <a:latin typeface="Arial Narrow Regular" charset="0"/>
                </a:rPr>
                <a:t>of all the kits </a:t>
              </a:r>
              <a:r>
                <a:rPr lang="en-US" sz="2000" dirty="0">
                  <a:solidFill>
                    <a:schemeClr val="tx2"/>
                  </a:solidFill>
                  <a:latin typeface="Arial Narrow Regular" charset="0"/>
                </a:rPr>
                <a:t>that the part can be located in</a:t>
              </a:r>
            </a:p>
            <a:p>
              <a:pPr marL="285750" indent="-285750">
                <a:spcAft>
                  <a:spcPts val="600"/>
                </a:spcAft>
                <a:buClr>
                  <a:schemeClr val="tx2"/>
                </a:buClr>
                <a:buFont typeface="Arial" panose="020B0604020202020204" pitchFamily="34" charset="0"/>
                <a:buChar char="•"/>
              </a:pPr>
              <a:r>
                <a:rPr lang="en-US" sz="2000" b="1" dirty="0">
                  <a:solidFill>
                    <a:schemeClr val="accent1"/>
                  </a:solidFill>
                  <a:latin typeface="Arial Narrow Regular" charset="0"/>
                </a:rPr>
                <a:t>Eases the stress </a:t>
              </a:r>
              <a:r>
                <a:rPr lang="en-US" sz="2000" dirty="0">
                  <a:solidFill>
                    <a:schemeClr val="tx2"/>
                  </a:solidFill>
                  <a:latin typeface="Arial Narrow Regular" charset="0"/>
                </a:rPr>
                <a:t>of finding all the parts necessary to make a repair</a:t>
              </a:r>
            </a:p>
            <a:p>
              <a:pPr marL="285750" indent="-285750">
                <a:spcAft>
                  <a:spcPts val="600"/>
                </a:spcAft>
                <a:buClr>
                  <a:schemeClr val="tx2"/>
                </a:buClr>
                <a:buFont typeface="Arial" panose="020B0604020202020204" pitchFamily="34" charset="0"/>
                <a:buChar char="•"/>
              </a:pPr>
              <a:r>
                <a:rPr lang="en-US" sz="2000" b="1" dirty="0">
                  <a:solidFill>
                    <a:schemeClr val="accent1"/>
                  </a:solidFill>
                  <a:latin typeface="Arial Narrow Regular" charset="0"/>
                </a:rPr>
                <a:t>Simplification</a:t>
              </a:r>
              <a:r>
                <a:rPr lang="en-US" sz="2000" dirty="0">
                  <a:solidFill>
                    <a:schemeClr val="tx2"/>
                  </a:solidFill>
                  <a:latin typeface="Arial Narrow Regular" charset="0"/>
                </a:rPr>
                <a:t> of business transactions</a:t>
              </a:r>
            </a:p>
            <a:p>
              <a:pPr marL="285750" indent="-285750">
                <a:spcAft>
                  <a:spcPts val="600"/>
                </a:spcAft>
                <a:buClr>
                  <a:schemeClr val="tx2"/>
                </a:buClr>
                <a:buFont typeface="Arial" panose="020B0604020202020204" pitchFamily="34" charset="0"/>
                <a:buChar char="•"/>
              </a:pPr>
              <a:endParaRPr lang="en-US" sz="2000" dirty="0">
                <a:solidFill>
                  <a:schemeClr val="tx2"/>
                </a:solidFill>
                <a:latin typeface="Arial Narrow Regular" charset="0"/>
              </a:endParaRPr>
            </a:p>
          </p:txBody>
        </p:sp>
      </p:grpSp>
      <p:pic>
        <p:nvPicPr>
          <p:cNvPr id="16" name="Picture 15">
            <a:extLst>
              <a:ext uri="{FF2B5EF4-FFF2-40B4-BE49-F238E27FC236}">
                <a16:creationId xmlns:a16="http://schemas.microsoft.com/office/drawing/2014/main" id="{7B8679D5-B629-4078-A555-697D657FB70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192000" y="69796"/>
            <a:ext cx="3505200" cy="4508772"/>
          </a:xfrm>
          <a:prstGeom prst="rect">
            <a:avLst/>
          </a:prstGeom>
          <a:ln>
            <a:solidFill>
              <a:schemeClr val="tx1"/>
            </a:solidFill>
          </a:ln>
        </p:spPr>
      </p:pic>
      <p:grpSp>
        <p:nvGrpSpPr>
          <p:cNvPr id="17" name="Group 16">
            <a:extLst>
              <a:ext uri="{FF2B5EF4-FFF2-40B4-BE49-F238E27FC236}">
                <a16:creationId xmlns:a16="http://schemas.microsoft.com/office/drawing/2014/main" id="{3873577A-5534-4FC4-9083-C68FAC5089B2}"/>
              </a:ext>
            </a:extLst>
          </p:cNvPr>
          <p:cNvGrpSpPr/>
          <p:nvPr/>
        </p:nvGrpSpPr>
        <p:grpSpPr>
          <a:xfrm>
            <a:off x="9759888" y="4686300"/>
            <a:ext cx="8299512" cy="5530904"/>
            <a:chOff x="0" y="0"/>
            <a:chExt cx="3753712" cy="2501266"/>
          </a:xfrm>
        </p:grpSpPr>
        <p:pic>
          <p:nvPicPr>
            <p:cNvPr id="18" name="Picture 17">
              <a:extLst>
                <a:ext uri="{FF2B5EF4-FFF2-40B4-BE49-F238E27FC236}">
                  <a16:creationId xmlns:a16="http://schemas.microsoft.com/office/drawing/2014/main" id="{67CCB8F7-F236-498A-9B6D-673947619559}"/>
                </a:ext>
              </a:extLst>
            </p:cNvPr>
            <p:cNvPicPr/>
            <p:nvPr/>
          </p:nvPicPr>
          <p:blipFill rotWithShape="1">
            <a:blip r:embed="rId4" cstate="print">
              <a:extLst>
                <a:ext uri="{28A0092B-C50C-407E-A947-70E740481C1C}">
                  <a14:useLocalDpi xmlns:a14="http://schemas.microsoft.com/office/drawing/2010/main" val="0"/>
                </a:ext>
              </a:extLst>
            </a:blip>
            <a:srcRect t="2867"/>
            <a:stretch/>
          </p:blipFill>
          <p:spPr>
            <a:xfrm>
              <a:off x="1894400" y="0"/>
              <a:ext cx="1859312" cy="2501266"/>
            </a:xfrm>
            <a:prstGeom prst="rect">
              <a:avLst/>
            </a:prstGeom>
            <a:ln>
              <a:solidFill>
                <a:schemeClr val="tx1"/>
              </a:solidFill>
            </a:ln>
          </p:spPr>
        </p:pic>
        <p:pic>
          <p:nvPicPr>
            <p:cNvPr id="19" name="Picture 18">
              <a:extLst>
                <a:ext uri="{FF2B5EF4-FFF2-40B4-BE49-F238E27FC236}">
                  <a16:creationId xmlns:a16="http://schemas.microsoft.com/office/drawing/2014/main" id="{DD7DAE99-7C7F-4FDE-9B5B-B918B3A100A8}"/>
                </a:ext>
              </a:extLst>
            </p:cNvPr>
            <p:cNvPicPr/>
            <p:nvPr/>
          </p:nvPicPr>
          <p:blipFill rotWithShape="1">
            <a:blip r:embed="rId5" cstate="print">
              <a:extLst>
                <a:ext uri="{28A0092B-C50C-407E-A947-70E740481C1C}">
                  <a14:useLocalDpi xmlns:a14="http://schemas.microsoft.com/office/drawing/2010/main" val="0"/>
                </a:ext>
              </a:extLst>
            </a:blip>
            <a:srcRect l="2102" r="2251" b="2015"/>
            <a:stretch/>
          </p:blipFill>
          <p:spPr>
            <a:xfrm>
              <a:off x="0" y="1"/>
              <a:ext cx="1893140" cy="2501265"/>
            </a:xfrm>
            <a:prstGeom prst="rect">
              <a:avLst/>
            </a:prstGeom>
            <a:ln>
              <a:solidFill>
                <a:schemeClr val="tx1"/>
              </a:solidFill>
            </a:ln>
          </p:spPr>
        </p:pic>
      </p:grpSp>
      <p:grpSp>
        <p:nvGrpSpPr>
          <p:cNvPr id="20" name="Group 19">
            <a:extLst>
              <a:ext uri="{FF2B5EF4-FFF2-40B4-BE49-F238E27FC236}">
                <a16:creationId xmlns:a16="http://schemas.microsoft.com/office/drawing/2014/main" id="{641264E4-AFF5-443C-A953-ABF69514C9B7}"/>
              </a:ext>
            </a:extLst>
          </p:cNvPr>
          <p:cNvGrpSpPr/>
          <p:nvPr/>
        </p:nvGrpSpPr>
        <p:grpSpPr>
          <a:xfrm>
            <a:off x="914400" y="5178264"/>
            <a:ext cx="8915400" cy="2163872"/>
            <a:chOff x="7848600" y="5084128"/>
            <a:chExt cx="8564140" cy="1819313"/>
          </a:xfrm>
        </p:grpSpPr>
        <p:grpSp>
          <p:nvGrpSpPr>
            <p:cNvPr id="21" name="Group 39">
              <a:extLst>
                <a:ext uri="{FF2B5EF4-FFF2-40B4-BE49-F238E27FC236}">
                  <a16:creationId xmlns:a16="http://schemas.microsoft.com/office/drawing/2014/main" id="{304D330B-B261-4076-B42B-49C308861CC4}"/>
                </a:ext>
              </a:extLst>
            </p:cNvPr>
            <p:cNvGrpSpPr/>
            <p:nvPr/>
          </p:nvGrpSpPr>
          <p:grpSpPr>
            <a:xfrm>
              <a:off x="7848600" y="5084128"/>
              <a:ext cx="8134351" cy="543414"/>
              <a:chOff x="7467600" y="5557807"/>
              <a:chExt cx="8134351" cy="543414"/>
            </a:xfrm>
          </p:grpSpPr>
          <p:sp>
            <p:nvSpPr>
              <p:cNvPr id="23" name="TextBox 22">
                <a:extLst>
                  <a:ext uri="{FF2B5EF4-FFF2-40B4-BE49-F238E27FC236}">
                    <a16:creationId xmlns:a16="http://schemas.microsoft.com/office/drawing/2014/main" id="{EB91622C-A770-4B95-A1B6-D0671AA7EE25}"/>
                  </a:ext>
                </a:extLst>
              </p:cNvPr>
              <p:cNvSpPr txBox="1"/>
              <p:nvPr/>
            </p:nvSpPr>
            <p:spPr>
              <a:xfrm>
                <a:off x="7587625" y="5557807"/>
                <a:ext cx="8014326" cy="543414"/>
              </a:xfrm>
              <a:prstGeom prst="rect">
                <a:avLst/>
              </a:prstGeom>
              <a:noFill/>
            </p:spPr>
            <p:txBody>
              <a:bodyPr wrap="square" rtlCol="0">
                <a:spAutoFit/>
              </a:bodyPr>
              <a:lstStyle/>
              <a:p>
                <a:r>
                  <a:rPr lang="en-US" sz="3600" dirty="0">
                    <a:solidFill>
                      <a:schemeClr val="accent1"/>
                    </a:solidFill>
                    <a:latin typeface="Arial Narrow Regular" charset="0"/>
                  </a:rPr>
                  <a:t>available now</a:t>
                </a:r>
                <a:endParaRPr lang="uk-UA" sz="3600" dirty="0">
                  <a:solidFill>
                    <a:schemeClr val="accent1"/>
                  </a:solidFill>
                  <a:latin typeface="Arial Narrow Regular" charset="0"/>
                </a:endParaRPr>
              </a:p>
            </p:txBody>
          </p:sp>
          <p:cxnSp>
            <p:nvCxnSpPr>
              <p:cNvPr id="24" name="Straight Connector 23">
                <a:extLst>
                  <a:ext uri="{FF2B5EF4-FFF2-40B4-BE49-F238E27FC236}">
                    <a16:creationId xmlns:a16="http://schemas.microsoft.com/office/drawing/2014/main" id="{D8407B75-740C-4F5E-82A0-F35F8A8ADFFA}"/>
                  </a:ext>
                </a:extLst>
              </p:cNvPr>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3A088C71-C5E7-43E6-899A-0407C4B38E4B}"/>
                </a:ext>
              </a:extLst>
            </p:cNvPr>
            <p:cNvSpPr txBox="1"/>
            <p:nvPr/>
          </p:nvSpPr>
          <p:spPr>
            <a:xfrm>
              <a:off x="8279996" y="5596660"/>
              <a:ext cx="8132744" cy="1306781"/>
            </a:xfrm>
            <a:prstGeom prst="rect">
              <a:avLst/>
            </a:prstGeom>
            <a:noFill/>
          </p:spPr>
          <p:txBody>
            <a:bodyPr wrap="square" rtlCol="0">
              <a:spAutoFit/>
            </a:bodyPr>
            <a:lstStyle/>
            <a:p>
              <a:pPr marL="285750" indent="-285750">
                <a:spcAft>
                  <a:spcPts val="600"/>
                </a:spcAft>
                <a:buClr>
                  <a:schemeClr val="tx2"/>
                </a:buClr>
                <a:buFont typeface="Arial" panose="020B0604020202020204" pitchFamily="34" charset="0"/>
                <a:buChar char="•"/>
              </a:pPr>
              <a:r>
                <a:rPr lang="en-US" sz="2000" dirty="0">
                  <a:solidFill>
                    <a:schemeClr val="tx2"/>
                  </a:solidFill>
                  <a:latin typeface="Arial Narrow Regular" charset="0"/>
                </a:rPr>
                <a:t>Zurn.com </a:t>
              </a:r>
              <a:r>
                <a:rPr lang="en-US" sz="1600" dirty="0">
                  <a:solidFill>
                    <a:schemeClr val="tx2"/>
                  </a:solidFill>
                  <a:latin typeface="Arial Narrow Regular" charset="0"/>
                </a:rPr>
                <a:t>(</a:t>
              </a:r>
              <a:r>
                <a:rPr lang="en-US" sz="1600" dirty="0">
                  <a:solidFill>
                    <a:schemeClr val="tx2"/>
                  </a:solidFill>
                  <a:latin typeface="Arial Narrow Regular" charset="0"/>
                  <a:hlinkClick r:id="rId6"/>
                </a:rPr>
                <a:t>https://www.zurn.com/media-library/web_documents/pdfs/catalogs/zmktg480-023-pdf.aspx</a:t>
              </a:r>
              <a:r>
                <a:rPr lang="en-US" sz="1600" dirty="0">
                  <a:solidFill>
                    <a:schemeClr val="tx2"/>
                  </a:solidFill>
                  <a:latin typeface="Arial Narrow Regular" charset="0"/>
                </a:rPr>
                <a:t>)</a:t>
              </a:r>
            </a:p>
            <a:p>
              <a:pPr marL="285750" indent="-285750">
                <a:spcAft>
                  <a:spcPts val="600"/>
                </a:spcAft>
                <a:buClr>
                  <a:schemeClr val="tx2"/>
                </a:buClr>
                <a:buFont typeface="Arial" panose="020B0604020202020204" pitchFamily="34" charset="0"/>
                <a:buChar char="•"/>
              </a:pPr>
              <a:r>
                <a:rPr lang="en-US" sz="2000" dirty="0">
                  <a:solidFill>
                    <a:schemeClr val="tx2"/>
                  </a:solidFill>
                  <a:latin typeface="Arial Narrow Regular" charset="0"/>
                </a:rPr>
                <a:t>Individual product pages</a:t>
              </a:r>
            </a:p>
            <a:p>
              <a:pPr marL="285750" indent="-285750">
                <a:spcAft>
                  <a:spcPts val="600"/>
                </a:spcAft>
                <a:buClr>
                  <a:schemeClr val="tx2"/>
                </a:buClr>
                <a:buFont typeface="Arial" panose="020B0604020202020204" pitchFamily="34" charset="0"/>
                <a:buChar char="•"/>
              </a:pPr>
              <a:r>
                <a:rPr lang="en-US" sz="2000" dirty="0">
                  <a:solidFill>
                    <a:schemeClr val="tx2"/>
                  </a:solidFill>
                  <a:latin typeface="Arial Narrow Regular" charset="0"/>
                </a:rPr>
                <a:t>ZIX </a:t>
              </a:r>
              <a:r>
                <a:rPr lang="en-US" sz="1600" dirty="0">
                  <a:solidFill>
                    <a:schemeClr val="tx2"/>
                  </a:solidFill>
                  <a:latin typeface="Arial Narrow Regular" charset="0"/>
                </a:rPr>
                <a:t>(Zurn Info&gt;Literature Fulfillment&gt;Wilkins Literature&gt;Flyers)</a:t>
              </a:r>
            </a:p>
            <a:p>
              <a:pPr marL="285750" indent="-285750">
                <a:spcAft>
                  <a:spcPts val="600"/>
                </a:spcAft>
                <a:buClr>
                  <a:schemeClr val="tx2"/>
                </a:buClr>
                <a:buFont typeface="Arial" panose="020B0604020202020204" pitchFamily="34" charset="0"/>
                <a:buChar char="•"/>
              </a:pPr>
              <a:endParaRPr lang="en-US" sz="2000" dirty="0">
                <a:solidFill>
                  <a:schemeClr val="tx2"/>
                </a:solidFill>
                <a:latin typeface="Arial Narrow Regular" charset="0"/>
              </a:endParaRPr>
            </a:p>
          </p:txBody>
        </p:sp>
      </p:grpSp>
      <p:sp>
        <p:nvSpPr>
          <p:cNvPr id="10" name="Rectangle 9">
            <a:extLst>
              <a:ext uri="{FF2B5EF4-FFF2-40B4-BE49-F238E27FC236}">
                <a16:creationId xmlns:a16="http://schemas.microsoft.com/office/drawing/2014/main" id="{222ACD80-428F-4A37-BD71-28225BD68418}"/>
              </a:ext>
            </a:extLst>
          </p:cNvPr>
          <p:cNvSpPr/>
          <p:nvPr/>
        </p:nvSpPr>
        <p:spPr>
          <a:xfrm>
            <a:off x="884338" y="7727372"/>
            <a:ext cx="7726262" cy="768928"/>
          </a:xfrm>
          <a:prstGeom prst="rect">
            <a:avLst/>
          </a:prstGeom>
        </p:spPr>
        <p:txBody>
          <a:bodyPr wrap="square">
            <a:spAutoFit/>
          </a:bodyPr>
          <a:lstStyle/>
          <a:p>
            <a:pPr algn="ctr">
              <a:lnSpc>
                <a:spcPct val="115000"/>
              </a:lnSpc>
              <a:spcAft>
                <a:spcPts val="600"/>
              </a:spcAft>
              <a:buClr>
                <a:schemeClr val="tx2"/>
              </a:buClr>
            </a:pPr>
            <a:r>
              <a:rPr lang="en-US" sz="2000" dirty="0">
                <a:solidFill>
                  <a:schemeClr val="tx2"/>
                </a:solidFill>
                <a:latin typeface="Arial Narrow Regular" charset="0"/>
              </a:rPr>
              <a:t>Please begin to promote and move your customers to purchasing repair kits containing the parts they may need for their Zurn Wilkins products</a:t>
            </a:r>
          </a:p>
        </p:txBody>
      </p:sp>
    </p:spTree>
    <p:extLst>
      <p:ext uri="{BB962C8B-B14F-4D97-AF65-F5344CB8AC3E}">
        <p14:creationId xmlns:p14="http://schemas.microsoft.com/office/powerpoint/2010/main" val="927459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9334500" cy="2585323"/>
          </a:xfrm>
        </p:spPr>
        <p:txBody>
          <a:bodyPr/>
          <a:lstStyle/>
          <a:p>
            <a:r>
              <a:rPr lang="en-US" dirty="0">
                <a:solidFill>
                  <a:schemeClr val="accent1"/>
                </a:solidFill>
              </a:rPr>
              <a:t>present launches </a:t>
            </a:r>
            <a:br>
              <a:rPr lang="en-US" dirty="0">
                <a:solidFill>
                  <a:schemeClr val="accent1"/>
                </a:solidFill>
              </a:rPr>
            </a:br>
            <a:r>
              <a:rPr lang="en-US" dirty="0"/>
              <a:t>faucets</a:t>
            </a:r>
            <a:br>
              <a:rPr lang="en-US" dirty="0">
                <a:solidFill>
                  <a:schemeClr val="accent1"/>
                </a:solidFill>
              </a:rPr>
            </a:b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14</a:t>
            </a:fld>
            <a:endParaRPr b="0" dirty="0">
              <a:latin typeface="Arial Regular" charset="0"/>
            </a:endParaRPr>
          </a:p>
        </p:txBody>
      </p:sp>
    </p:spTree>
    <p:extLst>
      <p:ext uri="{BB962C8B-B14F-4D97-AF65-F5344CB8AC3E}">
        <p14:creationId xmlns:p14="http://schemas.microsoft.com/office/powerpoint/2010/main" val="1584372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present launches</a:t>
            </a:r>
            <a:br>
              <a:rPr lang="en-US" dirty="0"/>
            </a:br>
            <a:r>
              <a:rPr lang="en-US" dirty="0"/>
              <a:t>faucets</a:t>
            </a:r>
            <a:endParaRPr lang="uk-UA" dirty="0"/>
          </a:p>
        </p:txBody>
      </p:sp>
      <p:grpSp>
        <p:nvGrpSpPr>
          <p:cNvPr id="26" name="Group 25"/>
          <p:cNvGrpSpPr/>
          <p:nvPr/>
        </p:nvGrpSpPr>
        <p:grpSpPr>
          <a:xfrm>
            <a:off x="1200149" y="7805771"/>
            <a:ext cx="10455260" cy="1230456"/>
            <a:chOff x="7848600" y="2677728"/>
            <a:chExt cx="8752879" cy="912380"/>
          </a:xfrm>
        </p:grpSpPr>
        <p:grpSp>
          <p:nvGrpSpPr>
            <p:cNvPr id="7" name="Group 6"/>
            <p:cNvGrpSpPr/>
            <p:nvPr/>
          </p:nvGrpSpPr>
          <p:grpSpPr>
            <a:xfrm>
              <a:off x="7848600" y="2677728"/>
              <a:ext cx="3598559" cy="477316"/>
              <a:chOff x="7467600" y="3080000"/>
              <a:chExt cx="3598559" cy="477316"/>
            </a:xfrm>
          </p:grpSpPr>
          <p:sp>
            <p:nvSpPr>
              <p:cNvPr id="8" name="TextBox 7"/>
              <p:cNvSpPr txBox="1"/>
              <p:nvPr/>
            </p:nvSpPr>
            <p:spPr>
              <a:xfrm>
                <a:off x="7547812" y="3080000"/>
                <a:ext cx="3518347" cy="296681"/>
              </a:xfrm>
              <a:prstGeom prst="rect">
                <a:avLst/>
              </a:prstGeom>
              <a:noFill/>
            </p:spPr>
            <p:txBody>
              <a:bodyPr wrap="square" rtlCol="0">
                <a:spAutoFit/>
              </a:bodyPr>
              <a:lstStyle/>
              <a:p>
                <a:r>
                  <a:rPr lang="en-US" sz="2000" b="1" dirty="0">
                    <a:solidFill>
                      <a:schemeClr val="accent1"/>
                    </a:solidFill>
                    <a:latin typeface="Arial Narrow Regular" charset="0"/>
                  </a:rPr>
                  <a:t>Key Features</a:t>
                </a:r>
                <a:endParaRPr lang="uk-UA" sz="2000" b="1" dirty="0">
                  <a:solidFill>
                    <a:schemeClr val="accent1"/>
                  </a:solidFill>
                  <a:latin typeface="Arial Narrow Regular" charset="0"/>
                </a:endParaRPr>
              </a:p>
            </p:txBody>
          </p:sp>
          <p:cxnSp>
            <p:nvCxnSpPr>
              <p:cNvPr id="9" name="Straight Connector 8"/>
              <p:cNvCxnSpPr/>
              <p:nvPr/>
            </p:nvCxnSpPr>
            <p:spPr>
              <a:xfrm>
                <a:off x="7467600" y="3139585"/>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8332377" y="2984356"/>
              <a:ext cx="3890103" cy="273859"/>
              <a:chOff x="7570377" y="3379008"/>
              <a:chExt cx="3890103" cy="273859"/>
            </a:xfrm>
          </p:grpSpPr>
          <p:sp>
            <p:nvSpPr>
              <p:cNvPr id="11" name="TextBox 10"/>
              <p:cNvSpPr txBox="1"/>
              <p:nvPr/>
            </p:nvSpPr>
            <p:spPr>
              <a:xfrm>
                <a:off x="7620000" y="3379008"/>
                <a:ext cx="3840480" cy="273859"/>
              </a:xfrm>
              <a:prstGeom prst="rect">
                <a:avLst/>
              </a:prstGeom>
              <a:noFill/>
            </p:spPr>
            <p:txBody>
              <a:bodyPr wrap="square" rtlCol="0">
                <a:spAutoFit/>
              </a:bodyPr>
              <a:lstStyle/>
              <a:p>
                <a:r>
                  <a:rPr lang="en-US" sz="1800" dirty="0">
                    <a:solidFill>
                      <a:schemeClr val="tx2"/>
                    </a:solidFill>
                    <a:latin typeface="Arial" panose="020B0604020202020204" pitchFamily="34" charset="0"/>
                    <a:cs typeface="Arial" panose="020B0604020202020204" pitchFamily="34" charset="0"/>
                  </a:rPr>
                  <a:t>hardwire power only -ACA or -HW6</a:t>
                </a:r>
              </a:p>
            </p:txBody>
          </p:sp>
          <p:sp>
            <p:nvSpPr>
              <p:cNvPr id="12" name="Oval 11"/>
              <p:cNvSpPr/>
              <p:nvPr/>
            </p:nvSpPr>
            <p:spPr>
              <a:xfrm>
                <a:off x="7570377" y="3477718"/>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3" name="Group 12"/>
            <p:cNvGrpSpPr/>
            <p:nvPr/>
          </p:nvGrpSpPr>
          <p:grpSpPr>
            <a:xfrm>
              <a:off x="8336280" y="3316247"/>
              <a:ext cx="3928574" cy="273859"/>
              <a:chOff x="7574280" y="3177119"/>
              <a:chExt cx="3928574" cy="273859"/>
            </a:xfrm>
          </p:grpSpPr>
          <p:sp>
            <p:nvSpPr>
              <p:cNvPr id="14" name="TextBox 13"/>
              <p:cNvSpPr txBox="1"/>
              <p:nvPr/>
            </p:nvSpPr>
            <p:spPr>
              <a:xfrm>
                <a:off x="7619999" y="3177119"/>
                <a:ext cx="3882855" cy="273859"/>
              </a:xfrm>
              <a:prstGeom prst="rect">
                <a:avLst/>
              </a:prstGeom>
              <a:noFill/>
            </p:spPr>
            <p:txBody>
              <a:bodyPr wrap="square" rtlCol="0">
                <a:spAutoFit/>
              </a:bodyPr>
              <a:lstStyle/>
              <a:p>
                <a:r>
                  <a:rPr lang="en-US" sz="1800" dirty="0">
                    <a:solidFill>
                      <a:schemeClr val="tx2"/>
                    </a:solidFill>
                    <a:latin typeface="Arial Regular" charset="0"/>
                  </a:rPr>
                  <a:t>black/ brown out protection - 30 sec timeout</a:t>
                </a:r>
                <a:endParaRPr lang="uk-UA" sz="1800" dirty="0">
                  <a:solidFill>
                    <a:schemeClr val="tx2"/>
                  </a:solidFill>
                  <a:latin typeface="Arial Regular" charset="0"/>
                </a:endParaRPr>
              </a:p>
            </p:txBody>
          </p:sp>
          <p:sp>
            <p:nvSpPr>
              <p:cNvPr id="15" name="Oval 14"/>
              <p:cNvSpPr/>
              <p:nvPr/>
            </p:nvSpPr>
            <p:spPr>
              <a:xfrm>
                <a:off x="7574280" y="3291449"/>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6" name="Group 15"/>
            <p:cNvGrpSpPr/>
            <p:nvPr/>
          </p:nvGrpSpPr>
          <p:grpSpPr>
            <a:xfrm>
              <a:off x="12311604" y="2974409"/>
              <a:ext cx="4289875" cy="273858"/>
              <a:chOff x="7343364" y="3369061"/>
              <a:chExt cx="4289875" cy="273858"/>
            </a:xfrm>
          </p:grpSpPr>
          <p:sp>
            <p:nvSpPr>
              <p:cNvPr id="17" name="TextBox 16"/>
              <p:cNvSpPr txBox="1"/>
              <p:nvPr/>
            </p:nvSpPr>
            <p:spPr>
              <a:xfrm>
                <a:off x="7434805" y="3369061"/>
                <a:ext cx="4198434" cy="273858"/>
              </a:xfrm>
              <a:prstGeom prst="rect">
                <a:avLst/>
              </a:prstGeom>
              <a:noFill/>
            </p:spPr>
            <p:txBody>
              <a:bodyPr wrap="square" rtlCol="0">
                <a:spAutoFit/>
              </a:bodyPr>
              <a:lstStyle/>
              <a:p>
                <a:r>
                  <a:rPr lang="en-US" sz="1800" dirty="0">
                    <a:solidFill>
                      <a:schemeClr val="tx2"/>
                    </a:solidFill>
                    <a:latin typeface="Arial Regular" charset="0"/>
                  </a:rPr>
                  <a:t>polished chrome &amp; brush nickel finishes</a:t>
                </a:r>
              </a:p>
            </p:txBody>
          </p:sp>
          <p:sp>
            <p:nvSpPr>
              <p:cNvPr id="18" name="Oval 17"/>
              <p:cNvSpPr/>
              <p:nvPr/>
            </p:nvSpPr>
            <p:spPr>
              <a:xfrm>
                <a:off x="7343364" y="3474350"/>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9" name="Group 18"/>
            <p:cNvGrpSpPr/>
            <p:nvPr/>
          </p:nvGrpSpPr>
          <p:grpSpPr>
            <a:xfrm>
              <a:off x="12311604" y="3316249"/>
              <a:ext cx="3933159" cy="273859"/>
              <a:chOff x="7343364" y="3177121"/>
              <a:chExt cx="3933159" cy="273859"/>
            </a:xfrm>
          </p:grpSpPr>
          <p:sp>
            <p:nvSpPr>
              <p:cNvPr id="20" name="TextBox 19"/>
              <p:cNvSpPr txBox="1"/>
              <p:nvPr/>
            </p:nvSpPr>
            <p:spPr>
              <a:xfrm>
                <a:off x="7436043" y="3177121"/>
                <a:ext cx="3840480" cy="273859"/>
              </a:xfrm>
              <a:prstGeom prst="rect">
                <a:avLst/>
              </a:prstGeom>
              <a:noFill/>
            </p:spPr>
            <p:txBody>
              <a:bodyPr wrap="square" rtlCol="0">
                <a:spAutoFit/>
              </a:bodyPr>
              <a:lstStyle/>
              <a:p>
                <a:r>
                  <a:rPr lang="en-US" sz="1800" dirty="0">
                    <a:solidFill>
                      <a:schemeClr val="tx2"/>
                    </a:solidFill>
                    <a:latin typeface="Arial Regular" charset="0"/>
                  </a:rPr>
                  <a:t>lead- free compliant</a:t>
                </a:r>
                <a:endParaRPr lang="uk-UA" sz="1800" dirty="0">
                  <a:solidFill>
                    <a:schemeClr val="tx2"/>
                  </a:solidFill>
                  <a:latin typeface="Arial Regular" charset="0"/>
                </a:endParaRPr>
              </a:p>
            </p:txBody>
          </p:sp>
          <p:sp>
            <p:nvSpPr>
              <p:cNvPr id="21" name="Oval 20"/>
              <p:cNvSpPr/>
              <p:nvPr/>
            </p:nvSpPr>
            <p:spPr>
              <a:xfrm>
                <a:off x="7343364" y="3274488"/>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grpSp>
        <p:nvGrpSpPr>
          <p:cNvPr id="33" name="Group 32"/>
          <p:cNvGrpSpPr/>
          <p:nvPr/>
        </p:nvGrpSpPr>
        <p:grpSpPr>
          <a:xfrm>
            <a:off x="955737" y="1959785"/>
            <a:ext cx="9290268" cy="5018432"/>
            <a:chOff x="7848600" y="5061400"/>
            <a:chExt cx="7437122" cy="4510533"/>
          </a:xfrm>
        </p:grpSpPr>
        <p:grpSp>
          <p:nvGrpSpPr>
            <p:cNvPr id="34" name="Group 33"/>
            <p:cNvGrpSpPr/>
            <p:nvPr/>
          </p:nvGrpSpPr>
          <p:grpSpPr>
            <a:xfrm>
              <a:off x="7848600" y="5061400"/>
              <a:ext cx="7287364" cy="968196"/>
              <a:chOff x="7467600" y="5535079"/>
              <a:chExt cx="7287364" cy="968196"/>
            </a:xfrm>
          </p:grpSpPr>
          <p:sp>
            <p:nvSpPr>
              <p:cNvPr id="36" name="TextBox 35"/>
              <p:cNvSpPr txBox="1"/>
              <p:nvPr/>
            </p:nvSpPr>
            <p:spPr>
              <a:xfrm>
                <a:off x="7494230" y="5535079"/>
                <a:ext cx="7260734" cy="968196"/>
              </a:xfrm>
              <a:prstGeom prst="rect">
                <a:avLst/>
              </a:prstGeom>
              <a:noFill/>
            </p:spPr>
            <p:txBody>
              <a:bodyPr wrap="square" rtlCol="0">
                <a:spAutoFit/>
              </a:bodyPr>
              <a:lstStyle/>
              <a:p>
                <a:r>
                  <a:rPr lang="en-US" sz="3600" dirty="0">
                    <a:solidFill>
                      <a:schemeClr val="accent1"/>
                    </a:solidFill>
                    <a:latin typeface="Arial Narrow Regular" charset="0"/>
                  </a:rPr>
                  <a:t>EZ Gear-Driven Sensor Faucets</a:t>
                </a:r>
              </a:p>
              <a:p>
                <a:endParaRPr lang="uk-UA" sz="2800" dirty="0">
                  <a:solidFill>
                    <a:schemeClr val="accent1"/>
                  </a:solidFill>
                  <a:latin typeface="Arial Narrow Regular" charset="0"/>
                </a:endParaRPr>
              </a:p>
            </p:txBody>
          </p:sp>
          <p:cxnSp>
            <p:nvCxnSpPr>
              <p:cNvPr id="37" name="Straight Connector 36"/>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8044259" y="5616159"/>
              <a:ext cx="7241463" cy="3955774"/>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0070C0"/>
                  </a:solidFill>
                  <a:latin typeface="Arial Narrow Regular"/>
                </a:rPr>
                <a:t>Reliability</a:t>
              </a:r>
            </a:p>
            <a:p>
              <a:pPr marL="1657350" lvl="2" indent="-285750">
                <a:buFont typeface="Arial" panose="020B0604020202020204" pitchFamily="34" charset="0"/>
                <a:buChar char="•"/>
              </a:pPr>
              <a:r>
                <a:rPr lang="en-US" sz="2000" b="1" i="1" dirty="0">
                  <a:solidFill>
                    <a:srgbClr val="0070C0"/>
                  </a:solidFill>
                  <a:latin typeface="Arial Narrow Regular"/>
                </a:rPr>
                <a:t>Extends</a:t>
              </a:r>
              <a:r>
                <a:rPr lang="en-US" sz="2000" dirty="0">
                  <a:solidFill>
                    <a:schemeClr val="tx2"/>
                  </a:solidFill>
                  <a:latin typeface="Arial Narrow Regular"/>
                </a:rPr>
                <a:t> the life of sensor faucets by eliminating old compression sealing technology</a:t>
              </a:r>
            </a:p>
            <a:p>
              <a:pPr marL="1657350" lvl="2" indent="-285750">
                <a:buFont typeface="Arial" panose="020B0604020202020204" pitchFamily="34" charset="0"/>
                <a:buChar char="•"/>
              </a:pPr>
              <a:r>
                <a:rPr lang="en-US" sz="2000" b="1" i="1" dirty="0">
                  <a:solidFill>
                    <a:srgbClr val="0070C0"/>
                  </a:solidFill>
                  <a:latin typeface="Arial Narrow Regular"/>
                </a:rPr>
                <a:t>Minimizes</a:t>
              </a:r>
              <a:r>
                <a:rPr lang="en-US" sz="2000" dirty="0">
                  <a:solidFill>
                    <a:schemeClr val="tx2"/>
                  </a:solidFill>
                  <a:latin typeface="Arial Narrow Regular"/>
                </a:rPr>
                <a:t> the amount of moving parts in direct contact with the water path</a:t>
              </a:r>
            </a:p>
            <a:p>
              <a:pPr marL="1657350" lvl="2" indent="-285750">
                <a:buFont typeface="Arial" panose="020B0604020202020204" pitchFamily="34" charset="0"/>
                <a:buChar char="•"/>
              </a:pPr>
              <a:r>
                <a:rPr lang="en-US" sz="2000" b="1" i="1" dirty="0">
                  <a:solidFill>
                    <a:srgbClr val="0070C0"/>
                  </a:solidFill>
                  <a:latin typeface="Arial Narrow Regular"/>
                </a:rPr>
                <a:t>Eliminates</a:t>
              </a:r>
              <a:r>
                <a:rPr lang="en-US" sz="2000" dirty="0">
                  <a:solidFill>
                    <a:schemeClr val="tx2"/>
                  </a:solidFill>
                  <a:latin typeface="Arial Narrow Regular"/>
                </a:rPr>
                <a:t> water hammer for less wear on the faucet and your entire water line system</a:t>
              </a:r>
            </a:p>
            <a:p>
              <a:pPr marL="1657350" lvl="2" indent="-285750">
                <a:buFont typeface="Arial" panose="020B0604020202020204" pitchFamily="34" charset="0"/>
                <a:buChar char="•"/>
              </a:pPr>
              <a:r>
                <a:rPr lang="en-US" sz="2000" b="1" i="1" dirty="0">
                  <a:solidFill>
                    <a:srgbClr val="0070C0"/>
                  </a:solidFill>
                  <a:latin typeface="Arial Narrow Regular"/>
                </a:rPr>
                <a:t>Withstands </a:t>
              </a:r>
              <a:r>
                <a:rPr lang="en-US" sz="2000" dirty="0">
                  <a:solidFill>
                    <a:schemeClr val="tx2"/>
                  </a:solidFill>
                  <a:latin typeface="Arial Narrow Regular"/>
                </a:rPr>
                <a:t>over 1,000,000 cycle tests thanks to AquaSpec® ceramic disc technology – backed with a limited lifetime warranty.</a:t>
              </a:r>
            </a:p>
            <a:p>
              <a:pPr marL="285750" indent="-285750">
                <a:buFont typeface="Arial" panose="020B0604020202020204" pitchFamily="34" charset="0"/>
                <a:buChar char="•"/>
              </a:pPr>
              <a:r>
                <a:rPr lang="en-US" sz="2000" b="1" dirty="0">
                  <a:solidFill>
                    <a:srgbClr val="0070C0"/>
                  </a:solidFill>
                  <a:latin typeface="Arial Narrow Regular"/>
                </a:rPr>
                <a:t>Precision</a:t>
              </a:r>
            </a:p>
            <a:p>
              <a:pPr marL="1657350" lvl="2" indent="-285750">
                <a:buFont typeface="Arial" panose="020B0604020202020204" pitchFamily="34" charset="0"/>
                <a:buChar char="•"/>
              </a:pPr>
              <a:r>
                <a:rPr lang="en-US" sz="2000" dirty="0">
                  <a:solidFill>
                    <a:schemeClr val="tx2"/>
                  </a:solidFill>
                  <a:latin typeface="Arial Narrow Regular"/>
                </a:rPr>
                <a:t>Ergonomically designed for precise sensor detection for an intuitive user experience</a:t>
              </a:r>
            </a:p>
            <a:p>
              <a:pPr lvl="2"/>
              <a:endParaRPr lang="en-US" sz="2000" dirty="0">
                <a:solidFill>
                  <a:schemeClr val="tx2"/>
                </a:solidFill>
                <a:latin typeface="Arial Narrow Regular"/>
              </a:endParaRPr>
            </a:p>
            <a:p>
              <a:pPr marL="285750" indent="-285750">
                <a:buFont typeface="Arial" panose="020B0604020202020204" pitchFamily="34" charset="0"/>
                <a:buChar char="•"/>
              </a:pPr>
              <a:r>
                <a:rPr lang="en-US" sz="2000" b="1" dirty="0">
                  <a:solidFill>
                    <a:srgbClr val="0070C0"/>
                  </a:solidFill>
                  <a:latin typeface="Arial Narrow Regular"/>
                </a:rPr>
                <a:t>Efficiency</a:t>
              </a:r>
            </a:p>
            <a:p>
              <a:pPr marL="1657350" lvl="2" indent="-285750">
                <a:buFont typeface="Arial" panose="020B0604020202020204" pitchFamily="34" charset="0"/>
                <a:buChar char="•"/>
              </a:pPr>
              <a:r>
                <a:rPr lang="en-US" sz="2000" dirty="0">
                  <a:solidFill>
                    <a:schemeClr val="tx2"/>
                  </a:solidFill>
                  <a:latin typeface="Arial Narrow Regular"/>
                </a:rPr>
                <a:t>Available in low flow rates achieving EPA WaterSense compliance</a:t>
              </a:r>
            </a:p>
          </p:txBody>
        </p:sp>
      </p:gr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2196" y="357127"/>
            <a:ext cx="5806342" cy="4401206"/>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99461" y="4457918"/>
            <a:ext cx="6065981" cy="5362327"/>
          </a:xfrm>
          <a:prstGeom prst="rect">
            <a:avLst/>
          </a:prstGeom>
        </p:spPr>
      </p:pic>
      <p:sp>
        <p:nvSpPr>
          <p:cNvPr id="3" name="TextBox 2"/>
          <p:cNvSpPr txBox="1"/>
          <p:nvPr/>
        </p:nvSpPr>
        <p:spPr>
          <a:xfrm>
            <a:off x="12167781" y="4558278"/>
            <a:ext cx="4102348" cy="400110"/>
          </a:xfrm>
          <a:prstGeom prst="rect">
            <a:avLst/>
          </a:prstGeom>
          <a:noFill/>
        </p:spPr>
        <p:txBody>
          <a:bodyPr wrap="square" rtlCol="0">
            <a:spAutoFit/>
          </a:bodyPr>
          <a:lstStyle/>
          <a:p>
            <a:r>
              <a:rPr lang="en-US" sz="2000" dirty="0">
                <a:solidFill>
                  <a:schemeClr val="tx2"/>
                </a:solidFill>
              </a:rPr>
              <a:t>Camaya Series Z6953-XL-CV</a:t>
            </a:r>
          </a:p>
        </p:txBody>
      </p:sp>
      <p:sp>
        <p:nvSpPr>
          <p:cNvPr id="31" name="TextBox 30"/>
          <p:cNvSpPr txBox="1"/>
          <p:nvPr/>
        </p:nvSpPr>
        <p:spPr>
          <a:xfrm>
            <a:off x="12532798" y="9258300"/>
            <a:ext cx="4343400" cy="400110"/>
          </a:xfrm>
          <a:prstGeom prst="rect">
            <a:avLst/>
          </a:prstGeom>
          <a:noFill/>
        </p:spPr>
        <p:txBody>
          <a:bodyPr wrap="square" rtlCol="0">
            <a:spAutoFit/>
          </a:bodyPr>
          <a:lstStyle/>
          <a:p>
            <a:r>
              <a:rPr lang="en-US" sz="2000" dirty="0">
                <a:solidFill>
                  <a:schemeClr val="tx2"/>
                </a:solidFill>
              </a:rPr>
              <a:t>Cumberland Series Z6956-XL-CV</a:t>
            </a:r>
          </a:p>
        </p:txBody>
      </p:sp>
    </p:spTree>
    <p:extLst>
      <p:ext uri="{BB962C8B-B14F-4D97-AF65-F5344CB8AC3E}">
        <p14:creationId xmlns:p14="http://schemas.microsoft.com/office/powerpoint/2010/main" val="2544035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present launches</a:t>
            </a:r>
            <a:br>
              <a:rPr lang="en-US" dirty="0"/>
            </a:br>
            <a:r>
              <a:rPr lang="en-US" dirty="0"/>
              <a:t>faucets</a:t>
            </a:r>
            <a:endParaRPr lang="uk-UA" dirty="0"/>
          </a:p>
        </p:txBody>
      </p:sp>
      <p:grpSp>
        <p:nvGrpSpPr>
          <p:cNvPr id="34" name="Group 33"/>
          <p:cNvGrpSpPr/>
          <p:nvPr/>
        </p:nvGrpSpPr>
        <p:grpSpPr>
          <a:xfrm>
            <a:off x="686140" y="2034567"/>
            <a:ext cx="9219860" cy="646331"/>
            <a:chOff x="7467600" y="5557807"/>
            <a:chExt cx="7380759" cy="580918"/>
          </a:xfrm>
        </p:grpSpPr>
        <p:sp>
          <p:nvSpPr>
            <p:cNvPr id="36" name="TextBox 35"/>
            <p:cNvSpPr txBox="1"/>
            <p:nvPr/>
          </p:nvSpPr>
          <p:spPr>
            <a:xfrm>
              <a:off x="7587625" y="5557807"/>
              <a:ext cx="7260734" cy="580918"/>
            </a:xfrm>
            <a:prstGeom prst="rect">
              <a:avLst/>
            </a:prstGeom>
            <a:noFill/>
          </p:spPr>
          <p:txBody>
            <a:bodyPr wrap="square" rtlCol="0">
              <a:spAutoFit/>
            </a:bodyPr>
            <a:lstStyle/>
            <a:p>
              <a:r>
                <a:rPr lang="en-US" sz="3600" dirty="0">
                  <a:solidFill>
                    <a:schemeClr val="accent1"/>
                  </a:solidFill>
                  <a:latin typeface="Arial Narrow Regular" charset="0"/>
                </a:rPr>
                <a:t>EZ Gear-Driven Sensor Faucets</a:t>
              </a:r>
            </a:p>
          </p:txBody>
        </p:sp>
        <p:cxnSp>
          <p:nvCxnSpPr>
            <p:cNvPr id="37" name="Straight Connector 36"/>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1052" y="1"/>
            <a:ext cx="10287000" cy="10287000"/>
          </a:xfrm>
          <a:prstGeom prst="rect">
            <a:avLst/>
          </a:prstGeom>
        </p:spPr>
      </p:pic>
      <p:sp>
        <p:nvSpPr>
          <p:cNvPr id="6" name="TextBox 5"/>
          <p:cNvSpPr txBox="1"/>
          <p:nvPr/>
        </p:nvSpPr>
        <p:spPr>
          <a:xfrm>
            <a:off x="1840694" y="3225077"/>
            <a:ext cx="5169706" cy="1877437"/>
          </a:xfrm>
          <a:prstGeom prst="rect">
            <a:avLst/>
          </a:prstGeom>
          <a:noFill/>
        </p:spPr>
        <p:txBody>
          <a:bodyPr wrap="square" rtlCol="0">
            <a:spAutoFit/>
          </a:bodyPr>
          <a:lstStyle/>
          <a:p>
            <a:r>
              <a:rPr lang="en-US" sz="3600" dirty="0">
                <a:solidFill>
                  <a:srgbClr val="0070C0"/>
                </a:solidFill>
                <a:latin typeface="Arial Narrow Regular"/>
              </a:rPr>
              <a:t>LASTING PERFORMANCE</a:t>
            </a:r>
          </a:p>
          <a:p>
            <a:r>
              <a:rPr lang="en-US" sz="2000" dirty="0">
                <a:solidFill>
                  <a:schemeClr val="tx2"/>
                </a:solidFill>
                <a:latin typeface="Arial Narrow Regular"/>
              </a:rPr>
              <a:t>Automatic micro-swipe of ceramic disc every 12 hours removing potential debris build- up extends the life of the ceramic disc for up to 20+ years of trouble-free operation.</a:t>
            </a:r>
            <a:endParaRPr lang="en-US" sz="2000" b="1" dirty="0">
              <a:solidFill>
                <a:srgbClr val="0070C0"/>
              </a:solidFill>
              <a:latin typeface="Arial Narrow Regular"/>
            </a:endParaRPr>
          </a:p>
        </p:txBody>
      </p:sp>
      <p:sp>
        <p:nvSpPr>
          <p:cNvPr id="39" name="TextBox 38"/>
          <p:cNvSpPr txBox="1"/>
          <p:nvPr/>
        </p:nvSpPr>
        <p:spPr>
          <a:xfrm>
            <a:off x="1840694" y="6060877"/>
            <a:ext cx="4864906" cy="1569660"/>
          </a:xfrm>
          <a:prstGeom prst="rect">
            <a:avLst/>
          </a:prstGeom>
          <a:noFill/>
        </p:spPr>
        <p:txBody>
          <a:bodyPr wrap="square" rtlCol="0">
            <a:spAutoFit/>
          </a:bodyPr>
          <a:lstStyle/>
          <a:p>
            <a:r>
              <a:rPr lang="en-US" sz="3600" dirty="0">
                <a:solidFill>
                  <a:srgbClr val="0070C0"/>
                </a:solidFill>
                <a:latin typeface="Arial Narrow Regular"/>
              </a:rPr>
              <a:t>PRECISE TECHNOLOGY</a:t>
            </a:r>
          </a:p>
          <a:p>
            <a:r>
              <a:rPr lang="en-US" sz="2000" dirty="0">
                <a:solidFill>
                  <a:schemeClr val="tx2"/>
                </a:solidFill>
                <a:latin typeface="Arial Narrow Regular"/>
              </a:rPr>
              <a:t>Tested and proven, the motor-gear operation provides a soft close, ultimately delivering an effortless, quiet water flow.</a:t>
            </a:r>
            <a:endParaRPr lang="en-US" sz="2000" b="1" dirty="0">
              <a:solidFill>
                <a:srgbClr val="0070C0"/>
              </a:solidFill>
              <a:latin typeface="Arial Narrow Regular"/>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69" y="6198007"/>
            <a:ext cx="1295400" cy="1295400"/>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600" y="3634507"/>
            <a:ext cx="1371263" cy="1366354"/>
          </a:xfrm>
          <a:prstGeom prst="rect">
            <a:avLst/>
          </a:prstGeom>
        </p:spPr>
      </p:pic>
    </p:spTree>
    <p:extLst>
      <p:ext uri="{BB962C8B-B14F-4D97-AF65-F5344CB8AC3E}">
        <p14:creationId xmlns:p14="http://schemas.microsoft.com/office/powerpoint/2010/main" val="3354812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8039100" cy="1338828"/>
          </a:xfrm>
        </p:spPr>
        <p:txBody>
          <a:bodyPr/>
          <a:lstStyle/>
          <a:p>
            <a:r>
              <a:rPr lang="en-US" dirty="0">
                <a:solidFill>
                  <a:schemeClr val="accent1"/>
                </a:solidFill>
              </a:rPr>
              <a:t>present launches</a:t>
            </a:r>
            <a:br>
              <a:rPr lang="en-US" dirty="0"/>
            </a:br>
            <a:r>
              <a:rPr lang="en-US" dirty="0"/>
              <a:t>faucets</a:t>
            </a:r>
            <a:endParaRPr lang="en-US" sz="3600" dirty="0"/>
          </a:p>
        </p:txBody>
      </p:sp>
      <p:pic>
        <p:nvPicPr>
          <p:cNvPr id="4" name="Picture 3"/>
          <p:cNvPicPr>
            <a:picLocks noChangeAspect="1"/>
          </p:cNvPicPr>
          <p:nvPr/>
        </p:nvPicPr>
        <p:blipFill>
          <a:blip r:embed="rId3" cstate="print"/>
          <a:stretch>
            <a:fillRect/>
          </a:stretch>
        </p:blipFill>
        <p:spPr>
          <a:xfrm>
            <a:off x="8727290" y="17318"/>
            <a:ext cx="9601200" cy="4704588"/>
          </a:xfrm>
          <a:prstGeom prst="rect">
            <a:avLst/>
          </a:prstGeom>
          <a:effectLst>
            <a:outerShdw blurRad="50800" dist="38100" dir="8100000" algn="tr" rotWithShape="0">
              <a:prstClr val="black">
                <a:alpha val="40000"/>
              </a:prstClr>
            </a:outerShdw>
          </a:effectLst>
        </p:spPr>
      </p:pic>
      <p:pic>
        <p:nvPicPr>
          <p:cNvPr id="7" name="Picture 6"/>
          <p:cNvPicPr>
            <a:picLocks noChangeAspect="1"/>
          </p:cNvPicPr>
          <p:nvPr/>
        </p:nvPicPr>
        <p:blipFill>
          <a:blip r:embed="rId4" cstate="print"/>
          <a:stretch>
            <a:fillRect/>
          </a:stretch>
        </p:blipFill>
        <p:spPr>
          <a:xfrm>
            <a:off x="8686800" y="4978507"/>
            <a:ext cx="9601200" cy="5308493"/>
          </a:xfrm>
          <a:prstGeom prst="rect">
            <a:avLst/>
          </a:prstGeom>
          <a:effectLst>
            <a:outerShdw blurRad="50800" dist="38100" dir="10800000" algn="r" rotWithShape="0">
              <a:prstClr val="black">
                <a:alpha val="40000"/>
              </a:prstClr>
            </a:outerShdw>
          </a:effectLst>
        </p:spPr>
      </p:pic>
      <p:sp>
        <p:nvSpPr>
          <p:cNvPr id="8" name="TextBox 7"/>
          <p:cNvSpPr txBox="1"/>
          <p:nvPr/>
        </p:nvSpPr>
        <p:spPr>
          <a:xfrm>
            <a:off x="5418191" y="4170703"/>
            <a:ext cx="3352800" cy="400110"/>
          </a:xfrm>
          <a:prstGeom prst="rect">
            <a:avLst/>
          </a:prstGeom>
          <a:noFill/>
        </p:spPr>
        <p:txBody>
          <a:bodyPr wrap="square" rtlCol="0">
            <a:spAutoFit/>
          </a:bodyPr>
          <a:lstStyle/>
          <a:p>
            <a:pPr algn="ctr"/>
            <a:r>
              <a:rPr lang="en-US" sz="2000" dirty="0">
                <a:solidFill>
                  <a:schemeClr val="tx2"/>
                </a:solidFill>
              </a:rPr>
              <a:t>Zurn.com landing page</a:t>
            </a:r>
          </a:p>
        </p:txBody>
      </p:sp>
      <p:sp>
        <p:nvSpPr>
          <p:cNvPr id="9" name="TextBox 8"/>
          <p:cNvSpPr txBox="1"/>
          <p:nvPr/>
        </p:nvSpPr>
        <p:spPr>
          <a:xfrm>
            <a:off x="5181600" y="9639300"/>
            <a:ext cx="3352800" cy="400110"/>
          </a:xfrm>
          <a:prstGeom prst="rect">
            <a:avLst/>
          </a:prstGeom>
          <a:noFill/>
        </p:spPr>
        <p:txBody>
          <a:bodyPr wrap="square" rtlCol="0">
            <a:spAutoFit/>
          </a:bodyPr>
          <a:lstStyle/>
          <a:p>
            <a:pPr algn="r"/>
            <a:r>
              <a:rPr lang="en-US" sz="2000" dirty="0">
                <a:solidFill>
                  <a:schemeClr val="tx2"/>
                </a:solidFill>
              </a:rPr>
              <a:t>Zurn.com product pages</a:t>
            </a:r>
          </a:p>
        </p:txBody>
      </p:sp>
      <p:sp>
        <p:nvSpPr>
          <p:cNvPr id="11" name="TextBox 10"/>
          <p:cNvSpPr txBox="1"/>
          <p:nvPr/>
        </p:nvSpPr>
        <p:spPr>
          <a:xfrm>
            <a:off x="876300" y="2196991"/>
            <a:ext cx="9069928" cy="646331"/>
          </a:xfrm>
          <a:prstGeom prst="rect">
            <a:avLst/>
          </a:prstGeom>
          <a:noFill/>
        </p:spPr>
        <p:txBody>
          <a:bodyPr wrap="square" rtlCol="0">
            <a:spAutoFit/>
          </a:bodyPr>
          <a:lstStyle/>
          <a:p>
            <a:r>
              <a:rPr lang="en-US" sz="3600" dirty="0">
                <a:solidFill>
                  <a:schemeClr val="accent1"/>
                </a:solidFill>
                <a:latin typeface="Arial Narrow Regular" charset="0"/>
              </a:rPr>
              <a:t>EZ Gear-Driven Sensor Faucets</a:t>
            </a:r>
          </a:p>
        </p:txBody>
      </p:sp>
    </p:spTree>
    <p:extLst>
      <p:ext uri="{BB962C8B-B14F-4D97-AF65-F5344CB8AC3E}">
        <p14:creationId xmlns:p14="http://schemas.microsoft.com/office/powerpoint/2010/main" val="2790092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8039100" cy="1338828"/>
          </a:xfrm>
        </p:spPr>
        <p:txBody>
          <a:bodyPr/>
          <a:lstStyle/>
          <a:p>
            <a:r>
              <a:rPr lang="en-US" dirty="0">
                <a:solidFill>
                  <a:schemeClr val="accent1"/>
                </a:solidFill>
              </a:rPr>
              <a:t>present launches</a:t>
            </a:r>
            <a:br>
              <a:rPr lang="en-US" dirty="0"/>
            </a:br>
            <a:r>
              <a:rPr lang="en-US" dirty="0"/>
              <a:t>faucets</a:t>
            </a:r>
          </a:p>
        </p:txBody>
      </p:sp>
      <p:sp>
        <p:nvSpPr>
          <p:cNvPr id="3" name="Slide Number Placeholder 2"/>
          <p:cNvSpPr>
            <a:spLocks noGrp="1"/>
          </p:cNvSpPr>
          <p:nvPr>
            <p:ph type="sldNum" sz="quarter" idx="10"/>
          </p:nvPr>
        </p:nvSpPr>
        <p:spPr/>
        <p:txBody>
          <a:body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18</a:t>
            </a:fld>
            <a:endParaRPr lang="en-US" b="0" dirty="0">
              <a:latin typeface="Arial Regular" charset="0"/>
            </a:endParaRPr>
          </a:p>
        </p:txBody>
      </p:sp>
      <p:sp>
        <p:nvSpPr>
          <p:cNvPr id="7" name="Content Placeholder 2"/>
          <p:cNvSpPr txBox="1">
            <a:spLocks/>
          </p:cNvSpPr>
          <p:nvPr/>
        </p:nvSpPr>
        <p:spPr>
          <a:xfrm>
            <a:off x="2800430" y="9380461"/>
            <a:ext cx="2762170" cy="563639"/>
          </a:xfrm>
          <a:prstGeom prst="rect">
            <a:avLst/>
          </a:prstGeom>
          <a:solidFill>
            <a:srgbClr val="FFFF00"/>
          </a:solidFill>
        </p:spPr>
        <p:txBody>
          <a:bodyPr vert="horz" lIns="137160" tIns="68580" rIns="137160" bIns="68580" rtlCol="0">
            <a:normAutofit fontScale="77500" lnSpcReduction="20000"/>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 2:01 Video:</a:t>
            </a:r>
          </a:p>
          <a:p>
            <a:pPr marL="0" indent="0">
              <a:buNone/>
            </a:pPr>
            <a:r>
              <a:rPr lang="de-DE" sz="1800" dirty="0">
                <a:latin typeface="Arial Narrow" panose="020B0606020202030204" pitchFamily="34" charset="0"/>
                <a:hlinkClick r:id="rId3"/>
              </a:rPr>
              <a:t>Zurn EZ Gear Driven Sensor Faucets</a:t>
            </a:r>
            <a:endParaRPr lang="en-US" sz="1800" dirty="0">
              <a:latin typeface="Arial Narrow" panose="020B0606020202030204" pitchFamily="34" charset="0"/>
            </a:endParaRPr>
          </a:p>
        </p:txBody>
      </p:sp>
      <p:pic>
        <p:nvPicPr>
          <p:cNvPr id="9" name="Picture 8"/>
          <p:cNvPicPr>
            <a:picLocks noChangeAspect="1"/>
          </p:cNvPicPr>
          <p:nvPr/>
        </p:nvPicPr>
        <p:blipFill>
          <a:blip r:embed="rId4" cstate="print"/>
          <a:stretch>
            <a:fillRect/>
          </a:stretch>
        </p:blipFill>
        <p:spPr>
          <a:xfrm>
            <a:off x="6705600" y="2796363"/>
            <a:ext cx="11582400" cy="7490638"/>
          </a:xfrm>
          <a:prstGeom prst="rect">
            <a:avLst/>
          </a:prstGeom>
          <a:effectLst>
            <a:outerShdw blurRad="50800" dist="38100" dir="8100000" algn="tr" rotWithShape="0">
              <a:prstClr val="black">
                <a:alpha val="40000"/>
              </a:prstClr>
            </a:outerShdw>
          </a:effectLst>
        </p:spPr>
      </p:pic>
      <p:sp>
        <p:nvSpPr>
          <p:cNvPr id="6" name="TextBox 5"/>
          <p:cNvSpPr txBox="1"/>
          <p:nvPr/>
        </p:nvSpPr>
        <p:spPr>
          <a:xfrm>
            <a:off x="876300" y="1925504"/>
            <a:ext cx="9069928" cy="646331"/>
          </a:xfrm>
          <a:prstGeom prst="rect">
            <a:avLst/>
          </a:prstGeom>
          <a:noFill/>
        </p:spPr>
        <p:txBody>
          <a:bodyPr wrap="square" rtlCol="0">
            <a:spAutoFit/>
          </a:bodyPr>
          <a:lstStyle/>
          <a:p>
            <a:r>
              <a:rPr lang="en-US" sz="3600" dirty="0">
                <a:solidFill>
                  <a:schemeClr val="accent1"/>
                </a:solidFill>
                <a:latin typeface="Arial Narrow Regular" charset="0"/>
              </a:rPr>
              <a:t>EZ Gear-Driven Sensor Faucets</a:t>
            </a:r>
          </a:p>
        </p:txBody>
      </p:sp>
    </p:spTree>
    <p:extLst>
      <p:ext uri="{BB962C8B-B14F-4D97-AF65-F5344CB8AC3E}">
        <p14:creationId xmlns:p14="http://schemas.microsoft.com/office/powerpoint/2010/main" val="480405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76300" y="571411"/>
            <a:ext cx="9639300" cy="1962076"/>
          </a:xfrm>
        </p:spPr>
        <p:txBody>
          <a:bodyPr/>
          <a:lstStyle/>
          <a:p>
            <a:r>
              <a:rPr lang="en-US" dirty="0">
                <a:solidFill>
                  <a:schemeClr val="accent1"/>
                </a:solidFill>
              </a:rPr>
              <a:t>present launches</a:t>
            </a:r>
            <a:br>
              <a:rPr lang="en-US" dirty="0"/>
            </a:br>
            <a:r>
              <a:rPr lang="en-US" dirty="0"/>
              <a:t>faucets</a:t>
            </a:r>
            <a:br>
              <a:rPr lang="en-US" dirty="0"/>
            </a:br>
            <a:endParaRPr lang="uk-UA" dirty="0"/>
          </a:p>
        </p:txBody>
      </p:sp>
      <p:sp>
        <p:nvSpPr>
          <p:cNvPr id="3" name="Slide Number Placeholder 2"/>
          <p:cNvSpPr>
            <a:spLocks noGrp="1"/>
          </p:cNvSpPr>
          <p:nvPr>
            <p:ph type="sldNum" sz="quarter" idx="10"/>
          </p:nvPr>
        </p:nvSpPr>
        <p:spPr/>
        <p:txBody>
          <a:body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b="0">
                <a:solidFill>
                  <a:srgbClr val="C0C0C8"/>
                </a:solidFill>
                <a:latin typeface="Arial Regular" charset="0"/>
              </a:rPr>
              <a:pPr/>
              <a:t>19</a:t>
            </a:fld>
            <a:endParaRPr b="0" dirty="0">
              <a:solidFill>
                <a:srgbClr val="C0C0C8"/>
              </a:solidFill>
              <a:latin typeface="Arial Regular" charset="0"/>
            </a:endParaRPr>
          </a:p>
        </p:txBody>
      </p:sp>
      <p:pic>
        <p:nvPicPr>
          <p:cNvPr id="2" name="Picture 1"/>
          <p:cNvPicPr>
            <a:picLocks noChangeAspect="1"/>
          </p:cNvPicPr>
          <p:nvPr/>
        </p:nvPicPr>
        <p:blipFill>
          <a:blip r:embed="rId3" cstate="print"/>
          <a:stretch>
            <a:fillRect/>
          </a:stretch>
        </p:blipFill>
        <p:spPr>
          <a:xfrm>
            <a:off x="11489467" y="531434"/>
            <a:ext cx="3311988" cy="4329958"/>
          </a:xfrm>
          <a:prstGeom prst="rect">
            <a:avLst/>
          </a:prstGeom>
          <a:effectLst>
            <a:outerShdw blurRad="50800" dist="38100" dir="10800000" algn="r" rotWithShape="0">
              <a:prstClr val="black">
                <a:alpha val="40000"/>
              </a:prstClr>
            </a:outerShdw>
          </a:effectLst>
        </p:spPr>
      </p:pic>
      <p:pic>
        <p:nvPicPr>
          <p:cNvPr id="4" name="Picture 3"/>
          <p:cNvPicPr>
            <a:picLocks noChangeAspect="1"/>
          </p:cNvPicPr>
          <p:nvPr/>
        </p:nvPicPr>
        <p:blipFill>
          <a:blip r:embed="rId4" cstate="print"/>
          <a:stretch>
            <a:fillRect/>
          </a:stretch>
        </p:blipFill>
        <p:spPr>
          <a:xfrm>
            <a:off x="742837" y="2062192"/>
            <a:ext cx="3216328" cy="4178005"/>
          </a:xfrm>
          <a:prstGeom prst="rect">
            <a:avLst/>
          </a:prstGeom>
          <a:effectLst>
            <a:outerShdw blurRad="50800" dist="38100" dir="8100000" algn="tr" rotWithShape="0">
              <a:prstClr val="black">
                <a:alpha val="40000"/>
              </a:prstClr>
            </a:outerShdw>
          </a:effectLst>
        </p:spPr>
      </p:pic>
      <p:pic>
        <p:nvPicPr>
          <p:cNvPr id="5" name="Picture 4"/>
          <p:cNvPicPr>
            <a:picLocks noChangeAspect="1"/>
          </p:cNvPicPr>
          <p:nvPr/>
        </p:nvPicPr>
        <p:blipFill>
          <a:blip r:embed="rId5" cstate="print"/>
          <a:stretch>
            <a:fillRect/>
          </a:stretch>
        </p:blipFill>
        <p:spPr>
          <a:xfrm>
            <a:off x="2351001" y="3481316"/>
            <a:ext cx="3468075" cy="4631794"/>
          </a:xfrm>
          <a:prstGeom prst="rect">
            <a:avLst/>
          </a:prstGeom>
          <a:effectLst>
            <a:outerShdw blurRad="50800" dist="38100" dir="8100000" algn="tr" rotWithShape="0">
              <a:prstClr val="black">
                <a:alpha val="40000"/>
              </a:prstClr>
            </a:outerShdw>
          </a:effectLst>
        </p:spPr>
      </p:pic>
      <p:pic>
        <p:nvPicPr>
          <p:cNvPr id="8" name="Picture 7"/>
          <p:cNvPicPr>
            <a:picLocks noChangeAspect="1"/>
          </p:cNvPicPr>
          <p:nvPr/>
        </p:nvPicPr>
        <p:blipFill>
          <a:blip r:embed="rId6" cstate="print"/>
          <a:stretch>
            <a:fillRect/>
          </a:stretch>
        </p:blipFill>
        <p:spPr>
          <a:xfrm>
            <a:off x="14489294" y="3178021"/>
            <a:ext cx="3617600" cy="4699095"/>
          </a:xfrm>
          <a:prstGeom prst="rect">
            <a:avLst/>
          </a:prstGeom>
          <a:effectLst>
            <a:outerShdw blurRad="50800" dist="38100" dir="10800000" algn="r" rotWithShape="0">
              <a:prstClr val="black">
                <a:alpha val="40000"/>
              </a:prstClr>
            </a:outerShdw>
          </a:effectLst>
        </p:spPr>
      </p:pic>
      <p:pic>
        <p:nvPicPr>
          <p:cNvPr id="9" name="Picture 8"/>
          <p:cNvPicPr>
            <a:picLocks noChangeAspect="1"/>
          </p:cNvPicPr>
          <p:nvPr/>
        </p:nvPicPr>
        <p:blipFill>
          <a:blip r:embed="rId7" cstate="print"/>
          <a:stretch>
            <a:fillRect/>
          </a:stretch>
        </p:blipFill>
        <p:spPr>
          <a:xfrm>
            <a:off x="13182600" y="5043636"/>
            <a:ext cx="3486979" cy="4529423"/>
          </a:xfrm>
          <a:prstGeom prst="rect">
            <a:avLst/>
          </a:prstGeom>
          <a:effectLst>
            <a:outerShdw blurRad="50800" dist="38100" dir="10800000" algn="r" rotWithShape="0">
              <a:prstClr val="black">
                <a:alpha val="40000"/>
              </a:prstClr>
            </a:outerShdw>
          </a:effectLst>
        </p:spPr>
      </p:pic>
      <p:sp>
        <p:nvSpPr>
          <p:cNvPr id="11" name="TextBox 10"/>
          <p:cNvSpPr txBox="1"/>
          <p:nvPr/>
        </p:nvSpPr>
        <p:spPr>
          <a:xfrm>
            <a:off x="12039600" y="9573059"/>
            <a:ext cx="3352800" cy="400110"/>
          </a:xfrm>
          <a:prstGeom prst="rect">
            <a:avLst/>
          </a:prstGeom>
          <a:noFill/>
        </p:spPr>
        <p:txBody>
          <a:bodyPr wrap="square" rtlCol="0">
            <a:spAutoFit/>
          </a:bodyPr>
          <a:lstStyle/>
          <a:p>
            <a:pPr algn="ctr"/>
            <a:r>
              <a:rPr lang="en-US" sz="2000" dirty="0">
                <a:solidFill>
                  <a:schemeClr val="tx2"/>
                </a:solidFill>
              </a:rPr>
              <a:t>Spec Sheets</a:t>
            </a:r>
          </a:p>
        </p:txBody>
      </p:sp>
      <p:sp>
        <p:nvSpPr>
          <p:cNvPr id="12" name="TextBox 11"/>
          <p:cNvSpPr txBox="1"/>
          <p:nvPr/>
        </p:nvSpPr>
        <p:spPr>
          <a:xfrm>
            <a:off x="2057400" y="8343900"/>
            <a:ext cx="3352800" cy="892552"/>
          </a:xfrm>
          <a:prstGeom prst="rect">
            <a:avLst/>
          </a:prstGeom>
          <a:noFill/>
        </p:spPr>
        <p:txBody>
          <a:bodyPr wrap="square" rtlCol="0">
            <a:spAutoFit/>
          </a:bodyPr>
          <a:lstStyle/>
          <a:p>
            <a:pPr algn="ctr"/>
            <a:r>
              <a:rPr lang="en-US" sz="2000" dirty="0">
                <a:solidFill>
                  <a:schemeClr val="tx2"/>
                </a:solidFill>
              </a:rPr>
              <a:t>Sell Sheets</a:t>
            </a:r>
          </a:p>
          <a:p>
            <a:pPr algn="ctr"/>
            <a:r>
              <a:rPr lang="en-US" sz="1600" dirty="0">
                <a:solidFill>
                  <a:schemeClr val="tx2"/>
                </a:solidFill>
              </a:rPr>
              <a:t>also available on ZIX with fulfillment through Delzer</a:t>
            </a:r>
          </a:p>
        </p:txBody>
      </p:sp>
      <p:sp>
        <p:nvSpPr>
          <p:cNvPr id="14" name="TextBox 13"/>
          <p:cNvSpPr txBox="1"/>
          <p:nvPr/>
        </p:nvSpPr>
        <p:spPr>
          <a:xfrm>
            <a:off x="14749331" y="1030747"/>
            <a:ext cx="3352800" cy="892552"/>
          </a:xfrm>
          <a:prstGeom prst="rect">
            <a:avLst/>
          </a:prstGeom>
          <a:noFill/>
        </p:spPr>
        <p:txBody>
          <a:bodyPr wrap="square" rtlCol="0">
            <a:spAutoFit/>
          </a:bodyPr>
          <a:lstStyle/>
          <a:p>
            <a:pPr algn="ctr"/>
            <a:r>
              <a:rPr lang="en-US" sz="2000" dirty="0">
                <a:solidFill>
                  <a:schemeClr val="tx2"/>
                </a:solidFill>
              </a:rPr>
              <a:t>List Price Sheet</a:t>
            </a:r>
          </a:p>
          <a:p>
            <a:pPr algn="ctr"/>
            <a:r>
              <a:rPr lang="en-US" sz="1600" dirty="0">
                <a:solidFill>
                  <a:schemeClr val="tx2"/>
                </a:solidFill>
              </a:rPr>
              <a:t>also available on ZIX with fulfillment through Delzer</a:t>
            </a:r>
          </a:p>
        </p:txBody>
      </p:sp>
      <p:pic>
        <p:nvPicPr>
          <p:cNvPr id="6" name="Picture 5"/>
          <p:cNvPicPr>
            <a:picLocks noChangeAspect="1"/>
          </p:cNvPicPr>
          <p:nvPr/>
        </p:nvPicPr>
        <p:blipFill>
          <a:blip r:embed="rId8" cstate="print"/>
          <a:stretch>
            <a:fillRect/>
          </a:stretch>
        </p:blipFill>
        <p:spPr>
          <a:xfrm>
            <a:off x="6293011" y="5214754"/>
            <a:ext cx="5881487" cy="2951854"/>
          </a:xfrm>
          <a:prstGeom prst="rect">
            <a:avLst/>
          </a:prstGeom>
        </p:spPr>
      </p:pic>
      <p:pic>
        <p:nvPicPr>
          <p:cNvPr id="7" name="Picture 6"/>
          <p:cNvPicPr>
            <a:picLocks noChangeAspect="1"/>
          </p:cNvPicPr>
          <p:nvPr/>
        </p:nvPicPr>
        <p:blipFill>
          <a:blip r:embed="rId9" cstate="print"/>
          <a:stretch>
            <a:fillRect/>
          </a:stretch>
        </p:blipFill>
        <p:spPr>
          <a:xfrm>
            <a:off x="6293011" y="2068970"/>
            <a:ext cx="2849235" cy="2910625"/>
          </a:xfrm>
          <a:prstGeom prst="rect">
            <a:avLst/>
          </a:prstGeom>
        </p:spPr>
      </p:pic>
      <p:sp>
        <p:nvSpPr>
          <p:cNvPr id="15" name="TextBox 14"/>
          <p:cNvSpPr txBox="1"/>
          <p:nvPr/>
        </p:nvSpPr>
        <p:spPr>
          <a:xfrm>
            <a:off x="9233754" y="4357548"/>
            <a:ext cx="3352800" cy="646331"/>
          </a:xfrm>
          <a:prstGeom prst="rect">
            <a:avLst/>
          </a:prstGeom>
          <a:noFill/>
        </p:spPr>
        <p:txBody>
          <a:bodyPr wrap="square" rtlCol="0">
            <a:spAutoFit/>
          </a:bodyPr>
          <a:lstStyle/>
          <a:p>
            <a:r>
              <a:rPr lang="en-US" sz="2000" dirty="0">
                <a:solidFill>
                  <a:schemeClr val="tx2"/>
                </a:solidFill>
              </a:rPr>
              <a:t>Brochure</a:t>
            </a:r>
          </a:p>
          <a:p>
            <a:r>
              <a:rPr lang="en-US" sz="1600" dirty="0">
                <a:solidFill>
                  <a:schemeClr val="tx2"/>
                </a:solidFill>
              </a:rPr>
              <a:t>Coming Soon!</a:t>
            </a:r>
          </a:p>
        </p:txBody>
      </p:sp>
      <p:sp>
        <p:nvSpPr>
          <p:cNvPr id="16" name="TextBox 15"/>
          <p:cNvSpPr txBox="1"/>
          <p:nvPr/>
        </p:nvSpPr>
        <p:spPr>
          <a:xfrm>
            <a:off x="15029329" y="1934790"/>
            <a:ext cx="3077565" cy="430887"/>
          </a:xfrm>
          <a:prstGeom prst="rect">
            <a:avLst/>
          </a:prstGeom>
          <a:noFill/>
        </p:spPr>
        <p:txBody>
          <a:bodyPr wrap="square" rtlCol="0">
            <a:spAutoFit/>
          </a:bodyPr>
          <a:lstStyle/>
          <a:p>
            <a:r>
              <a:rPr lang="en-US" sz="1100" dirty="0">
                <a:solidFill>
                  <a:schemeClr val="tx2"/>
                </a:solidFill>
              </a:rPr>
              <a:t>Net Price Strategy: 5% /Under Sloan</a:t>
            </a:r>
          </a:p>
          <a:p>
            <a:pPr algn="ctr"/>
            <a:r>
              <a:rPr lang="en-US" sz="1100" dirty="0">
                <a:solidFill>
                  <a:schemeClr val="tx2"/>
                </a:solidFill>
              </a:rPr>
              <a:t>Commission 10%</a:t>
            </a:r>
          </a:p>
        </p:txBody>
      </p:sp>
    </p:spTree>
    <p:extLst>
      <p:ext uri="{BB962C8B-B14F-4D97-AF65-F5344CB8AC3E}">
        <p14:creationId xmlns:p14="http://schemas.microsoft.com/office/powerpoint/2010/main" val="868882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450" y="399454"/>
            <a:ext cx="5448300" cy="1962076"/>
          </a:xfrm>
        </p:spPr>
        <p:txBody>
          <a:bodyPr/>
          <a:lstStyle/>
          <a:p>
            <a:r>
              <a:rPr lang="en-US" dirty="0">
                <a:solidFill>
                  <a:schemeClr val="accent1"/>
                </a:solidFill>
              </a:rPr>
              <a:t>agenda</a:t>
            </a:r>
            <a:br>
              <a:rPr lang="en-US" dirty="0">
                <a:solidFill>
                  <a:schemeClr val="accent1"/>
                </a:solidFill>
              </a:rPr>
            </a:br>
            <a:r>
              <a:rPr lang="en-US" dirty="0"/>
              <a:t>what you’ll learn</a:t>
            </a:r>
            <a:br>
              <a:rPr lang="en-US" dirty="0"/>
            </a:br>
            <a:endParaRPr lang="uk-UA" dirty="0"/>
          </a:p>
        </p:txBody>
      </p:sp>
      <p:grpSp>
        <p:nvGrpSpPr>
          <p:cNvPr id="25" name="Group 24"/>
          <p:cNvGrpSpPr/>
          <p:nvPr/>
        </p:nvGrpSpPr>
        <p:grpSpPr>
          <a:xfrm>
            <a:off x="762000" y="2666231"/>
            <a:ext cx="7658098" cy="1862048"/>
            <a:chOff x="1562101" y="3053723"/>
            <a:chExt cx="7658098" cy="1862048"/>
          </a:xfrm>
        </p:grpSpPr>
        <p:sp>
          <p:nvSpPr>
            <p:cNvPr id="4" name="TextBox 3"/>
            <p:cNvSpPr txBox="1"/>
            <p:nvPr/>
          </p:nvSpPr>
          <p:spPr>
            <a:xfrm>
              <a:off x="1562101"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01</a:t>
              </a:r>
              <a:endParaRPr lang="uk-UA" sz="11500" dirty="0">
                <a:solidFill>
                  <a:schemeClr val="accent1"/>
                </a:solidFill>
                <a:latin typeface="Arial Narrow Regular" charset="0"/>
              </a:endParaRPr>
            </a:p>
          </p:txBody>
        </p:sp>
        <p:sp>
          <p:nvSpPr>
            <p:cNvPr id="7" name="TextBox 6"/>
            <p:cNvSpPr txBox="1"/>
            <p:nvPr/>
          </p:nvSpPr>
          <p:spPr>
            <a:xfrm>
              <a:off x="3657600" y="3206123"/>
              <a:ext cx="5562599" cy="646331"/>
            </a:xfrm>
            <a:prstGeom prst="rect">
              <a:avLst/>
            </a:prstGeom>
            <a:noFill/>
          </p:spPr>
          <p:txBody>
            <a:bodyPr wrap="square" rtlCol="0">
              <a:spAutoFit/>
            </a:bodyPr>
            <a:lstStyle/>
            <a:p>
              <a:r>
                <a:rPr lang="en-US" sz="3600" dirty="0">
                  <a:solidFill>
                    <a:srgbClr val="0A091B"/>
                  </a:solidFill>
                  <a:latin typeface="Arial Narrow Regular" charset="0"/>
                </a:rPr>
                <a:t>past launches</a:t>
              </a:r>
            </a:p>
          </p:txBody>
        </p:sp>
      </p:grpSp>
      <p:grpSp>
        <p:nvGrpSpPr>
          <p:cNvPr id="27" name="Group 26"/>
          <p:cNvGrpSpPr/>
          <p:nvPr/>
        </p:nvGrpSpPr>
        <p:grpSpPr>
          <a:xfrm>
            <a:off x="762000" y="5524500"/>
            <a:ext cx="7581898" cy="1862048"/>
            <a:chOff x="1562101" y="5371229"/>
            <a:chExt cx="7581898" cy="1862048"/>
          </a:xfrm>
        </p:grpSpPr>
        <p:sp>
          <p:nvSpPr>
            <p:cNvPr id="11" name="TextBox 10"/>
            <p:cNvSpPr txBox="1"/>
            <p:nvPr/>
          </p:nvSpPr>
          <p:spPr>
            <a:xfrm>
              <a:off x="1562101"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03</a:t>
              </a:r>
              <a:endParaRPr lang="uk-UA" sz="11500" dirty="0">
                <a:solidFill>
                  <a:schemeClr val="accent1"/>
                </a:solidFill>
                <a:latin typeface="Arial Narrow Regular" charset="0"/>
              </a:endParaRPr>
            </a:p>
          </p:txBody>
        </p:sp>
        <p:sp>
          <p:nvSpPr>
            <p:cNvPr id="12" name="TextBox 11"/>
            <p:cNvSpPr txBox="1"/>
            <p:nvPr/>
          </p:nvSpPr>
          <p:spPr>
            <a:xfrm>
              <a:off x="3657600" y="5523629"/>
              <a:ext cx="5486399" cy="646331"/>
            </a:xfrm>
            <a:prstGeom prst="rect">
              <a:avLst/>
            </a:prstGeom>
            <a:noFill/>
          </p:spPr>
          <p:txBody>
            <a:bodyPr wrap="square" rtlCol="0">
              <a:spAutoFit/>
            </a:bodyPr>
            <a:lstStyle/>
            <a:p>
              <a:r>
                <a:rPr lang="en-US" sz="3600" dirty="0">
                  <a:solidFill>
                    <a:srgbClr val="0A091B"/>
                  </a:solidFill>
                  <a:latin typeface="Arial Narrow Regular" charset="0"/>
                </a:rPr>
                <a:t>future launches</a:t>
              </a:r>
              <a:endParaRPr lang="uk-UA" sz="3600" dirty="0">
                <a:solidFill>
                  <a:srgbClr val="0A091B"/>
                </a:solidFill>
                <a:latin typeface="Arial Narrow Regular" charset="0"/>
              </a:endParaRPr>
            </a:p>
          </p:txBody>
        </p:sp>
      </p:grpSp>
      <p:grpSp>
        <p:nvGrpSpPr>
          <p:cNvPr id="26" name="Group 25"/>
          <p:cNvGrpSpPr/>
          <p:nvPr/>
        </p:nvGrpSpPr>
        <p:grpSpPr>
          <a:xfrm>
            <a:off x="9486900" y="2666231"/>
            <a:ext cx="7239000" cy="1862048"/>
            <a:chOff x="9486900" y="3053723"/>
            <a:chExt cx="7239000" cy="1862048"/>
          </a:xfrm>
        </p:grpSpPr>
        <p:sp>
          <p:nvSpPr>
            <p:cNvPr id="15" name="TextBox 14"/>
            <p:cNvSpPr txBox="1"/>
            <p:nvPr/>
          </p:nvSpPr>
          <p:spPr>
            <a:xfrm>
              <a:off x="9486900"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02</a:t>
              </a:r>
              <a:endParaRPr lang="uk-UA" sz="11500" dirty="0">
                <a:solidFill>
                  <a:schemeClr val="accent1"/>
                </a:solidFill>
                <a:latin typeface="Arial Narrow Regular" charset="0"/>
              </a:endParaRPr>
            </a:p>
          </p:txBody>
        </p:sp>
        <p:sp>
          <p:nvSpPr>
            <p:cNvPr id="16" name="TextBox 15"/>
            <p:cNvSpPr txBox="1"/>
            <p:nvPr/>
          </p:nvSpPr>
          <p:spPr>
            <a:xfrm>
              <a:off x="11582400" y="3206123"/>
              <a:ext cx="5143500" cy="646331"/>
            </a:xfrm>
            <a:prstGeom prst="rect">
              <a:avLst/>
            </a:prstGeom>
            <a:noFill/>
          </p:spPr>
          <p:txBody>
            <a:bodyPr wrap="square" rtlCol="0">
              <a:spAutoFit/>
            </a:bodyPr>
            <a:lstStyle/>
            <a:p>
              <a:r>
                <a:rPr lang="en-US" sz="3600" dirty="0">
                  <a:solidFill>
                    <a:srgbClr val="0A091B"/>
                  </a:solidFill>
                  <a:latin typeface="Arial Narrow Regular" charset="0"/>
                </a:rPr>
                <a:t>present launches</a:t>
              </a:r>
              <a:endParaRPr lang="uk-UA" sz="3600" dirty="0">
                <a:solidFill>
                  <a:srgbClr val="0A091B"/>
                </a:solidFill>
                <a:latin typeface="Arial Narrow Regular" charset="0"/>
              </a:endParaRPr>
            </a:p>
          </p:txBody>
        </p:sp>
      </p:grpSp>
      <p:grpSp>
        <p:nvGrpSpPr>
          <p:cNvPr id="28" name="Group 27"/>
          <p:cNvGrpSpPr/>
          <p:nvPr/>
        </p:nvGrpSpPr>
        <p:grpSpPr>
          <a:xfrm>
            <a:off x="9486900" y="5524500"/>
            <a:ext cx="7239000" cy="1862048"/>
            <a:chOff x="9486900" y="5371229"/>
            <a:chExt cx="7239000" cy="1862048"/>
          </a:xfrm>
        </p:grpSpPr>
        <p:sp>
          <p:nvSpPr>
            <p:cNvPr id="19" name="TextBox 18"/>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04</a:t>
              </a:r>
              <a:endParaRPr lang="uk-UA" sz="11500" dirty="0">
                <a:solidFill>
                  <a:schemeClr val="accent1"/>
                </a:solidFill>
                <a:latin typeface="Arial Narrow Regular" charset="0"/>
              </a:endParaRPr>
            </a:p>
          </p:txBody>
        </p:sp>
        <p:sp>
          <p:nvSpPr>
            <p:cNvPr id="20" name="TextBox 19"/>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resources</a:t>
              </a:r>
              <a:endParaRPr lang="uk-UA" sz="3600" dirty="0">
                <a:solidFill>
                  <a:srgbClr val="0A091B"/>
                </a:solidFill>
                <a:latin typeface="Arial Narrow Regular" charset="0"/>
              </a:endParaRPr>
            </a:p>
          </p:txBody>
        </p:sp>
      </p:grpSp>
      <p:sp>
        <p:nvSpPr>
          <p:cNvPr id="21" name="TextBox 20"/>
          <p:cNvSpPr txBox="1"/>
          <p:nvPr/>
        </p:nvSpPr>
        <p:spPr>
          <a:xfrm>
            <a:off x="3276601" y="3442037"/>
            <a:ext cx="6400799" cy="707886"/>
          </a:xfrm>
          <a:prstGeom prst="rect">
            <a:avLst/>
          </a:prstGeom>
          <a:noFill/>
        </p:spPr>
        <p:txBody>
          <a:bodyPr wrap="square" rtlCol="0">
            <a:spAutoFit/>
          </a:bodyPr>
          <a:lstStyle/>
          <a:p>
            <a:pPr lvl="0"/>
            <a:r>
              <a:rPr lang="en-US" sz="2000" dirty="0">
                <a:solidFill>
                  <a:schemeClr val="tx2"/>
                </a:solidFill>
                <a:latin typeface="Arial Narrow Regular" charset="0"/>
              </a:rPr>
              <a:t>Backflow prevention - 400ST n-Pattern series, USC update</a:t>
            </a:r>
          </a:p>
          <a:p>
            <a:pPr lvl="0"/>
            <a:r>
              <a:rPr lang="en-US" sz="2000" dirty="0">
                <a:solidFill>
                  <a:schemeClr val="tx2"/>
                </a:solidFill>
                <a:latin typeface="Arial Narrow Regular" charset="0"/>
              </a:rPr>
              <a:t>Marketing update</a:t>
            </a:r>
          </a:p>
        </p:txBody>
      </p:sp>
      <p:sp>
        <p:nvSpPr>
          <p:cNvPr id="3" name="Rectangle 2"/>
          <p:cNvSpPr/>
          <p:nvPr/>
        </p:nvSpPr>
        <p:spPr>
          <a:xfrm>
            <a:off x="16611600" y="9029700"/>
            <a:ext cx="304800" cy="1066800"/>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24" name="TextBox 23"/>
          <p:cNvSpPr txBox="1"/>
          <p:nvPr/>
        </p:nvSpPr>
        <p:spPr>
          <a:xfrm>
            <a:off x="12039601" y="3454737"/>
            <a:ext cx="6705600" cy="2554545"/>
          </a:xfrm>
          <a:prstGeom prst="rect">
            <a:avLst/>
          </a:prstGeom>
          <a:noFill/>
        </p:spPr>
        <p:txBody>
          <a:bodyPr wrap="square" rtlCol="0">
            <a:spAutoFit/>
          </a:bodyPr>
          <a:lstStyle/>
          <a:p>
            <a:r>
              <a:rPr lang="en-US" sz="2000" dirty="0">
                <a:solidFill>
                  <a:schemeClr val="tx2"/>
                </a:solidFill>
                <a:latin typeface="Arial Narrow Regular" charset="0"/>
              </a:rPr>
              <a:t>Zurn Wilkins Parts Simplification - individual parts to repair kits</a:t>
            </a:r>
          </a:p>
          <a:p>
            <a:r>
              <a:rPr lang="en-US" sz="2000" dirty="0">
                <a:solidFill>
                  <a:schemeClr val="tx2"/>
                </a:solidFill>
                <a:latin typeface="Arial Narrow Regular" charset="0"/>
              </a:rPr>
              <a:t>Faucets - EZ Gear-Driven Sensor Faucets</a:t>
            </a:r>
          </a:p>
          <a:p>
            <a:r>
              <a:rPr lang="en-US" sz="2000" dirty="0">
                <a:solidFill>
                  <a:schemeClr val="tx2"/>
                </a:solidFill>
                <a:latin typeface="Arial Narrow Regular" charset="0"/>
              </a:rPr>
              <a:t>Connected - flood control systems, flush valves, faucets</a:t>
            </a:r>
          </a:p>
          <a:p>
            <a:r>
              <a:rPr lang="en-US" sz="2000" dirty="0">
                <a:solidFill>
                  <a:schemeClr val="tx2"/>
                </a:solidFill>
                <a:latin typeface="Arial Narrow Regular" charset="0"/>
              </a:rPr>
              <a:t>World Dryer - Vmax V2 hand dryers</a:t>
            </a:r>
          </a:p>
          <a:p>
            <a:r>
              <a:rPr lang="en-US" sz="2000" dirty="0" err="1">
                <a:solidFill>
                  <a:schemeClr val="tx2"/>
                </a:solidFill>
                <a:latin typeface="Arial Narrow Regular" charset="0"/>
              </a:rPr>
              <a:t>inSpec</a:t>
            </a:r>
            <a:endParaRPr lang="en-US" sz="2000" dirty="0">
              <a:solidFill>
                <a:schemeClr val="tx2"/>
              </a:solidFill>
              <a:latin typeface="Arial Narrow Regular" charset="0"/>
            </a:endParaRPr>
          </a:p>
          <a:p>
            <a:r>
              <a:rPr lang="en-US" sz="2000" dirty="0">
                <a:solidFill>
                  <a:schemeClr val="tx2"/>
                </a:solidFill>
                <a:latin typeface="Arial Narrow Regular" charset="0"/>
              </a:rPr>
              <a:t>Erie Test Lab</a:t>
            </a:r>
          </a:p>
          <a:p>
            <a:r>
              <a:rPr lang="en-US" sz="2000" dirty="0">
                <a:solidFill>
                  <a:schemeClr val="tx2"/>
                </a:solidFill>
                <a:latin typeface="Arial Narrow Regular" charset="0"/>
              </a:rPr>
              <a:t>Jon Everett Training Center</a:t>
            </a:r>
          </a:p>
          <a:p>
            <a:endParaRPr lang="en-US" sz="2000" dirty="0">
              <a:solidFill>
                <a:schemeClr val="tx2"/>
              </a:solidFill>
              <a:latin typeface="Arial Narrow Regular" charset="0"/>
            </a:endParaRPr>
          </a:p>
        </p:txBody>
      </p:sp>
      <p:sp>
        <p:nvSpPr>
          <p:cNvPr id="22" name="TextBox 21"/>
          <p:cNvSpPr txBox="1"/>
          <p:nvPr/>
        </p:nvSpPr>
        <p:spPr>
          <a:xfrm>
            <a:off x="3295649" y="6333917"/>
            <a:ext cx="6343650" cy="1323439"/>
          </a:xfrm>
          <a:prstGeom prst="rect">
            <a:avLst/>
          </a:prstGeom>
          <a:noFill/>
        </p:spPr>
        <p:txBody>
          <a:bodyPr wrap="square" rtlCol="0">
            <a:spAutoFit/>
          </a:bodyPr>
          <a:lstStyle/>
          <a:p>
            <a:r>
              <a:rPr lang="en-US" sz="2000" dirty="0">
                <a:solidFill>
                  <a:schemeClr val="tx2"/>
                </a:solidFill>
                <a:latin typeface="Arial Narrow Regular"/>
              </a:rPr>
              <a:t>Fire valves - ZW5000 Pressure-Tru field adjustable fire valves</a:t>
            </a:r>
          </a:p>
          <a:p>
            <a:r>
              <a:rPr lang="en-US" sz="2000" dirty="0">
                <a:solidFill>
                  <a:schemeClr val="tx2"/>
                </a:solidFill>
                <a:latin typeface="Arial Narrow Regular"/>
              </a:rPr>
              <a:t>Floor Sinks - polymer</a:t>
            </a:r>
          </a:p>
          <a:p>
            <a:r>
              <a:rPr lang="en-US" sz="2000" dirty="0">
                <a:solidFill>
                  <a:schemeClr val="tx2"/>
                </a:solidFill>
                <a:latin typeface="Arial Narrow Regular"/>
              </a:rPr>
              <a:t>inSpec</a:t>
            </a:r>
          </a:p>
          <a:p>
            <a:r>
              <a:rPr lang="en-US" sz="2000" dirty="0">
                <a:solidFill>
                  <a:schemeClr val="tx2"/>
                </a:solidFill>
                <a:latin typeface="Arial Narrow Regular"/>
              </a:rPr>
              <a:t>Product training</a:t>
            </a:r>
            <a:endParaRPr lang="en-US" sz="2000" dirty="0">
              <a:solidFill>
                <a:schemeClr val="tx2"/>
              </a:solidFill>
              <a:latin typeface="Arial Narrow Regular" charset="0"/>
            </a:endParaRPr>
          </a:p>
        </p:txBody>
      </p:sp>
    </p:spTree>
    <p:extLst>
      <p:ext uri="{BB962C8B-B14F-4D97-AF65-F5344CB8AC3E}">
        <p14:creationId xmlns:p14="http://schemas.microsoft.com/office/powerpoint/2010/main" val="648391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95300"/>
            <a:ext cx="8229600" cy="1338828"/>
          </a:xfrm>
        </p:spPr>
        <p:txBody>
          <a:bodyPr/>
          <a:lstStyle/>
          <a:p>
            <a:r>
              <a:rPr lang="en-US" dirty="0">
                <a:solidFill>
                  <a:schemeClr val="accent1"/>
                </a:solidFill>
              </a:rPr>
              <a:t>present launches</a:t>
            </a:r>
            <a:br>
              <a:rPr lang="en-US" dirty="0"/>
            </a:br>
            <a:r>
              <a:rPr lang="en-US" dirty="0"/>
              <a:t>faucets</a:t>
            </a:r>
          </a:p>
        </p:txBody>
      </p:sp>
      <p:sp>
        <p:nvSpPr>
          <p:cNvPr id="3" name="Slide Number Placeholder 2"/>
          <p:cNvSpPr>
            <a:spLocks noGrp="1"/>
          </p:cNvSpPr>
          <p:nvPr>
            <p:ph type="sldNum" sz="quarter" idx="10"/>
          </p:nvPr>
        </p:nvSpPr>
        <p:spPr/>
        <p:txBody>
          <a:body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20</a:t>
            </a:fld>
            <a:endParaRPr lang="en-US" b="0" dirty="0">
              <a:latin typeface="Arial Regular" charset="0"/>
            </a:endParaRPr>
          </a:p>
        </p:txBody>
      </p:sp>
      <p:sp>
        <p:nvSpPr>
          <p:cNvPr id="7" name="Oval 6"/>
          <p:cNvSpPr/>
          <p:nvPr/>
        </p:nvSpPr>
        <p:spPr>
          <a:xfrm>
            <a:off x="12496800" y="4305300"/>
            <a:ext cx="2133600" cy="2057400"/>
          </a:xfrm>
          <a:prstGeom prst="ellipse">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2052" name="Picture 4" descr="4a52096c-5924-463c-a33b-565bd510efaa@namprd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7155" y="2778866"/>
            <a:ext cx="10010845" cy="7508134"/>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942109" y="3201697"/>
            <a:ext cx="5029200" cy="1323439"/>
          </a:xfrm>
          <a:prstGeom prst="rect">
            <a:avLst/>
          </a:prstGeom>
          <a:noFill/>
        </p:spPr>
        <p:txBody>
          <a:bodyPr wrap="square" rtlCol="0">
            <a:spAutoFit/>
          </a:bodyPr>
          <a:lstStyle/>
          <a:p>
            <a:pPr marL="457200" indent="-457200">
              <a:buFont typeface="Arial" panose="020B0604020202020204" pitchFamily="34" charset="0"/>
              <a:buChar char="•"/>
            </a:pPr>
            <a:r>
              <a:rPr lang="en-US" sz="2000" dirty="0">
                <a:solidFill>
                  <a:schemeClr val="tx2"/>
                </a:solidFill>
                <a:latin typeface="Arial Narrow Regular"/>
              </a:rPr>
              <a:t>Faucet display stand with matching soap</a:t>
            </a:r>
          </a:p>
          <a:p>
            <a:pPr marL="457200" indent="-457200">
              <a:buFont typeface="Arial" panose="020B0604020202020204" pitchFamily="34" charset="0"/>
              <a:buChar char="•"/>
            </a:pPr>
            <a:endParaRPr lang="en-US" sz="2000" dirty="0">
              <a:solidFill>
                <a:schemeClr val="tx2"/>
              </a:solidFill>
              <a:latin typeface="Arial Narrow Regular"/>
            </a:endParaRPr>
          </a:p>
          <a:p>
            <a:pPr marL="457200" indent="-457200">
              <a:buFont typeface="Arial" panose="020B0604020202020204" pitchFamily="34" charset="0"/>
              <a:buChar char="•"/>
            </a:pPr>
            <a:r>
              <a:rPr lang="en-US" sz="2000" dirty="0">
                <a:solidFill>
                  <a:schemeClr val="tx2"/>
                </a:solidFill>
                <a:latin typeface="Arial Narrow Regular"/>
              </a:rPr>
              <a:t>Available upon request</a:t>
            </a:r>
          </a:p>
        </p:txBody>
      </p:sp>
      <p:sp>
        <p:nvSpPr>
          <p:cNvPr id="10" name="TextBox 9"/>
          <p:cNvSpPr txBox="1"/>
          <p:nvPr/>
        </p:nvSpPr>
        <p:spPr>
          <a:xfrm>
            <a:off x="914400" y="2132535"/>
            <a:ext cx="9069928" cy="646331"/>
          </a:xfrm>
          <a:prstGeom prst="rect">
            <a:avLst/>
          </a:prstGeom>
          <a:noFill/>
        </p:spPr>
        <p:txBody>
          <a:bodyPr wrap="square" rtlCol="0">
            <a:spAutoFit/>
          </a:bodyPr>
          <a:lstStyle/>
          <a:p>
            <a:r>
              <a:rPr lang="en-US" sz="3600" dirty="0">
                <a:solidFill>
                  <a:schemeClr val="accent1"/>
                </a:solidFill>
                <a:latin typeface="Arial Narrow Regular" charset="0"/>
              </a:rPr>
              <a:t>EZ Gear-Driven Sensor Faucets</a:t>
            </a:r>
          </a:p>
        </p:txBody>
      </p:sp>
    </p:spTree>
    <p:extLst>
      <p:ext uri="{BB962C8B-B14F-4D97-AF65-F5344CB8AC3E}">
        <p14:creationId xmlns:p14="http://schemas.microsoft.com/office/powerpoint/2010/main" val="3765986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9334500" cy="2585323"/>
          </a:xfrm>
        </p:spPr>
        <p:txBody>
          <a:bodyPr/>
          <a:lstStyle/>
          <a:p>
            <a:r>
              <a:rPr lang="en-US" dirty="0">
                <a:solidFill>
                  <a:schemeClr val="accent1"/>
                </a:solidFill>
              </a:rPr>
              <a:t>present launches </a:t>
            </a:r>
            <a:br>
              <a:rPr lang="en-US" dirty="0">
                <a:solidFill>
                  <a:schemeClr val="accent1"/>
                </a:solidFill>
              </a:rPr>
            </a:br>
            <a:r>
              <a:rPr lang="en-US" dirty="0"/>
              <a:t>connected products</a:t>
            </a:r>
            <a:br>
              <a:rPr lang="en-US" dirty="0">
                <a:solidFill>
                  <a:schemeClr val="accent1"/>
                </a:solidFill>
              </a:rPr>
            </a:b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21</a:t>
            </a:fld>
            <a:endParaRPr b="0" dirty="0">
              <a:latin typeface="Arial Regular" charset="0"/>
            </a:endParaRPr>
          </a:p>
        </p:txBody>
      </p:sp>
    </p:spTree>
    <p:extLst>
      <p:ext uri="{BB962C8B-B14F-4D97-AF65-F5344CB8AC3E}">
        <p14:creationId xmlns:p14="http://schemas.microsoft.com/office/powerpoint/2010/main" val="1556000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BA8ADB-8159-4F57-B80B-C74A4AD20E56}"/>
              </a:ext>
            </a:extLst>
          </p:cNvPr>
          <p:cNvSpPr/>
          <p:nvPr/>
        </p:nvSpPr>
        <p:spPr>
          <a:xfrm>
            <a:off x="7924800" y="0"/>
            <a:ext cx="103632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18" name="Picture 2">
            <a:extLst>
              <a:ext uri="{FF2B5EF4-FFF2-40B4-BE49-F238E27FC236}">
                <a16:creationId xmlns:a16="http://schemas.microsoft.com/office/drawing/2014/main" id="{AEDA18C5-A7D5-46DE-9AA5-49F0D1471BD7}"/>
              </a:ext>
            </a:extLst>
          </p:cNvPr>
          <p:cNvPicPr>
            <a:picLocks noChangeAspect="1" noChangeArrowheads="1"/>
          </p:cNvPicPr>
          <p:nvPr/>
        </p:nvPicPr>
        <p:blipFill rotWithShape="1">
          <a:blip r:embed="rId3" cstate="print"/>
          <a:srcRect l="8990"/>
          <a:stretch/>
        </p:blipFill>
        <p:spPr bwMode="auto">
          <a:xfrm>
            <a:off x="8599048" y="381509"/>
            <a:ext cx="9144000" cy="9523982"/>
          </a:xfrm>
          <a:prstGeom prst="rect">
            <a:avLst/>
          </a:prstGeom>
          <a:noFill/>
          <a:ln w="9525">
            <a:noFill/>
            <a:miter lim="800000"/>
            <a:headEnd/>
            <a:tailEnd/>
          </a:ln>
        </p:spPr>
      </p:pic>
      <p:sp>
        <p:nvSpPr>
          <p:cNvPr id="4" name="Title 3"/>
          <p:cNvSpPr>
            <a:spLocks noGrp="1"/>
          </p:cNvSpPr>
          <p:nvPr>
            <p:ph type="title"/>
          </p:nvPr>
        </p:nvSpPr>
        <p:spPr/>
        <p:txBody>
          <a:bodyPr/>
          <a:lstStyle/>
          <a:p>
            <a:r>
              <a:rPr lang="en-US" dirty="0">
                <a:solidFill>
                  <a:schemeClr val="accent1"/>
                </a:solidFill>
              </a:rPr>
              <a:t>present launches</a:t>
            </a:r>
            <a:br>
              <a:rPr lang="en-US" dirty="0"/>
            </a:br>
            <a:r>
              <a:rPr lang="en-US" dirty="0"/>
              <a:t>connected products</a:t>
            </a:r>
            <a:endParaRPr lang="uk-UA" dirty="0"/>
          </a:p>
        </p:txBody>
      </p:sp>
      <p:grpSp>
        <p:nvGrpSpPr>
          <p:cNvPr id="34" name="Group 33"/>
          <p:cNvGrpSpPr/>
          <p:nvPr/>
        </p:nvGrpSpPr>
        <p:grpSpPr>
          <a:xfrm>
            <a:off x="686140" y="2034567"/>
            <a:ext cx="9219860" cy="646331"/>
            <a:chOff x="7467600" y="5557807"/>
            <a:chExt cx="7380759" cy="580918"/>
          </a:xfrm>
        </p:grpSpPr>
        <p:sp>
          <p:nvSpPr>
            <p:cNvPr id="36" name="TextBox 35"/>
            <p:cNvSpPr txBox="1"/>
            <p:nvPr/>
          </p:nvSpPr>
          <p:spPr>
            <a:xfrm>
              <a:off x="7587625" y="5557807"/>
              <a:ext cx="7260734" cy="580918"/>
            </a:xfrm>
            <a:prstGeom prst="rect">
              <a:avLst/>
            </a:prstGeom>
            <a:noFill/>
          </p:spPr>
          <p:txBody>
            <a:bodyPr wrap="square" rtlCol="0">
              <a:spAutoFit/>
            </a:bodyPr>
            <a:lstStyle/>
            <a:p>
              <a:r>
                <a:rPr lang="en-US" sz="3600" dirty="0">
                  <a:solidFill>
                    <a:schemeClr val="accent1"/>
                  </a:solidFill>
                  <a:latin typeface="Arial Narrow Regular" charset="0"/>
                </a:rPr>
                <a:t>Connected Backflow Preventer</a:t>
              </a:r>
            </a:p>
          </p:txBody>
        </p:sp>
        <p:cxnSp>
          <p:nvCxnSpPr>
            <p:cNvPr id="37" name="Straight Connector 36"/>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840694" y="3225077"/>
            <a:ext cx="5165896" cy="1138773"/>
          </a:xfrm>
          <a:prstGeom prst="rect">
            <a:avLst/>
          </a:prstGeom>
          <a:noFill/>
        </p:spPr>
        <p:txBody>
          <a:bodyPr wrap="square" rtlCol="0">
            <a:spAutoFit/>
          </a:bodyPr>
          <a:lstStyle/>
          <a:p>
            <a:r>
              <a:rPr lang="en-US" sz="2800" b="1" dirty="0">
                <a:solidFill>
                  <a:srgbClr val="0070C0"/>
                </a:solidFill>
                <a:latin typeface="Arial Narrow Regular"/>
              </a:rPr>
              <a:t>REAL-TIME DETECTION</a:t>
            </a:r>
          </a:p>
          <a:p>
            <a:r>
              <a:rPr lang="en-US" sz="2000" dirty="0">
                <a:solidFill>
                  <a:schemeClr val="tx2"/>
                </a:solidFill>
                <a:latin typeface="Arial Narrow Regular"/>
              </a:rPr>
              <a:t>Sensor detects minute openings of relief valve and instantly calculates discharge flow rate and volume</a:t>
            </a:r>
            <a:endParaRPr lang="en-US" sz="2000" b="1" dirty="0">
              <a:solidFill>
                <a:srgbClr val="0070C0"/>
              </a:solidFill>
              <a:latin typeface="Arial Narrow Regular"/>
            </a:endParaRPr>
          </a:p>
        </p:txBody>
      </p:sp>
      <p:sp>
        <p:nvSpPr>
          <p:cNvPr id="13" name="TextBox 12">
            <a:extLst>
              <a:ext uri="{FF2B5EF4-FFF2-40B4-BE49-F238E27FC236}">
                <a16:creationId xmlns:a16="http://schemas.microsoft.com/office/drawing/2014/main" id="{6D3C0AA5-327B-45F4-91D4-5DC4C19CD08E}"/>
              </a:ext>
            </a:extLst>
          </p:cNvPr>
          <p:cNvSpPr txBox="1"/>
          <p:nvPr/>
        </p:nvSpPr>
        <p:spPr>
          <a:xfrm>
            <a:off x="1840694" y="4838700"/>
            <a:ext cx="4864906" cy="1446550"/>
          </a:xfrm>
          <a:prstGeom prst="rect">
            <a:avLst/>
          </a:prstGeom>
          <a:noFill/>
        </p:spPr>
        <p:txBody>
          <a:bodyPr wrap="square" rtlCol="0">
            <a:spAutoFit/>
          </a:bodyPr>
          <a:lstStyle/>
          <a:p>
            <a:r>
              <a:rPr lang="en-US" sz="2800" b="1" dirty="0">
                <a:solidFill>
                  <a:srgbClr val="0070C0"/>
                </a:solidFill>
                <a:latin typeface="Arial Narrow Regular"/>
              </a:rPr>
              <a:t>PRESSURE MONITOR</a:t>
            </a:r>
          </a:p>
          <a:p>
            <a:r>
              <a:rPr lang="en-US" sz="2000" dirty="0">
                <a:solidFill>
                  <a:schemeClr val="tx2"/>
                </a:solidFill>
                <a:latin typeface="Arial Narrow Regular"/>
              </a:rPr>
              <a:t>Zone pressure sensor monitors system and provides alerts you when the pressure deviates from desired range</a:t>
            </a:r>
            <a:endParaRPr lang="en-US" sz="2000" b="1" dirty="0">
              <a:solidFill>
                <a:srgbClr val="0070C0"/>
              </a:solidFill>
              <a:latin typeface="Arial Narrow Regular"/>
            </a:endParaRPr>
          </a:p>
        </p:txBody>
      </p:sp>
      <p:pic>
        <p:nvPicPr>
          <p:cNvPr id="10" name="Picture 9">
            <a:extLst>
              <a:ext uri="{FF2B5EF4-FFF2-40B4-BE49-F238E27FC236}">
                <a16:creationId xmlns:a16="http://schemas.microsoft.com/office/drawing/2014/main" id="{F211AC4F-4C03-4D66-819F-76C9B06049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952" y="3162300"/>
            <a:ext cx="1143000" cy="1143000"/>
          </a:xfrm>
          <a:prstGeom prst="rect">
            <a:avLst/>
          </a:prstGeom>
        </p:spPr>
      </p:pic>
      <p:pic>
        <p:nvPicPr>
          <p:cNvPr id="14" name="Picture 13">
            <a:extLst>
              <a:ext uri="{FF2B5EF4-FFF2-40B4-BE49-F238E27FC236}">
                <a16:creationId xmlns:a16="http://schemas.microsoft.com/office/drawing/2014/main" id="{DAC2E6FC-1CEF-4D8A-B3E5-C90BD21CAF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152" y="5066675"/>
            <a:ext cx="990600" cy="990600"/>
          </a:xfrm>
          <a:prstGeom prst="rect">
            <a:avLst/>
          </a:prstGeom>
        </p:spPr>
      </p:pic>
      <p:sp>
        <p:nvSpPr>
          <p:cNvPr id="17" name="TextBox 16">
            <a:extLst>
              <a:ext uri="{FF2B5EF4-FFF2-40B4-BE49-F238E27FC236}">
                <a16:creationId xmlns:a16="http://schemas.microsoft.com/office/drawing/2014/main" id="{301DBF26-C53F-490A-A92F-AB9DAD5EE322}"/>
              </a:ext>
            </a:extLst>
          </p:cNvPr>
          <p:cNvSpPr txBox="1"/>
          <p:nvPr/>
        </p:nvSpPr>
        <p:spPr>
          <a:xfrm>
            <a:off x="10744201" y="9158825"/>
            <a:ext cx="5057777" cy="1015663"/>
          </a:xfrm>
          <a:prstGeom prst="rect">
            <a:avLst/>
          </a:prstGeom>
          <a:noFill/>
        </p:spPr>
        <p:txBody>
          <a:bodyPr wrap="square" rtlCol="0">
            <a:spAutoFit/>
          </a:bodyPr>
          <a:lstStyle/>
          <a:p>
            <a:pPr algn="ctr"/>
            <a:r>
              <a:rPr lang="en-US" sz="2000" b="1" dirty="0">
                <a:latin typeface="Arial Narrow Regular"/>
              </a:rPr>
              <a:t>Connected Backflow Preventer</a:t>
            </a:r>
          </a:p>
          <a:p>
            <a:pPr algn="ctr"/>
            <a:r>
              <a:rPr lang="en-US" sz="2000" dirty="0">
                <a:latin typeface="Arial Narrow Regular"/>
              </a:rPr>
              <a:t>Model 375ASTW1 shown</a:t>
            </a:r>
          </a:p>
          <a:p>
            <a:pPr algn="ctr"/>
            <a:endParaRPr lang="en-US" sz="2000" dirty="0">
              <a:solidFill>
                <a:schemeClr val="tx2"/>
              </a:solidFill>
              <a:latin typeface="Arial Narrow Regular"/>
            </a:endParaRPr>
          </a:p>
        </p:txBody>
      </p:sp>
      <p:sp>
        <p:nvSpPr>
          <p:cNvPr id="19" name="TextBox 18">
            <a:extLst>
              <a:ext uri="{FF2B5EF4-FFF2-40B4-BE49-F238E27FC236}">
                <a16:creationId xmlns:a16="http://schemas.microsoft.com/office/drawing/2014/main" id="{A60B4EEB-1590-4963-A32E-5FFBF4F68F82}"/>
              </a:ext>
            </a:extLst>
          </p:cNvPr>
          <p:cNvSpPr txBox="1"/>
          <p:nvPr/>
        </p:nvSpPr>
        <p:spPr>
          <a:xfrm>
            <a:off x="440138" y="7046625"/>
            <a:ext cx="6553200" cy="707886"/>
          </a:xfrm>
          <a:prstGeom prst="rect">
            <a:avLst/>
          </a:prstGeom>
          <a:noFill/>
        </p:spPr>
        <p:txBody>
          <a:bodyPr wrap="square" rtlCol="0">
            <a:spAutoFit/>
          </a:bodyPr>
          <a:lstStyle/>
          <a:p>
            <a:pPr algn="ctr"/>
            <a:r>
              <a:rPr lang="en-US" sz="4000" b="1" dirty="0">
                <a:solidFill>
                  <a:schemeClr val="tx2"/>
                </a:solidFill>
                <a:latin typeface="Arial Narrow Regular"/>
              </a:rPr>
              <a:t>Launched Oct. 1, 2018</a:t>
            </a:r>
          </a:p>
        </p:txBody>
      </p:sp>
    </p:spTree>
    <p:extLst>
      <p:ext uri="{BB962C8B-B14F-4D97-AF65-F5344CB8AC3E}">
        <p14:creationId xmlns:p14="http://schemas.microsoft.com/office/powerpoint/2010/main" val="2807270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9182100"/>
            <a:ext cx="1752600" cy="844692"/>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23</a:t>
            </a:fld>
            <a:endParaRPr b="0" dirty="0">
              <a:latin typeface="Arial Regular" charset="0"/>
            </a:endParaRPr>
          </a:p>
        </p:txBody>
      </p:sp>
      <p:sp>
        <p:nvSpPr>
          <p:cNvPr id="23" name="TextBox 22"/>
          <p:cNvSpPr txBox="1"/>
          <p:nvPr/>
        </p:nvSpPr>
        <p:spPr>
          <a:xfrm>
            <a:off x="919319" y="2171700"/>
            <a:ext cx="7675581" cy="7940635"/>
          </a:xfrm>
          <a:prstGeom prst="rect">
            <a:avLst/>
          </a:prstGeom>
          <a:noFill/>
        </p:spPr>
        <p:txBody>
          <a:bodyPr wrap="square" rtlCol="0">
            <a:spAutoFit/>
          </a:bodyPr>
          <a:lstStyle/>
          <a:p>
            <a:pPr>
              <a:spcAft>
                <a:spcPts val="1200"/>
              </a:spcAft>
            </a:pPr>
            <a:r>
              <a:rPr lang="en-US" sz="2800" dirty="0">
                <a:solidFill>
                  <a:schemeClr val="accent1"/>
                </a:solidFill>
                <a:latin typeface="Arial Narrow Regular" charset="0"/>
              </a:rPr>
              <a:t>real-time alerts  </a:t>
            </a:r>
          </a:p>
          <a:p>
            <a:pPr>
              <a:spcAft>
                <a:spcPts val="1200"/>
              </a:spcAft>
            </a:pPr>
            <a:r>
              <a:rPr lang="en-US" sz="2800" dirty="0">
                <a:solidFill>
                  <a:schemeClr val="accent1"/>
                </a:solidFill>
                <a:latin typeface="Arial Narrow Regular" charset="0"/>
              </a:rPr>
              <a:t>preventative maintenance insights</a:t>
            </a:r>
          </a:p>
          <a:p>
            <a:pPr>
              <a:spcAft>
                <a:spcPts val="1200"/>
              </a:spcAft>
            </a:pPr>
            <a:r>
              <a:rPr lang="en-US" sz="2800" dirty="0">
                <a:solidFill>
                  <a:schemeClr val="accent1"/>
                </a:solidFill>
                <a:latin typeface="Arial Narrow Regular" charset="0"/>
              </a:rPr>
              <a:t>historic data/trends</a:t>
            </a:r>
          </a:p>
          <a:p>
            <a:pPr>
              <a:spcAft>
                <a:spcPts val="1200"/>
              </a:spcAft>
            </a:pPr>
            <a:r>
              <a:rPr lang="en-US" sz="2800" dirty="0">
                <a:solidFill>
                  <a:schemeClr val="accent1"/>
                </a:solidFill>
                <a:latin typeface="Arial Narrow Regular" charset="0"/>
              </a:rPr>
              <a:t>dashboard-style view of enterprise</a:t>
            </a:r>
          </a:p>
          <a:p>
            <a:pPr>
              <a:spcAft>
                <a:spcPts val="1200"/>
              </a:spcAft>
            </a:pPr>
            <a:r>
              <a:rPr lang="en-US" sz="2800" dirty="0">
                <a:solidFill>
                  <a:schemeClr val="accent1"/>
                </a:solidFill>
                <a:latin typeface="Arial Narrow Regular" charset="0"/>
              </a:rPr>
              <a:t>organized by building and campus</a:t>
            </a:r>
          </a:p>
          <a:p>
            <a:pPr>
              <a:spcAft>
                <a:spcPts val="1200"/>
              </a:spcAft>
            </a:pPr>
            <a:r>
              <a:rPr lang="en-US" sz="2800" dirty="0">
                <a:solidFill>
                  <a:schemeClr val="accent1"/>
                </a:solidFill>
                <a:latin typeface="Arial Narrow Regular" charset="0"/>
              </a:rPr>
              <a:t>customizable alert parameters</a:t>
            </a:r>
          </a:p>
          <a:p>
            <a:pPr>
              <a:spcAft>
                <a:spcPts val="1200"/>
              </a:spcAft>
            </a:pPr>
            <a:r>
              <a:rPr lang="en-US" sz="2800" dirty="0">
                <a:solidFill>
                  <a:schemeClr val="accent1"/>
                </a:solidFill>
                <a:latin typeface="Arial Narrow Regular" charset="0"/>
              </a:rPr>
              <a:t>opt-in/out of email and mobile alerts</a:t>
            </a:r>
          </a:p>
          <a:p>
            <a:pPr>
              <a:spcAft>
                <a:spcPts val="1200"/>
              </a:spcAft>
            </a:pPr>
            <a:r>
              <a:rPr lang="en-US" sz="2800" dirty="0">
                <a:solidFill>
                  <a:schemeClr val="accent1"/>
                </a:solidFill>
                <a:latin typeface="Arial Narrow Regular" charset="0"/>
              </a:rPr>
              <a:t>add/assign sub-users</a:t>
            </a:r>
          </a:p>
          <a:p>
            <a:pPr>
              <a:spcAft>
                <a:spcPts val="1200"/>
              </a:spcAft>
            </a:pPr>
            <a:endParaRPr lang="en-US" sz="1800" dirty="0">
              <a:solidFill>
                <a:schemeClr val="accent1"/>
              </a:solidFill>
              <a:latin typeface="Arial Narrow Regular" charset="0"/>
            </a:endParaRPr>
          </a:p>
          <a:p>
            <a:pPr>
              <a:spcAft>
                <a:spcPts val="1200"/>
              </a:spcAft>
            </a:pPr>
            <a:endParaRPr lang="en-US" sz="2400" dirty="0">
              <a:solidFill>
                <a:schemeClr val="accent1"/>
              </a:solidFill>
              <a:latin typeface="Arial Narrow Regular" charset="0"/>
              <a:hlinkClick r:id="" action="ppaction://noaction"/>
            </a:endParaRPr>
          </a:p>
          <a:p>
            <a:pPr>
              <a:spcAft>
                <a:spcPts val="1200"/>
              </a:spcAft>
            </a:pPr>
            <a:endParaRPr lang="en-US" sz="2400" dirty="0">
              <a:solidFill>
                <a:schemeClr val="accent1"/>
              </a:solidFill>
              <a:latin typeface="Arial Narrow Regular" charset="0"/>
              <a:hlinkClick r:id="" action="ppaction://noaction"/>
            </a:endParaRPr>
          </a:p>
          <a:p>
            <a:pPr>
              <a:spcAft>
                <a:spcPts val="1200"/>
              </a:spcAft>
            </a:pPr>
            <a:endParaRPr lang="en-US" sz="2400" dirty="0">
              <a:solidFill>
                <a:schemeClr val="accent1"/>
              </a:solidFill>
              <a:latin typeface="Arial Narrow Regular" charset="0"/>
              <a:hlinkClick r:id="" action="ppaction://noaction"/>
            </a:endParaRPr>
          </a:p>
          <a:p>
            <a:pPr>
              <a:spcAft>
                <a:spcPts val="1200"/>
              </a:spcAft>
            </a:pPr>
            <a:endParaRPr lang="en-US" sz="2400" dirty="0">
              <a:solidFill>
                <a:schemeClr val="accent1"/>
              </a:solidFill>
              <a:latin typeface="Arial Narrow Regular" charset="0"/>
              <a:hlinkClick r:id="" action="ppaction://noaction"/>
            </a:endParaRPr>
          </a:p>
          <a:p>
            <a:pPr>
              <a:spcAft>
                <a:spcPts val="1200"/>
              </a:spcAft>
            </a:pPr>
            <a:endParaRPr lang="en-US" sz="800" dirty="0">
              <a:solidFill>
                <a:schemeClr val="accent1"/>
              </a:solidFill>
              <a:latin typeface="Arial Narrow Regular" charset="0"/>
              <a:hlinkClick r:id="" action="ppaction://noaction"/>
            </a:endParaRPr>
          </a:p>
          <a:p>
            <a:pPr>
              <a:spcAft>
                <a:spcPts val="1200"/>
              </a:spcAft>
            </a:pPr>
            <a:r>
              <a:rPr lang="en-US" sz="2400" dirty="0">
                <a:solidFill>
                  <a:schemeClr val="accent1"/>
                </a:solidFill>
                <a:latin typeface="Arial Narrow Regular" charset="0"/>
                <a:hlinkClick r:id="" action="ppaction://noaction"/>
              </a:rPr>
              <a:t>Step-by-step </a:t>
            </a:r>
            <a:r>
              <a:rPr lang="en-US" sz="2400" dirty="0" err="1">
                <a:solidFill>
                  <a:schemeClr val="accent1"/>
                </a:solidFill>
                <a:latin typeface="Arial Narrow Regular" charset="0"/>
                <a:hlinkClick r:id="" action="ppaction://noaction"/>
              </a:rPr>
              <a:t>PlumbSMART</a:t>
            </a:r>
            <a:r>
              <a:rPr lang="en-US" sz="2400" dirty="0">
                <a:solidFill>
                  <a:schemeClr val="accent1"/>
                </a:solidFill>
                <a:latin typeface="Arial Narrow Regular" charset="0"/>
                <a:hlinkClick r:id="" action="ppaction://noaction"/>
              </a:rPr>
              <a:t>™ instructions in less than 15 minutes!</a:t>
            </a:r>
            <a:endParaRPr lang="en-US" sz="2400" dirty="0">
              <a:solidFill>
                <a:schemeClr val="accent1"/>
              </a:solidFill>
              <a:latin typeface="Arial Narrow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9131300" y="0"/>
            <a:ext cx="91567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grpSp>
        <p:nvGrpSpPr>
          <p:cNvPr id="11" name="Group 10">
            <a:extLst>
              <a:ext uri="{FF2B5EF4-FFF2-40B4-BE49-F238E27FC236}">
                <a16:creationId xmlns:a16="http://schemas.microsoft.com/office/drawing/2014/main" id="{7E25A4CD-9F48-4455-A685-FE489B30A2C4}"/>
              </a:ext>
            </a:extLst>
          </p:cNvPr>
          <p:cNvGrpSpPr>
            <a:grpSpLocks noChangeAspect="1"/>
          </p:cNvGrpSpPr>
          <p:nvPr/>
        </p:nvGrpSpPr>
        <p:grpSpPr>
          <a:xfrm>
            <a:off x="6326118" y="114300"/>
            <a:ext cx="11809482" cy="8733399"/>
            <a:chOff x="6584829" y="142675"/>
            <a:chExt cx="8088577" cy="5981700"/>
          </a:xfrm>
        </p:grpSpPr>
        <p:pic>
          <p:nvPicPr>
            <p:cNvPr id="14" name="Picture 13">
              <a:extLst>
                <a:ext uri="{FF2B5EF4-FFF2-40B4-BE49-F238E27FC236}">
                  <a16:creationId xmlns:a16="http://schemas.microsoft.com/office/drawing/2014/main" id="{77F25C37-322C-4E25-AA2A-5A1518D2E6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4829" y="142675"/>
              <a:ext cx="8088577" cy="5981700"/>
            </a:xfrm>
            <a:prstGeom prst="rect">
              <a:avLst/>
            </a:prstGeom>
          </p:spPr>
        </p:pic>
        <p:grpSp>
          <p:nvGrpSpPr>
            <p:cNvPr id="15" name="Group 14">
              <a:extLst>
                <a:ext uri="{FF2B5EF4-FFF2-40B4-BE49-F238E27FC236}">
                  <a16:creationId xmlns:a16="http://schemas.microsoft.com/office/drawing/2014/main" id="{56D9F2CC-15BF-4F57-95F0-42017150B79A}"/>
                </a:ext>
              </a:extLst>
            </p:cNvPr>
            <p:cNvGrpSpPr/>
            <p:nvPr/>
          </p:nvGrpSpPr>
          <p:grpSpPr>
            <a:xfrm>
              <a:off x="6894393" y="445758"/>
              <a:ext cx="7467600" cy="4180572"/>
              <a:chOff x="6934200" y="667246"/>
              <a:chExt cx="7467600" cy="4180572"/>
            </a:xfrm>
          </p:grpSpPr>
          <p:pic>
            <p:nvPicPr>
              <p:cNvPr id="17" name="Picture 16">
                <a:extLst>
                  <a:ext uri="{FF2B5EF4-FFF2-40B4-BE49-F238E27FC236}">
                    <a16:creationId xmlns:a16="http://schemas.microsoft.com/office/drawing/2014/main" id="{BCA9A728-665C-4E36-8BB9-C17BB445574B}"/>
                  </a:ext>
                </a:extLst>
              </p:cNvPr>
              <p:cNvPicPr>
                <a:picLocks noChangeAspect="1"/>
              </p:cNvPicPr>
              <p:nvPr/>
            </p:nvPicPr>
            <p:blipFill rotWithShape="1">
              <a:blip r:embed="rId4" cstate="print"/>
              <a:srcRect b="50000"/>
              <a:stretch/>
            </p:blipFill>
            <p:spPr>
              <a:xfrm>
                <a:off x="6958059" y="667246"/>
                <a:ext cx="7443741" cy="4180572"/>
              </a:xfrm>
              <a:prstGeom prst="rect">
                <a:avLst/>
              </a:prstGeom>
            </p:spPr>
          </p:pic>
          <p:pic>
            <p:nvPicPr>
              <p:cNvPr id="18" name="Picture 17">
                <a:extLst>
                  <a:ext uri="{FF2B5EF4-FFF2-40B4-BE49-F238E27FC236}">
                    <a16:creationId xmlns:a16="http://schemas.microsoft.com/office/drawing/2014/main" id="{84F7AE2C-3D81-4D3E-9128-61B720F897A2}"/>
                  </a:ext>
                </a:extLst>
              </p:cNvPr>
              <p:cNvPicPr>
                <a:picLocks noChangeAspect="1"/>
              </p:cNvPicPr>
              <p:nvPr/>
            </p:nvPicPr>
            <p:blipFill>
              <a:blip r:embed="rId5" cstate="print"/>
              <a:stretch>
                <a:fillRect/>
              </a:stretch>
            </p:blipFill>
            <p:spPr>
              <a:xfrm>
                <a:off x="6934200" y="962541"/>
                <a:ext cx="7467600" cy="3762986"/>
              </a:xfrm>
              <a:prstGeom prst="rect">
                <a:avLst/>
              </a:prstGeom>
            </p:spPr>
          </p:pic>
        </p:grpSp>
      </p:grpSp>
      <p:sp>
        <p:nvSpPr>
          <p:cNvPr id="28" name="Rectangle 27">
            <a:extLst>
              <a:ext uri="{FF2B5EF4-FFF2-40B4-BE49-F238E27FC236}">
                <a16:creationId xmlns:a16="http://schemas.microsoft.com/office/drawing/2014/main" id="{23C6992A-56BB-4477-B69E-0E690AAD137F}"/>
              </a:ext>
            </a:extLst>
          </p:cNvPr>
          <p:cNvSpPr/>
          <p:nvPr/>
        </p:nvSpPr>
        <p:spPr>
          <a:xfrm>
            <a:off x="6284893" y="7138673"/>
            <a:ext cx="2846407" cy="1709026"/>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13" name="Group 12">
            <a:extLst>
              <a:ext uri="{FF2B5EF4-FFF2-40B4-BE49-F238E27FC236}">
                <a16:creationId xmlns:a16="http://schemas.microsoft.com/office/drawing/2014/main" id="{D777330F-5CD1-4196-A00A-43D61952EF59}"/>
              </a:ext>
            </a:extLst>
          </p:cNvPr>
          <p:cNvGrpSpPr/>
          <p:nvPr/>
        </p:nvGrpSpPr>
        <p:grpSpPr>
          <a:xfrm rot="348967">
            <a:off x="12852371" y="3507159"/>
            <a:ext cx="5383281" cy="7324377"/>
            <a:chOff x="12420599" y="2400300"/>
            <a:chExt cx="5777909" cy="7861300"/>
          </a:xfrm>
        </p:grpSpPr>
        <p:pic>
          <p:nvPicPr>
            <p:cNvPr id="7" name="Picture 6">
              <a:extLst>
                <a:ext uri="{FF2B5EF4-FFF2-40B4-BE49-F238E27FC236}">
                  <a16:creationId xmlns:a16="http://schemas.microsoft.com/office/drawing/2014/main" id="{589F2466-BC48-4C7E-B3F0-A2D122B05E2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079" t="6313" r="2598"/>
            <a:stretch/>
          </p:blipFill>
          <p:spPr>
            <a:xfrm>
              <a:off x="12420599" y="2400300"/>
              <a:ext cx="5777909" cy="7861300"/>
            </a:xfrm>
            <a:prstGeom prst="rect">
              <a:avLst/>
            </a:prstGeom>
          </p:spPr>
        </p:pic>
        <p:pic>
          <p:nvPicPr>
            <p:cNvPr id="3074" name="Picture 2"/>
            <p:cNvPicPr>
              <a:picLocks noChangeAspect="1" noChangeArrowheads="1"/>
            </p:cNvPicPr>
            <p:nvPr/>
          </p:nvPicPr>
          <p:blipFill>
            <a:blip r:embed="rId7" cstate="print"/>
            <a:srcRect b="25238"/>
            <a:stretch>
              <a:fillRect/>
            </a:stretch>
          </p:blipFill>
          <p:spPr bwMode="auto">
            <a:xfrm>
              <a:off x="12979171" y="3702907"/>
              <a:ext cx="4576052" cy="5174393"/>
            </a:xfrm>
            <a:prstGeom prst="rect">
              <a:avLst/>
            </a:prstGeom>
            <a:noFill/>
            <a:ln w="9525">
              <a:noFill/>
              <a:miter lim="800000"/>
              <a:headEnd/>
              <a:tailEnd/>
            </a:ln>
          </p:spPr>
        </p:pic>
        <p:pic>
          <p:nvPicPr>
            <p:cNvPr id="8" name="Picture 7">
              <a:extLst>
                <a:ext uri="{FF2B5EF4-FFF2-40B4-BE49-F238E27FC236}">
                  <a16:creationId xmlns:a16="http://schemas.microsoft.com/office/drawing/2014/main" id="{12E604A5-79EF-4A5C-A458-53A3E3497981}"/>
                </a:ext>
              </a:extLst>
            </p:cNvPr>
            <p:cNvPicPr>
              <a:picLocks noChangeAspect="1"/>
            </p:cNvPicPr>
            <p:nvPr/>
          </p:nvPicPr>
          <p:blipFill rotWithShape="1">
            <a:blip r:embed="rId8" cstate="print"/>
            <a:srcRect r="5176" b="83402"/>
            <a:stretch/>
          </p:blipFill>
          <p:spPr>
            <a:xfrm>
              <a:off x="13026148" y="8828292"/>
              <a:ext cx="4499852" cy="277608"/>
            </a:xfrm>
            <a:prstGeom prst="rect">
              <a:avLst/>
            </a:prstGeom>
          </p:spPr>
        </p:pic>
        <p:sp>
          <p:nvSpPr>
            <p:cNvPr id="9" name="TextBox 8">
              <a:extLst>
                <a:ext uri="{FF2B5EF4-FFF2-40B4-BE49-F238E27FC236}">
                  <a16:creationId xmlns:a16="http://schemas.microsoft.com/office/drawing/2014/main" id="{C1E0EB19-FB2F-4FEC-A44F-B4C715433FE5}"/>
                </a:ext>
              </a:extLst>
            </p:cNvPr>
            <p:cNvSpPr txBox="1"/>
            <p:nvPr/>
          </p:nvSpPr>
          <p:spPr>
            <a:xfrm>
              <a:off x="14397808" y="3251704"/>
              <a:ext cx="1908992" cy="132344"/>
            </a:xfrm>
            <a:prstGeom prst="rect">
              <a:avLst/>
            </a:prstGeom>
            <a:solidFill>
              <a:srgbClr val="FFFFFF"/>
            </a:solidFill>
          </p:spPr>
          <p:txBody>
            <a:bodyPr wrap="square" lIns="45720" tIns="0" rIns="0" bIns="9144" rtlCol="0">
              <a:spAutoFit/>
            </a:bodyPr>
            <a:lstStyle/>
            <a:p>
              <a:r>
                <a:rPr lang="en-US" sz="800" dirty="0">
                  <a:solidFill>
                    <a:schemeClr val="tx2"/>
                  </a:solidFill>
                </a:rPr>
                <a:t>https://zurnportal.azurewebsites.net/app/</a:t>
              </a:r>
            </a:p>
          </p:txBody>
        </p:sp>
        <p:sp>
          <p:nvSpPr>
            <p:cNvPr id="26" name="TextBox 25">
              <a:extLst>
                <a:ext uri="{FF2B5EF4-FFF2-40B4-BE49-F238E27FC236}">
                  <a16:creationId xmlns:a16="http://schemas.microsoft.com/office/drawing/2014/main" id="{DAC3E3BE-CB98-4FD3-B855-902BABDDFB62}"/>
                </a:ext>
              </a:extLst>
            </p:cNvPr>
            <p:cNvSpPr txBox="1"/>
            <p:nvPr/>
          </p:nvSpPr>
          <p:spPr>
            <a:xfrm>
              <a:off x="13660020" y="3427795"/>
              <a:ext cx="3279541" cy="208113"/>
            </a:xfrm>
            <a:prstGeom prst="rect">
              <a:avLst/>
            </a:prstGeom>
            <a:solidFill>
              <a:srgbClr val="C6C9D2"/>
            </a:solidFill>
          </p:spPr>
          <p:txBody>
            <a:bodyPr wrap="square" lIns="45720" tIns="45720" rIns="0" bIns="9144" rtlCol="0">
              <a:spAutoFit/>
            </a:bodyPr>
            <a:lstStyle/>
            <a:p>
              <a:r>
                <a:rPr lang="en-US" sz="900" b="1" dirty="0">
                  <a:solidFill>
                    <a:schemeClr val="tx2"/>
                  </a:solidFill>
                </a:rPr>
                <a:t>Zurn Connected Products – Headquarters – Backflow 3</a:t>
              </a:r>
            </a:p>
          </p:txBody>
        </p:sp>
      </p:grpSp>
      <p:sp>
        <p:nvSpPr>
          <p:cNvPr id="20" name="Rectangle 19">
            <a:extLst>
              <a:ext uri="{FF2B5EF4-FFF2-40B4-BE49-F238E27FC236}">
                <a16:creationId xmlns:a16="http://schemas.microsoft.com/office/drawing/2014/main" id="{11C2E860-9411-4980-A3C5-27915FA5369B}"/>
              </a:ext>
            </a:extLst>
          </p:cNvPr>
          <p:cNvSpPr/>
          <p:nvPr/>
        </p:nvSpPr>
        <p:spPr>
          <a:xfrm>
            <a:off x="906619" y="7254776"/>
            <a:ext cx="6748863" cy="2308324"/>
          </a:xfrm>
          <a:prstGeom prst="rect">
            <a:avLst/>
          </a:prstGeom>
        </p:spPr>
        <p:txBody>
          <a:bodyPr wrap="square">
            <a:spAutoFit/>
          </a:bodyPr>
          <a:lstStyle/>
          <a:p>
            <a:r>
              <a:rPr lang="en-US" sz="2000" b="1" dirty="0">
                <a:latin typeface="Arial Narrow Regular"/>
              </a:rPr>
              <a:t>PLUMBSMART</a:t>
            </a:r>
            <a:r>
              <a:rPr lang="en-US" sz="2000" dirty="0">
                <a:latin typeface="Arial Narrow Regular"/>
              </a:rPr>
              <a:t>™</a:t>
            </a:r>
            <a:r>
              <a:rPr lang="en-US" sz="2000" b="1" dirty="0">
                <a:latin typeface="Arial Narrow Regular"/>
              </a:rPr>
              <a:t> ACCESS IS BY INVITATION ONLY; </a:t>
            </a:r>
            <a:br>
              <a:rPr lang="en-US" sz="2000" b="1" dirty="0">
                <a:latin typeface="Arial Narrow Regular"/>
              </a:rPr>
            </a:br>
            <a:r>
              <a:rPr lang="en-US" sz="2000" dirty="0">
                <a:latin typeface="Arial Narrow Regular"/>
              </a:rPr>
              <a:t>USERS MUST BE AUTHORIZED AND VALIDATED</a:t>
            </a:r>
            <a:br>
              <a:rPr lang="en-US" sz="2000" dirty="0">
                <a:latin typeface="Arial Narrow Regular"/>
              </a:rPr>
            </a:br>
            <a:endParaRPr lang="en-US" sz="1000" dirty="0">
              <a:latin typeface="Arial Narrow Regular"/>
            </a:endParaRPr>
          </a:p>
          <a:p>
            <a:r>
              <a:rPr lang="en-US" sz="2000" b="1" dirty="0">
                <a:latin typeface="Arial Narrow Regular"/>
              </a:rPr>
              <a:t>AUTHENTICATION IS SECURED </a:t>
            </a:r>
            <a:br>
              <a:rPr lang="en-US" sz="2000" b="1" dirty="0">
                <a:latin typeface="Arial Narrow Regular"/>
              </a:rPr>
            </a:br>
            <a:r>
              <a:rPr lang="en-US" sz="2000" dirty="0">
                <a:latin typeface="Arial Narrow Regular"/>
              </a:rPr>
              <a:t>BY MICROSOFT AZURE ENCYPTION PROTOCOLS</a:t>
            </a:r>
            <a:br>
              <a:rPr lang="en-US" sz="2000" dirty="0">
                <a:latin typeface="Arial Narrow Regular"/>
              </a:rPr>
            </a:br>
            <a:endParaRPr lang="en-US" sz="1000" dirty="0">
              <a:latin typeface="Arial Narrow Regular"/>
            </a:endParaRPr>
          </a:p>
          <a:p>
            <a:r>
              <a:rPr lang="en-US" sz="2000" b="1" dirty="0">
                <a:latin typeface="Arial Narrow Regular"/>
              </a:rPr>
              <a:t>USER PRIVILEGES CAN BE LIMITED </a:t>
            </a:r>
            <a:br>
              <a:rPr lang="en-US" sz="2000" b="1" dirty="0">
                <a:latin typeface="Arial Narrow Regular"/>
              </a:rPr>
            </a:br>
            <a:r>
              <a:rPr lang="en-US" sz="2000" dirty="0">
                <a:latin typeface="Arial Narrow Regular"/>
              </a:rPr>
              <a:t>TO SPECIFIC ROLES, LOCATIONS &amp; PRODUCTS</a:t>
            </a:r>
          </a:p>
        </p:txBody>
      </p:sp>
      <p:cxnSp>
        <p:nvCxnSpPr>
          <p:cNvPr id="21" name="Straight Connector 20">
            <a:extLst>
              <a:ext uri="{FF2B5EF4-FFF2-40B4-BE49-F238E27FC236}">
                <a16:creationId xmlns:a16="http://schemas.microsoft.com/office/drawing/2014/main" id="{59A572B6-0A2A-49B5-BA1D-101CB7056702}"/>
              </a:ext>
            </a:extLst>
          </p:cNvPr>
          <p:cNvCxnSpPr>
            <a:cxnSpLocks/>
          </p:cNvCxnSpPr>
          <p:nvPr/>
        </p:nvCxnSpPr>
        <p:spPr>
          <a:xfrm>
            <a:off x="990600" y="6972300"/>
            <a:ext cx="4648200" cy="0"/>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751767D-33BC-4746-B96F-567AC2B370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6131" y="723900"/>
            <a:ext cx="4728869" cy="836646"/>
          </a:xfrm>
          <a:prstGeom prst="rect">
            <a:avLst/>
          </a:prstGeom>
        </p:spPr>
      </p:pic>
      <p:pic>
        <p:nvPicPr>
          <p:cNvPr id="19" name="Picture 18">
            <a:extLst>
              <a:ext uri="{FF2B5EF4-FFF2-40B4-BE49-F238E27FC236}">
                <a16:creationId xmlns:a16="http://schemas.microsoft.com/office/drawing/2014/main" id="{18FAEFEF-D561-482B-999D-E602E5F6F16F}"/>
              </a:ext>
            </a:extLst>
          </p:cNvPr>
          <p:cNvPicPr>
            <a:picLocks noChangeAspect="1"/>
          </p:cNvPicPr>
          <p:nvPr/>
        </p:nvPicPr>
        <p:blipFill rotWithShape="1">
          <a:blip r:embed="rId10"/>
          <a:srcRect t="23495" b="42251"/>
          <a:stretch/>
        </p:blipFill>
        <p:spPr>
          <a:xfrm>
            <a:off x="14932547" y="1439301"/>
            <a:ext cx="2642319" cy="293804"/>
          </a:xfrm>
          <a:prstGeom prst="rect">
            <a:avLst/>
          </a:prstGeom>
        </p:spPr>
      </p:pic>
      <p:pic>
        <p:nvPicPr>
          <p:cNvPr id="12" name="Picture 11">
            <a:extLst>
              <a:ext uri="{FF2B5EF4-FFF2-40B4-BE49-F238E27FC236}">
                <a16:creationId xmlns:a16="http://schemas.microsoft.com/office/drawing/2014/main" id="{BD4027E7-476A-4682-9B23-266E770B3B6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929296" y="1445868"/>
            <a:ext cx="1586396" cy="280670"/>
          </a:xfrm>
          <a:prstGeom prst="rect">
            <a:avLst/>
          </a:prstGeom>
        </p:spPr>
      </p:pic>
      <p:pic>
        <p:nvPicPr>
          <p:cNvPr id="27" name="Picture 26">
            <a:extLst>
              <a:ext uri="{FF2B5EF4-FFF2-40B4-BE49-F238E27FC236}">
                <a16:creationId xmlns:a16="http://schemas.microsoft.com/office/drawing/2014/main" id="{E7646B4B-DA86-4FAF-854C-455C560C29C0}"/>
              </a:ext>
            </a:extLst>
          </p:cNvPr>
          <p:cNvPicPr>
            <a:picLocks noChangeAspect="1"/>
          </p:cNvPicPr>
          <p:nvPr/>
        </p:nvPicPr>
        <p:blipFill rotWithShape="1">
          <a:blip r:embed="rId10"/>
          <a:srcRect t="40723" b="42251"/>
          <a:stretch/>
        </p:blipFill>
        <p:spPr>
          <a:xfrm rot="325648">
            <a:off x="16307341" y="5140210"/>
            <a:ext cx="1449872" cy="80130"/>
          </a:xfrm>
          <a:prstGeom prst="rect">
            <a:avLst/>
          </a:prstGeom>
        </p:spPr>
      </p:pic>
      <p:pic>
        <p:nvPicPr>
          <p:cNvPr id="29" name="Picture 28">
            <a:extLst>
              <a:ext uri="{FF2B5EF4-FFF2-40B4-BE49-F238E27FC236}">
                <a16:creationId xmlns:a16="http://schemas.microsoft.com/office/drawing/2014/main" id="{B9AE7BAC-8518-49F5-9C9B-6D8A9CE0410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358156">
            <a:off x="16780305" y="5140630"/>
            <a:ext cx="936330" cy="165658"/>
          </a:xfrm>
          <a:prstGeom prst="rect">
            <a:avLst/>
          </a:prstGeom>
        </p:spPr>
      </p:pic>
      <p:pic>
        <p:nvPicPr>
          <p:cNvPr id="22" name="Picture 21">
            <a:extLst>
              <a:ext uri="{FF2B5EF4-FFF2-40B4-BE49-F238E27FC236}">
                <a16:creationId xmlns:a16="http://schemas.microsoft.com/office/drawing/2014/main" id="{F0FC4D05-87AC-414C-8568-0FCE9C97AE54}"/>
              </a:ext>
            </a:extLst>
          </p:cNvPr>
          <p:cNvPicPr>
            <a:picLocks noChangeAspect="1"/>
          </p:cNvPicPr>
          <p:nvPr/>
        </p:nvPicPr>
        <p:blipFill rotWithShape="1">
          <a:blip r:embed="rId13"/>
          <a:srcRect r="29536" b="29681"/>
          <a:stretch/>
        </p:blipFill>
        <p:spPr>
          <a:xfrm>
            <a:off x="16550620" y="1847405"/>
            <a:ext cx="903892" cy="273159"/>
          </a:xfrm>
          <a:prstGeom prst="rect">
            <a:avLst/>
          </a:prstGeom>
        </p:spPr>
      </p:pic>
      <p:pic>
        <p:nvPicPr>
          <p:cNvPr id="30" name="Picture 29">
            <a:extLst>
              <a:ext uri="{FF2B5EF4-FFF2-40B4-BE49-F238E27FC236}">
                <a16:creationId xmlns:a16="http://schemas.microsoft.com/office/drawing/2014/main" id="{D1BC27DC-1C9E-4691-BD47-148F7E29B65E}"/>
              </a:ext>
            </a:extLst>
          </p:cNvPr>
          <p:cNvPicPr>
            <a:picLocks noChangeAspect="1"/>
          </p:cNvPicPr>
          <p:nvPr/>
        </p:nvPicPr>
        <p:blipFill rotWithShape="1">
          <a:blip r:embed="rId13"/>
          <a:srcRect r="37449" b="31582"/>
          <a:stretch/>
        </p:blipFill>
        <p:spPr>
          <a:xfrm rot="330847">
            <a:off x="17151421" y="5353156"/>
            <a:ext cx="538284" cy="156695"/>
          </a:xfrm>
          <a:prstGeom prst="rect">
            <a:avLst/>
          </a:prstGeom>
        </p:spPr>
      </p:pic>
    </p:spTree>
    <p:extLst>
      <p:ext uri="{BB962C8B-B14F-4D97-AF65-F5344CB8AC3E}">
        <p14:creationId xmlns:p14="http://schemas.microsoft.com/office/powerpoint/2010/main" val="4216442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953501" cy="1338828"/>
          </a:xfrm>
        </p:spPr>
        <p:txBody>
          <a:bodyPr/>
          <a:lstStyle/>
          <a:p>
            <a:r>
              <a:rPr lang="en-US" dirty="0">
                <a:solidFill>
                  <a:schemeClr val="accent1"/>
                </a:solidFill>
              </a:rPr>
              <a:t>present launches</a:t>
            </a:r>
            <a:br>
              <a:rPr lang="en-US" dirty="0"/>
            </a:br>
            <a:r>
              <a:rPr lang="en-US" dirty="0"/>
              <a:t>connected products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24</a:t>
            </a:fld>
            <a:endParaRPr b="0" dirty="0">
              <a:latin typeface="Arial Regular" charset="0"/>
            </a:endParaRPr>
          </a:p>
        </p:txBody>
      </p:sp>
      <p:sp>
        <p:nvSpPr>
          <p:cNvPr id="31" name="Rectangle 30"/>
          <p:cNvSpPr/>
          <p:nvPr/>
        </p:nvSpPr>
        <p:spPr>
          <a:xfrm>
            <a:off x="11506200" y="-25400"/>
            <a:ext cx="67691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2" name="Group 38"/>
          <p:cNvGrpSpPr/>
          <p:nvPr/>
        </p:nvGrpSpPr>
        <p:grpSpPr>
          <a:xfrm>
            <a:off x="914400" y="2322374"/>
            <a:ext cx="9268665" cy="1754326"/>
            <a:chOff x="8159986" y="5423129"/>
            <a:chExt cx="8679212" cy="1754326"/>
          </a:xfrm>
        </p:grpSpPr>
        <p:sp>
          <p:nvSpPr>
            <p:cNvPr id="42" name="TextBox 41"/>
            <p:cNvSpPr txBox="1"/>
            <p:nvPr/>
          </p:nvSpPr>
          <p:spPr>
            <a:xfrm>
              <a:off x="8459970" y="5423129"/>
              <a:ext cx="4888341" cy="1754326"/>
            </a:xfrm>
            <a:prstGeom prst="rect">
              <a:avLst/>
            </a:prstGeom>
            <a:noFill/>
          </p:spPr>
          <p:txBody>
            <a:bodyPr wrap="square" rtlCol="0">
              <a:spAutoFit/>
            </a:bodyPr>
            <a:lstStyle/>
            <a:p>
              <a:r>
                <a:rPr lang="en-US" sz="3600" dirty="0">
                  <a:solidFill>
                    <a:schemeClr val="accent1"/>
                  </a:solidFill>
                  <a:latin typeface="Arial Narrow Regular" charset="0"/>
                </a:rPr>
                <a:t>Connected </a:t>
              </a:r>
            </a:p>
            <a:p>
              <a:r>
                <a:rPr lang="en-US" sz="3600" dirty="0">
                  <a:solidFill>
                    <a:schemeClr val="accent1"/>
                  </a:solidFill>
                  <a:latin typeface="Arial Narrow Regular" charset="0"/>
                </a:rPr>
                <a:t>Flood Control System (FCIS)</a:t>
              </a:r>
              <a:endParaRPr lang="en-US" dirty="0"/>
            </a:p>
            <a:p>
              <a:endParaRPr lang="en-US" sz="3600" dirty="0">
                <a:solidFill>
                  <a:schemeClr val="accent1"/>
                </a:solidFill>
                <a:latin typeface="Arial Narrow Regular" charset="0"/>
              </a:endParaRPr>
            </a:p>
          </p:txBody>
        </p:sp>
        <p:sp>
          <p:nvSpPr>
            <p:cNvPr id="41" name="TextBox 40"/>
            <p:cNvSpPr txBox="1"/>
            <p:nvPr/>
          </p:nvSpPr>
          <p:spPr>
            <a:xfrm>
              <a:off x="8159986" y="6130709"/>
              <a:ext cx="8679212" cy="369332"/>
            </a:xfrm>
            <a:prstGeom prst="rect">
              <a:avLst/>
            </a:prstGeom>
            <a:noFill/>
          </p:spPr>
          <p:txBody>
            <a:bodyPr wrap="square" rtlCol="0">
              <a:spAutoFit/>
            </a:bodyPr>
            <a:lstStyle/>
            <a:p>
              <a:endParaRPr lang="en-US" sz="1800" dirty="0">
                <a:solidFill>
                  <a:schemeClr val="tx2"/>
                </a:solidFill>
                <a:latin typeface="Arial Narrow Regular" charset="0"/>
              </a:endParaRPr>
            </a:p>
          </p:txBody>
        </p:sp>
      </p:grpSp>
      <p:sp>
        <p:nvSpPr>
          <p:cNvPr id="16" name="Rectangle 15"/>
          <p:cNvSpPr/>
          <p:nvPr/>
        </p:nvSpPr>
        <p:spPr>
          <a:xfrm>
            <a:off x="11533094" y="-36521"/>
            <a:ext cx="67818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12" name="TextBox 11">
            <a:extLst>
              <a:ext uri="{FF2B5EF4-FFF2-40B4-BE49-F238E27FC236}">
                <a16:creationId xmlns:a16="http://schemas.microsoft.com/office/drawing/2014/main" id="{02715A4C-B25E-430E-80AC-3ED47F653E46}"/>
              </a:ext>
            </a:extLst>
          </p:cNvPr>
          <p:cNvSpPr txBox="1"/>
          <p:nvPr/>
        </p:nvSpPr>
        <p:spPr>
          <a:xfrm>
            <a:off x="1628583" y="7013022"/>
            <a:ext cx="4826510" cy="1426031"/>
          </a:xfrm>
          <a:prstGeom prst="rect">
            <a:avLst/>
          </a:prstGeom>
          <a:noFill/>
        </p:spPr>
        <p:txBody>
          <a:bodyPr wrap="square" rtlCol="0">
            <a:spAutoFit/>
          </a:bodyPr>
          <a:lstStyle/>
          <a:p>
            <a:pPr marL="285750" indent="-285750" defTabSz="914446">
              <a:spcAft>
                <a:spcPts val="800"/>
              </a:spcAft>
              <a:buFont typeface="Wingdings" panose="05000000000000000000" pitchFamily="2" charset="2"/>
              <a:buChar char="ü"/>
            </a:pPr>
            <a:r>
              <a:rPr lang="en-US" sz="2000" b="1" dirty="0">
                <a:solidFill>
                  <a:srgbClr val="0077C8"/>
                </a:solidFill>
                <a:latin typeface="Arial Narrow Regular" charset="0"/>
              </a:rPr>
              <a:t>All features of backflow preventer (relief valve discharge detection and alerts)</a:t>
            </a:r>
          </a:p>
          <a:p>
            <a:pPr marL="285750" indent="-285750" defTabSz="914446">
              <a:spcAft>
                <a:spcPts val="800"/>
              </a:spcAft>
              <a:buFont typeface="Wingdings" panose="05000000000000000000" pitchFamily="2" charset="2"/>
              <a:buChar char="ü"/>
            </a:pPr>
            <a:r>
              <a:rPr lang="en-US" sz="2000" b="1" dirty="0">
                <a:solidFill>
                  <a:srgbClr val="0077C8"/>
                </a:solidFill>
                <a:latin typeface="Arial Narrow Regular" charset="0"/>
              </a:rPr>
              <a:t>Automatic shutoff of water supply based on preset/customizable parameters</a:t>
            </a:r>
            <a:endParaRPr lang="en-US" sz="2000" b="1" dirty="0">
              <a:solidFill>
                <a:srgbClr val="00B0F0"/>
              </a:solidFill>
              <a:latin typeface="Arial Narrow Regular" charset="0"/>
            </a:endParaRPr>
          </a:p>
        </p:txBody>
      </p:sp>
      <p:pic>
        <p:nvPicPr>
          <p:cNvPr id="13" name="Picture 12" descr="Z6950-XL_Serio_AL34.png">
            <a:extLst>
              <a:ext uri="{FF2B5EF4-FFF2-40B4-BE49-F238E27FC236}">
                <a16:creationId xmlns:a16="http://schemas.microsoft.com/office/drawing/2014/main" id="{7C064670-2DD1-4697-855D-8B26CD68AB88}"/>
              </a:ext>
            </a:extLst>
          </p:cNvPr>
          <p:cNvPicPr>
            <a:picLocks noChangeAspect="1"/>
          </p:cNvPicPr>
          <p:nvPr/>
        </p:nvPicPr>
        <p:blipFill>
          <a:blip r:embed="rId3" cstate="print"/>
          <a:stretch>
            <a:fillRect/>
          </a:stretch>
        </p:blipFill>
        <p:spPr>
          <a:xfrm>
            <a:off x="7943702" y="3852178"/>
            <a:ext cx="2449618" cy="2653752"/>
          </a:xfrm>
          <a:prstGeom prst="rect">
            <a:avLst/>
          </a:prstGeom>
        </p:spPr>
      </p:pic>
      <p:sp>
        <p:nvSpPr>
          <p:cNvPr id="14" name="TextBox 13">
            <a:extLst>
              <a:ext uri="{FF2B5EF4-FFF2-40B4-BE49-F238E27FC236}">
                <a16:creationId xmlns:a16="http://schemas.microsoft.com/office/drawing/2014/main" id="{742A498F-2F3B-46C3-BBAF-5823FD6B139E}"/>
              </a:ext>
            </a:extLst>
          </p:cNvPr>
          <p:cNvSpPr txBox="1"/>
          <p:nvPr/>
        </p:nvSpPr>
        <p:spPr>
          <a:xfrm>
            <a:off x="7468117" y="6970653"/>
            <a:ext cx="4038083" cy="1220847"/>
          </a:xfrm>
          <a:prstGeom prst="rect">
            <a:avLst/>
          </a:prstGeom>
          <a:noFill/>
        </p:spPr>
        <p:txBody>
          <a:bodyPr wrap="square" rtlCol="0">
            <a:spAutoFit/>
          </a:bodyPr>
          <a:lstStyle/>
          <a:p>
            <a:pPr marL="285750" indent="-285750" defTabSz="914446">
              <a:spcAft>
                <a:spcPts val="800"/>
              </a:spcAft>
              <a:buFont typeface="Wingdings" panose="05000000000000000000" pitchFamily="2" charset="2"/>
              <a:buChar char="ü"/>
            </a:pPr>
            <a:r>
              <a:rPr lang="en-US" sz="2000" b="1" dirty="0">
                <a:solidFill>
                  <a:srgbClr val="0077C8"/>
                </a:solidFill>
                <a:latin typeface="Arial Narrow Regular" charset="0"/>
              </a:rPr>
              <a:t>Faucet usage metrics </a:t>
            </a:r>
          </a:p>
          <a:p>
            <a:pPr marL="285750" indent="-285750" defTabSz="914446">
              <a:spcAft>
                <a:spcPts val="800"/>
              </a:spcAft>
              <a:buFont typeface="Wingdings" panose="05000000000000000000" pitchFamily="2" charset="2"/>
              <a:buChar char="ü"/>
            </a:pPr>
            <a:r>
              <a:rPr lang="en-US" sz="2000" b="1" dirty="0">
                <a:solidFill>
                  <a:srgbClr val="0077C8"/>
                </a:solidFill>
                <a:latin typeface="Arial Narrow Regular" charset="0"/>
              </a:rPr>
              <a:t>Water consumption metrics</a:t>
            </a:r>
          </a:p>
          <a:p>
            <a:pPr marL="285750" indent="-285750" defTabSz="914446">
              <a:spcAft>
                <a:spcPts val="800"/>
              </a:spcAft>
              <a:buFont typeface="Wingdings" panose="05000000000000000000" pitchFamily="2" charset="2"/>
              <a:buChar char="ü"/>
            </a:pPr>
            <a:r>
              <a:rPr lang="en-US" sz="2000" b="1" dirty="0">
                <a:solidFill>
                  <a:srgbClr val="0077C8"/>
                </a:solidFill>
                <a:latin typeface="Arial Narrow Regular" charset="0"/>
              </a:rPr>
              <a:t>Preventative maintenance alerts</a:t>
            </a:r>
            <a:endParaRPr lang="en-US" sz="2000" b="1" dirty="0">
              <a:solidFill>
                <a:srgbClr val="00B0F0"/>
              </a:solidFill>
              <a:latin typeface="Arial Narrow Regular" charset="0"/>
            </a:endParaRPr>
          </a:p>
        </p:txBody>
      </p:sp>
      <p:sp>
        <p:nvSpPr>
          <p:cNvPr id="17" name="TextBox 16">
            <a:extLst>
              <a:ext uri="{FF2B5EF4-FFF2-40B4-BE49-F238E27FC236}">
                <a16:creationId xmlns:a16="http://schemas.microsoft.com/office/drawing/2014/main" id="{FEDF5292-33C5-4B0D-96CE-D01745EF4305}"/>
              </a:ext>
            </a:extLst>
          </p:cNvPr>
          <p:cNvSpPr txBox="1"/>
          <p:nvPr/>
        </p:nvSpPr>
        <p:spPr>
          <a:xfrm>
            <a:off x="12923209" y="6957753"/>
            <a:ext cx="4393415" cy="1220847"/>
          </a:xfrm>
          <a:prstGeom prst="rect">
            <a:avLst/>
          </a:prstGeom>
          <a:noFill/>
        </p:spPr>
        <p:txBody>
          <a:bodyPr wrap="square" rtlCol="0">
            <a:spAutoFit/>
          </a:bodyPr>
          <a:lstStyle/>
          <a:p>
            <a:pPr marL="285750" indent="-285750" defTabSz="914446">
              <a:spcAft>
                <a:spcPts val="800"/>
              </a:spcAft>
              <a:buFont typeface="Wingdings" panose="05000000000000000000" pitchFamily="2" charset="2"/>
              <a:buChar char="ü"/>
            </a:pPr>
            <a:r>
              <a:rPr lang="en-US" sz="2000" b="1" dirty="0">
                <a:solidFill>
                  <a:srgbClr val="0077C8"/>
                </a:solidFill>
                <a:latin typeface="Arial Narrow Regular" charset="0"/>
              </a:rPr>
              <a:t>Fixture usage metrics</a:t>
            </a:r>
          </a:p>
          <a:p>
            <a:pPr marL="285750" indent="-285750" defTabSz="914446">
              <a:spcAft>
                <a:spcPts val="800"/>
              </a:spcAft>
              <a:buFont typeface="Wingdings" panose="05000000000000000000" pitchFamily="2" charset="2"/>
              <a:buChar char="ü"/>
            </a:pPr>
            <a:r>
              <a:rPr lang="en-US" sz="2000" b="1" dirty="0">
                <a:solidFill>
                  <a:srgbClr val="0077C8"/>
                </a:solidFill>
                <a:latin typeface="Arial Narrow Regular" charset="0"/>
              </a:rPr>
              <a:t>Water consumption metrics</a:t>
            </a:r>
          </a:p>
          <a:p>
            <a:pPr marL="285750" indent="-285750" defTabSz="914446">
              <a:spcAft>
                <a:spcPts val="800"/>
              </a:spcAft>
              <a:buFont typeface="Wingdings" panose="05000000000000000000" pitchFamily="2" charset="2"/>
              <a:buChar char="ü"/>
            </a:pPr>
            <a:r>
              <a:rPr lang="en-US" sz="2000" b="1" dirty="0">
                <a:solidFill>
                  <a:srgbClr val="0077C8"/>
                </a:solidFill>
                <a:latin typeface="Arial Narrow Regular" charset="0"/>
              </a:rPr>
              <a:t>Preventative maintenance alerts</a:t>
            </a:r>
            <a:endParaRPr lang="en-US" sz="2000" b="1" dirty="0">
              <a:solidFill>
                <a:srgbClr val="00B0F0"/>
              </a:solidFill>
              <a:latin typeface="Arial Narrow Regular" charset="0"/>
            </a:endParaRPr>
          </a:p>
        </p:txBody>
      </p:sp>
      <p:sp>
        <p:nvSpPr>
          <p:cNvPr id="18" name="TextBox 17">
            <a:extLst>
              <a:ext uri="{FF2B5EF4-FFF2-40B4-BE49-F238E27FC236}">
                <a16:creationId xmlns:a16="http://schemas.microsoft.com/office/drawing/2014/main" id="{224D32DA-3B99-4DC8-A9BE-367B0E025728}"/>
              </a:ext>
            </a:extLst>
          </p:cNvPr>
          <p:cNvSpPr txBox="1"/>
          <p:nvPr/>
        </p:nvSpPr>
        <p:spPr>
          <a:xfrm>
            <a:off x="8353210" y="2342971"/>
            <a:ext cx="2386420" cy="1200329"/>
          </a:xfrm>
          <a:prstGeom prst="rect">
            <a:avLst/>
          </a:prstGeom>
          <a:noFill/>
        </p:spPr>
        <p:txBody>
          <a:bodyPr wrap="square" rtlCol="0">
            <a:spAutoFit/>
          </a:bodyPr>
          <a:lstStyle/>
          <a:p>
            <a:r>
              <a:rPr lang="en-US" sz="3600" dirty="0">
                <a:solidFill>
                  <a:schemeClr val="accent1"/>
                </a:solidFill>
                <a:latin typeface="Arial Narrow Regular" charset="0"/>
              </a:rPr>
              <a:t>Connected Faucets</a:t>
            </a:r>
          </a:p>
        </p:txBody>
      </p:sp>
      <p:sp>
        <p:nvSpPr>
          <p:cNvPr id="19" name="TextBox 18">
            <a:extLst>
              <a:ext uri="{FF2B5EF4-FFF2-40B4-BE49-F238E27FC236}">
                <a16:creationId xmlns:a16="http://schemas.microsoft.com/office/drawing/2014/main" id="{472126AC-6976-46F8-B7B0-EF8DA2558E2D}"/>
              </a:ext>
            </a:extLst>
          </p:cNvPr>
          <p:cNvSpPr txBox="1"/>
          <p:nvPr/>
        </p:nvSpPr>
        <p:spPr>
          <a:xfrm>
            <a:off x="13484797" y="2266771"/>
            <a:ext cx="2386420" cy="1200329"/>
          </a:xfrm>
          <a:prstGeom prst="rect">
            <a:avLst/>
          </a:prstGeom>
          <a:noFill/>
        </p:spPr>
        <p:txBody>
          <a:bodyPr wrap="square" rtlCol="0">
            <a:spAutoFit/>
          </a:bodyPr>
          <a:lstStyle/>
          <a:p>
            <a:r>
              <a:rPr lang="en-US" sz="3600" dirty="0">
                <a:solidFill>
                  <a:schemeClr val="accent1"/>
                </a:solidFill>
                <a:latin typeface="Arial Narrow Regular" charset="0"/>
              </a:rPr>
              <a:t>Connected Flush Valves</a:t>
            </a:r>
          </a:p>
        </p:txBody>
      </p:sp>
      <p:sp>
        <p:nvSpPr>
          <p:cNvPr id="20" name="TextBox 19">
            <a:extLst>
              <a:ext uri="{FF2B5EF4-FFF2-40B4-BE49-F238E27FC236}">
                <a16:creationId xmlns:a16="http://schemas.microsoft.com/office/drawing/2014/main" id="{6FB9D2D9-16F0-4E53-BC87-0F520F959D6B}"/>
              </a:ext>
            </a:extLst>
          </p:cNvPr>
          <p:cNvSpPr txBox="1"/>
          <p:nvPr/>
        </p:nvSpPr>
        <p:spPr>
          <a:xfrm>
            <a:off x="3050615" y="8874253"/>
            <a:ext cx="13204217" cy="1323439"/>
          </a:xfrm>
          <a:prstGeom prst="rect">
            <a:avLst/>
          </a:prstGeom>
          <a:noFill/>
        </p:spPr>
        <p:txBody>
          <a:bodyPr wrap="square" rtlCol="0">
            <a:spAutoFit/>
          </a:bodyPr>
          <a:lstStyle/>
          <a:p>
            <a:r>
              <a:rPr lang="en-US" sz="2000" dirty="0">
                <a:solidFill>
                  <a:schemeClr val="tx2"/>
                </a:solidFill>
                <a:latin typeface="Arial Narrow" panose="020B0606020202030204" pitchFamily="34" charset="0"/>
              </a:rPr>
              <a:t>For more information visit </a:t>
            </a:r>
            <a:r>
              <a:rPr lang="en-US" sz="2000" dirty="0">
                <a:solidFill>
                  <a:schemeClr val="tx2"/>
                </a:solidFill>
                <a:latin typeface="Arial Narrow" panose="020B0606020202030204" pitchFamily="34" charset="0"/>
                <a:hlinkClick r:id="rId4"/>
              </a:rPr>
              <a:t>https://www.zurn.com/know-more</a:t>
            </a:r>
            <a:endParaRPr lang="en-US" sz="2000" dirty="0">
              <a:solidFill>
                <a:schemeClr val="tx2"/>
              </a:solidFill>
              <a:latin typeface="Arial Narrow" panose="020B0606020202030204" pitchFamily="34" charset="0"/>
            </a:endParaRPr>
          </a:p>
          <a:p>
            <a:endParaRPr lang="en-US" sz="2000" dirty="0">
              <a:solidFill>
                <a:schemeClr val="tx2"/>
              </a:solidFill>
              <a:latin typeface="Arial Narrow" panose="020B0606020202030204" pitchFamily="34" charset="0"/>
            </a:endParaRPr>
          </a:p>
          <a:p>
            <a:r>
              <a:rPr lang="en-US" sz="2000" dirty="0">
                <a:solidFill>
                  <a:schemeClr val="tx2"/>
                </a:solidFill>
                <a:latin typeface="Arial Narrow" panose="020B0606020202030204" pitchFamily="34" charset="0"/>
                <a:hlinkClick r:id="rId5"/>
              </a:rPr>
              <a:t>Ryan Langan</a:t>
            </a:r>
            <a:r>
              <a:rPr lang="en-US" sz="2000" dirty="0">
                <a:solidFill>
                  <a:schemeClr val="tx2"/>
                </a:solidFill>
                <a:latin typeface="Arial Narrow" panose="020B0606020202030204" pitchFamily="34" charset="0"/>
              </a:rPr>
              <a:t> - Director of Sales, Connected Products</a:t>
            </a:r>
          </a:p>
          <a:p>
            <a:r>
              <a:rPr lang="en-US" sz="2000" dirty="0">
                <a:solidFill>
                  <a:schemeClr val="tx2"/>
                </a:solidFill>
                <a:latin typeface="Arial Narrow" panose="020B0606020202030204" pitchFamily="34" charset="0"/>
                <a:hlinkClick r:id="rId6"/>
              </a:rPr>
              <a:t>Thushan Hemachandra</a:t>
            </a:r>
            <a:r>
              <a:rPr lang="en-US" sz="2000" dirty="0">
                <a:solidFill>
                  <a:schemeClr val="tx2"/>
                </a:solidFill>
                <a:latin typeface="Arial Narrow" panose="020B0606020202030204" pitchFamily="34" charset="0"/>
              </a:rPr>
              <a:t> - Product Manager, Connected Products</a:t>
            </a:r>
            <a:endParaRPr lang="uk-UA" sz="2000" dirty="0">
              <a:solidFill>
                <a:schemeClr val="tx2"/>
              </a:solidFill>
              <a:latin typeface="Arial Narrow" panose="020B0606020202030204" pitchFamily="34" charset="0"/>
            </a:endParaRPr>
          </a:p>
        </p:txBody>
      </p:sp>
      <p:pic>
        <p:nvPicPr>
          <p:cNvPr id="7" name="Picture 6">
            <a:extLst>
              <a:ext uri="{FF2B5EF4-FFF2-40B4-BE49-F238E27FC236}">
                <a16:creationId xmlns:a16="http://schemas.microsoft.com/office/drawing/2014/main" id="{99FF0FEC-F900-47B6-97A6-4F4BDF1F33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0990" y="3363363"/>
            <a:ext cx="4826511" cy="3948354"/>
          </a:xfrm>
          <a:prstGeom prst="rect">
            <a:avLst/>
          </a:prstGeom>
        </p:spPr>
      </p:pic>
      <p:pic>
        <p:nvPicPr>
          <p:cNvPr id="21" name="Picture 20" descr="A picture containing object, black&#10;&#10;Description automatically generated">
            <a:extLst>
              <a:ext uri="{FF2B5EF4-FFF2-40B4-BE49-F238E27FC236}">
                <a16:creationId xmlns:a16="http://schemas.microsoft.com/office/drawing/2014/main" id="{54DC26EE-DD42-4358-8B72-4AB7412520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54279" y="3100024"/>
            <a:ext cx="3859033" cy="3859033"/>
          </a:xfrm>
          <a:prstGeom prst="rect">
            <a:avLst/>
          </a:prstGeom>
        </p:spPr>
      </p:pic>
      <p:sp>
        <p:nvSpPr>
          <p:cNvPr id="22" name="object 19">
            <a:extLst>
              <a:ext uri="{FF2B5EF4-FFF2-40B4-BE49-F238E27FC236}">
                <a16:creationId xmlns:a16="http://schemas.microsoft.com/office/drawing/2014/main" id="{ECC51586-185E-4DFD-B12C-CD12A4B7609A}"/>
              </a:ext>
            </a:extLst>
          </p:cNvPr>
          <p:cNvSpPr/>
          <p:nvPr/>
        </p:nvSpPr>
        <p:spPr>
          <a:xfrm>
            <a:off x="2667000" y="3572916"/>
            <a:ext cx="540856" cy="540856"/>
          </a:xfrm>
          <a:prstGeom prst="rect">
            <a:avLst/>
          </a:prstGeom>
          <a:blipFill>
            <a:blip r:embed="rId9" cstate="print"/>
            <a:stretch>
              <a:fillRect/>
            </a:stretch>
          </a:blipFill>
        </p:spPr>
        <p:txBody>
          <a:bodyPr wrap="square" lIns="0" tIns="0" rIns="0" bIns="0" rtlCol="0"/>
          <a:lstStyle/>
          <a:p>
            <a:endParaRPr sz="4050" dirty="0"/>
          </a:p>
        </p:txBody>
      </p:sp>
      <p:sp>
        <p:nvSpPr>
          <p:cNvPr id="23" name="object 19">
            <a:extLst>
              <a:ext uri="{FF2B5EF4-FFF2-40B4-BE49-F238E27FC236}">
                <a16:creationId xmlns:a16="http://schemas.microsoft.com/office/drawing/2014/main" id="{ABD79220-DA19-4376-9227-16ECDBE1E87F}"/>
              </a:ext>
            </a:extLst>
          </p:cNvPr>
          <p:cNvSpPr/>
          <p:nvPr/>
        </p:nvSpPr>
        <p:spPr>
          <a:xfrm>
            <a:off x="9912637" y="3668541"/>
            <a:ext cx="540856" cy="540856"/>
          </a:xfrm>
          <a:prstGeom prst="rect">
            <a:avLst/>
          </a:prstGeom>
          <a:blipFill>
            <a:blip r:embed="rId9" cstate="print"/>
            <a:stretch>
              <a:fillRect/>
            </a:stretch>
          </a:blipFill>
        </p:spPr>
        <p:txBody>
          <a:bodyPr wrap="square" lIns="0" tIns="0" rIns="0" bIns="0" rtlCol="0"/>
          <a:lstStyle/>
          <a:p>
            <a:endParaRPr sz="4050" dirty="0"/>
          </a:p>
        </p:txBody>
      </p:sp>
      <p:sp>
        <p:nvSpPr>
          <p:cNvPr id="24" name="object 19">
            <a:extLst>
              <a:ext uri="{FF2B5EF4-FFF2-40B4-BE49-F238E27FC236}">
                <a16:creationId xmlns:a16="http://schemas.microsoft.com/office/drawing/2014/main" id="{C0354913-65D7-4A18-BF1F-3A680C20EF90}"/>
              </a:ext>
            </a:extLst>
          </p:cNvPr>
          <p:cNvSpPr/>
          <p:nvPr/>
        </p:nvSpPr>
        <p:spPr>
          <a:xfrm>
            <a:off x="13214369" y="3668541"/>
            <a:ext cx="540856" cy="540856"/>
          </a:xfrm>
          <a:prstGeom prst="rect">
            <a:avLst/>
          </a:prstGeom>
          <a:blipFill>
            <a:blip r:embed="rId9" cstate="print"/>
            <a:stretch>
              <a:fillRect/>
            </a:stretch>
          </a:blipFill>
        </p:spPr>
        <p:txBody>
          <a:bodyPr wrap="square" lIns="0" tIns="0" rIns="0" bIns="0" rtlCol="0"/>
          <a:lstStyle/>
          <a:p>
            <a:endParaRPr sz="4050" dirty="0"/>
          </a:p>
        </p:txBody>
      </p:sp>
    </p:spTree>
    <p:extLst>
      <p:ext uri="{BB962C8B-B14F-4D97-AF65-F5344CB8AC3E}">
        <p14:creationId xmlns:p14="http://schemas.microsoft.com/office/powerpoint/2010/main" val="2781064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BA8ADB-8159-4F57-B80B-C74A4AD20E56}"/>
              </a:ext>
            </a:extLst>
          </p:cNvPr>
          <p:cNvSpPr/>
          <p:nvPr/>
        </p:nvSpPr>
        <p:spPr>
          <a:xfrm>
            <a:off x="7924800" y="0"/>
            <a:ext cx="103632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p:txBody>
          <a:bodyPr/>
          <a:lstStyle/>
          <a:p>
            <a:r>
              <a:rPr lang="en-US" dirty="0">
                <a:solidFill>
                  <a:schemeClr val="accent1"/>
                </a:solidFill>
              </a:rPr>
              <a:t>present launches</a:t>
            </a:r>
            <a:br>
              <a:rPr lang="en-US" dirty="0"/>
            </a:br>
            <a:r>
              <a:rPr lang="en-US" dirty="0"/>
              <a:t>connected products</a:t>
            </a:r>
            <a:endParaRPr lang="uk-UA" dirty="0"/>
          </a:p>
        </p:txBody>
      </p:sp>
      <p:grpSp>
        <p:nvGrpSpPr>
          <p:cNvPr id="34" name="Group 33"/>
          <p:cNvGrpSpPr/>
          <p:nvPr/>
        </p:nvGrpSpPr>
        <p:grpSpPr>
          <a:xfrm>
            <a:off x="686140" y="2034567"/>
            <a:ext cx="9219860" cy="646331"/>
            <a:chOff x="7467600" y="5557807"/>
            <a:chExt cx="7380759" cy="580918"/>
          </a:xfrm>
        </p:grpSpPr>
        <p:sp>
          <p:nvSpPr>
            <p:cNvPr id="36" name="TextBox 35"/>
            <p:cNvSpPr txBox="1"/>
            <p:nvPr/>
          </p:nvSpPr>
          <p:spPr>
            <a:xfrm>
              <a:off x="7587625" y="5557807"/>
              <a:ext cx="7260734" cy="580918"/>
            </a:xfrm>
            <a:prstGeom prst="rect">
              <a:avLst/>
            </a:prstGeom>
            <a:noFill/>
          </p:spPr>
          <p:txBody>
            <a:bodyPr wrap="square" rtlCol="0">
              <a:spAutoFit/>
            </a:bodyPr>
            <a:lstStyle/>
            <a:p>
              <a:r>
                <a:rPr lang="en-US" sz="3600" dirty="0">
                  <a:solidFill>
                    <a:schemeClr val="accent1"/>
                  </a:solidFill>
                  <a:latin typeface="Arial Narrow Regular" charset="0"/>
                </a:rPr>
                <a:t>Connected Flood Control System (FCIS) </a:t>
              </a:r>
            </a:p>
          </p:txBody>
        </p:sp>
        <p:cxnSp>
          <p:nvCxnSpPr>
            <p:cNvPr id="37" name="Straight Connector 36"/>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840694" y="3225077"/>
            <a:ext cx="5165896" cy="1138773"/>
          </a:xfrm>
          <a:prstGeom prst="rect">
            <a:avLst/>
          </a:prstGeom>
          <a:noFill/>
        </p:spPr>
        <p:txBody>
          <a:bodyPr wrap="square" rtlCol="0">
            <a:spAutoFit/>
          </a:bodyPr>
          <a:lstStyle/>
          <a:p>
            <a:r>
              <a:rPr lang="en-US" sz="2800" b="1" dirty="0">
                <a:solidFill>
                  <a:srgbClr val="0070C0"/>
                </a:solidFill>
                <a:latin typeface="Arial Narrow Regular"/>
              </a:rPr>
              <a:t>REAL-TIME DETECTION</a:t>
            </a:r>
          </a:p>
          <a:p>
            <a:r>
              <a:rPr lang="en-US" sz="2000" dirty="0">
                <a:solidFill>
                  <a:schemeClr val="tx2"/>
                </a:solidFill>
                <a:latin typeface="Arial Narrow Regular"/>
              </a:rPr>
              <a:t>Sensor detects minute openings of relief valve and instantly calculates discharge flow rate and volume</a:t>
            </a:r>
            <a:endParaRPr lang="en-US" sz="2000" b="1" dirty="0">
              <a:solidFill>
                <a:srgbClr val="0070C0"/>
              </a:solidFill>
              <a:latin typeface="Arial Narrow Regular"/>
            </a:endParaRPr>
          </a:p>
        </p:txBody>
      </p:sp>
      <p:sp>
        <p:nvSpPr>
          <p:cNvPr id="39" name="TextBox 38"/>
          <p:cNvSpPr txBox="1"/>
          <p:nvPr/>
        </p:nvSpPr>
        <p:spPr>
          <a:xfrm>
            <a:off x="1840694" y="4686300"/>
            <a:ext cx="4864906" cy="1446550"/>
          </a:xfrm>
          <a:prstGeom prst="rect">
            <a:avLst/>
          </a:prstGeom>
          <a:noFill/>
        </p:spPr>
        <p:txBody>
          <a:bodyPr wrap="square" rtlCol="0">
            <a:spAutoFit/>
          </a:bodyPr>
          <a:lstStyle/>
          <a:p>
            <a:r>
              <a:rPr lang="en-US" sz="2800" b="1" dirty="0">
                <a:solidFill>
                  <a:srgbClr val="0070C0"/>
                </a:solidFill>
                <a:latin typeface="Arial Narrow Regular"/>
              </a:rPr>
              <a:t>WATER SHUTOFF</a:t>
            </a:r>
          </a:p>
          <a:p>
            <a:r>
              <a:rPr lang="en-US" sz="2000" dirty="0">
                <a:solidFill>
                  <a:schemeClr val="tx2"/>
                </a:solidFill>
                <a:latin typeface="Arial Narrow Regular"/>
              </a:rPr>
              <a:t>System automatically shuts off water if relief discharge is beyond set tolerances to prevent catastrophic flooding</a:t>
            </a:r>
            <a:endParaRPr lang="en-US" sz="2000" b="1" dirty="0">
              <a:solidFill>
                <a:srgbClr val="0070C0"/>
              </a:solidFill>
              <a:latin typeface="Arial Narrow Regular"/>
            </a:endParaRPr>
          </a:p>
        </p:txBody>
      </p:sp>
      <p:pic>
        <p:nvPicPr>
          <p:cNvPr id="11" name="Picture 10">
            <a:extLst>
              <a:ext uri="{FF2B5EF4-FFF2-40B4-BE49-F238E27FC236}">
                <a16:creationId xmlns:a16="http://schemas.microsoft.com/office/drawing/2014/main" id="{2B950E2C-7377-401D-B9E7-0F856C27BE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8541" y="2757594"/>
            <a:ext cx="8813788" cy="7210169"/>
          </a:xfrm>
          <a:prstGeom prst="rect">
            <a:avLst/>
          </a:prstGeom>
        </p:spPr>
      </p:pic>
      <p:sp>
        <p:nvSpPr>
          <p:cNvPr id="13" name="TextBox 12">
            <a:extLst>
              <a:ext uri="{FF2B5EF4-FFF2-40B4-BE49-F238E27FC236}">
                <a16:creationId xmlns:a16="http://schemas.microsoft.com/office/drawing/2014/main" id="{6D3C0AA5-327B-45F4-91D4-5DC4C19CD08E}"/>
              </a:ext>
            </a:extLst>
          </p:cNvPr>
          <p:cNvSpPr txBox="1"/>
          <p:nvPr/>
        </p:nvSpPr>
        <p:spPr>
          <a:xfrm>
            <a:off x="1840694" y="6440150"/>
            <a:ext cx="4864906" cy="1446550"/>
          </a:xfrm>
          <a:prstGeom prst="rect">
            <a:avLst/>
          </a:prstGeom>
          <a:noFill/>
        </p:spPr>
        <p:txBody>
          <a:bodyPr wrap="square" rtlCol="0">
            <a:spAutoFit/>
          </a:bodyPr>
          <a:lstStyle/>
          <a:p>
            <a:r>
              <a:rPr lang="en-US" sz="2800" b="1" dirty="0">
                <a:solidFill>
                  <a:srgbClr val="0070C0"/>
                </a:solidFill>
                <a:latin typeface="Arial Narrow Regular"/>
              </a:rPr>
              <a:t>PRESSURE MONITOR</a:t>
            </a:r>
          </a:p>
          <a:p>
            <a:r>
              <a:rPr lang="en-US" sz="2000" dirty="0">
                <a:solidFill>
                  <a:schemeClr val="tx2"/>
                </a:solidFill>
                <a:latin typeface="Arial Narrow Regular"/>
              </a:rPr>
              <a:t>Zone pressure sensor monitors system and provides alerts you when the pressure deviates from desired range</a:t>
            </a:r>
            <a:endParaRPr lang="en-US" sz="2000" b="1" dirty="0">
              <a:solidFill>
                <a:srgbClr val="0070C0"/>
              </a:solidFill>
              <a:latin typeface="Arial Narrow Regular"/>
            </a:endParaRPr>
          </a:p>
        </p:txBody>
      </p:sp>
      <p:pic>
        <p:nvPicPr>
          <p:cNvPr id="5" name="Picture 4">
            <a:extLst>
              <a:ext uri="{FF2B5EF4-FFF2-40B4-BE49-F238E27FC236}">
                <a16:creationId xmlns:a16="http://schemas.microsoft.com/office/drawing/2014/main" id="{2024D80B-08B6-44D6-8DE2-1167177E4426}"/>
              </a:ext>
            </a:extLst>
          </p:cNvPr>
          <p:cNvPicPr>
            <a:picLocks noChangeAspect="1"/>
          </p:cNvPicPr>
          <p:nvPr/>
        </p:nvPicPr>
        <p:blipFill>
          <a:blip r:embed="rId4" cstate="print"/>
          <a:stretch>
            <a:fillRect/>
          </a:stretch>
        </p:blipFill>
        <p:spPr>
          <a:xfrm>
            <a:off x="7924800" y="-15022"/>
            <a:ext cx="10363200" cy="3555111"/>
          </a:xfrm>
          <a:prstGeom prst="rect">
            <a:avLst/>
          </a:prstGeom>
        </p:spPr>
      </p:pic>
      <p:pic>
        <p:nvPicPr>
          <p:cNvPr id="8" name="Picture 7">
            <a:extLst>
              <a:ext uri="{FF2B5EF4-FFF2-40B4-BE49-F238E27FC236}">
                <a16:creationId xmlns:a16="http://schemas.microsoft.com/office/drawing/2014/main" id="{268526F8-7695-42FC-804C-A12B8478CD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975" y="4914275"/>
            <a:ext cx="991225" cy="991225"/>
          </a:xfrm>
          <a:prstGeom prst="rect">
            <a:avLst/>
          </a:prstGeom>
        </p:spPr>
      </p:pic>
      <p:pic>
        <p:nvPicPr>
          <p:cNvPr id="10" name="Picture 9">
            <a:extLst>
              <a:ext uri="{FF2B5EF4-FFF2-40B4-BE49-F238E27FC236}">
                <a16:creationId xmlns:a16="http://schemas.microsoft.com/office/drawing/2014/main" id="{F211AC4F-4C03-4D66-819F-76C9B06049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952" y="3162300"/>
            <a:ext cx="1143000" cy="1143000"/>
          </a:xfrm>
          <a:prstGeom prst="rect">
            <a:avLst/>
          </a:prstGeom>
        </p:spPr>
      </p:pic>
      <p:pic>
        <p:nvPicPr>
          <p:cNvPr id="14" name="Picture 13">
            <a:extLst>
              <a:ext uri="{FF2B5EF4-FFF2-40B4-BE49-F238E27FC236}">
                <a16:creationId xmlns:a16="http://schemas.microsoft.com/office/drawing/2014/main" id="{DAC2E6FC-1CEF-4D8A-B3E5-C90BD21CAF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152" y="6668125"/>
            <a:ext cx="990600" cy="990600"/>
          </a:xfrm>
          <a:prstGeom prst="rect">
            <a:avLst/>
          </a:prstGeom>
        </p:spPr>
      </p:pic>
      <p:sp>
        <p:nvSpPr>
          <p:cNvPr id="3" name="TextBox 2">
            <a:extLst>
              <a:ext uri="{FF2B5EF4-FFF2-40B4-BE49-F238E27FC236}">
                <a16:creationId xmlns:a16="http://schemas.microsoft.com/office/drawing/2014/main" id="{21B49376-65DA-4BF8-A812-CCB23787AFFE}"/>
              </a:ext>
            </a:extLst>
          </p:cNvPr>
          <p:cNvSpPr txBox="1"/>
          <p:nvPr/>
        </p:nvSpPr>
        <p:spPr>
          <a:xfrm>
            <a:off x="686140" y="8450939"/>
            <a:ext cx="6553200" cy="707886"/>
          </a:xfrm>
          <a:prstGeom prst="rect">
            <a:avLst/>
          </a:prstGeom>
          <a:noFill/>
        </p:spPr>
        <p:txBody>
          <a:bodyPr wrap="square" rtlCol="0">
            <a:spAutoFit/>
          </a:bodyPr>
          <a:lstStyle/>
          <a:p>
            <a:pPr algn="ctr"/>
            <a:r>
              <a:rPr lang="en-US" sz="2000" dirty="0">
                <a:solidFill>
                  <a:schemeClr val="tx2"/>
                </a:solidFill>
                <a:latin typeface="Arial Narrow Regular"/>
              </a:rPr>
              <a:t>FCIS standard with connectability – June 1, 2019</a:t>
            </a:r>
          </a:p>
          <a:p>
            <a:pPr algn="ctr"/>
            <a:r>
              <a:rPr lang="en-US" sz="2000" dirty="0">
                <a:solidFill>
                  <a:schemeClr val="tx2"/>
                </a:solidFill>
                <a:latin typeface="Arial Narrow Regular"/>
              </a:rPr>
              <a:t>2-1/2” – 10”</a:t>
            </a:r>
          </a:p>
        </p:txBody>
      </p:sp>
      <p:sp>
        <p:nvSpPr>
          <p:cNvPr id="16" name="object 19">
            <a:extLst>
              <a:ext uri="{FF2B5EF4-FFF2-40B4-BE49-F238E27FC236}">
                <a16:creationId xmlns:a16="http://schemas.microsoft.com/office/drawing/2014/main" id="{21375C9D-F2F6-4F2F-94C2-21779AE27F61}"/>
              </a:ext>
            </a:extLst>
          </p:cNvPr>
          <p:cNvSpPr/>
          <p:nvPr/>
        </p:nvSpPr>
        <p:spPr>
          <a:xfrm>
            <a:off x="10744201" y="3759297"/>
            <a:ext cx="533400" cy="546003"/>
          </a:xfrm>
          <a:prstGeom prst="rect">
            <a:avLst/>
          </a:prstGeom>
          <a:blipFill>
            <a:blip r:embed="rId8" cstate="print"/>
            <a:stretch>
              <a:fillRect/>
            </a:stretch>
          </a:blipFill>
        </p:spPr>
        <p:txBody>
          <a:bodyPr wrap="square" lIns="0" tIns="0" rIns="0" bIns="0" rtlCol="0"/>
          <a:lstStyle/>
          <a:p>
            <a:endParaRPr sz="4050" dirty="0"/>
          </a:p>
        </p:txBody>
      </p:sp>
      <p:sp>
        <p:nvSpPr>
          <p:cNvPr id="17" name="TextBox 16">
            <a:extLst>
              <a:ext uri="{FF2B5EF4-FFF2-40B4-BE49-F238E27FC236}">
                <a16:creationId xmlns:a16="http://schemas.microsoft.com/office/drawing/2014/main" id="{301DBF26-C53F-490A-A92F-AB9DAD5EE322}"/>
              </a:ext>
            </a:extLst>
          </p:cNvPr>
          <p:cNvSpPr txBox="1"/>
          <p:nvPr/>
        </p:nvSpPr>
        <p:spPr>
          <a:xfrm>
            <a:off x="10744201" y="9158825"/>
            <a:ext cx="5057777" cy="1015663"/>
          </a:xfrm>
          <a:prstGeom prst="rect">
            <a:avLst/>
          </a:prstGeom>
          <a:noFill/>
        </p:spPr>
        <p:txBody>
          <a:bodyPr wrap="square" rtlCol="0">
            <a:spAutoFit/>
          </a:bodyPr>
          <a:lstStyle/>
          <a:p>
            <a:pPr algn="ctr"/>
            <a:r>
              <a:rPr lang="en-US" sz="2000" b="1" dirty="0">
                <a:latin typeface="Arial Narrow Regular"/>
              </a:rPr>
              <a:t>Connected Flood Control System (FCIS)</a:t>
            </a:r>
          </a:p>
          <a:p>
            <a:pPr algn="ctr"/>
            <a:r>
              <a:rPr lang="en-US" sz="2000" dirty="0">
                <a:latin typeface="Arial Narrow Regular"/>
              </a:rPr>
              <a:t>Model FCISAST shown</a:t>
            </a:r>
          </a:p>
          <a:p>
            <a:pPr algn="ctr"/>
            <a:endParaRPr lang="en-US" sz="2000" dirty="0">
              <a:solidFill>
                <a:schemeClr val="tx2"/>
              </a:solidFill>
              <a:latin typeface="Arial Narrow Regular"/>
            </a:endParaRPr>
          </a:p>
        </p:txBody>
      </p:sp>
    </p:spTree>
    <p:extLst>
      <p:ext uri="{BB962C8B-B14F-4D97-AF65-F5344CB8AC3E}">
        <p14:creationId xmlns:p14="http://schemas.microsoft.com/office/powerpoint/2010/main" val="3012621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9639300" y="0"/>
            <a:ext cx="87249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990600" y="495981"/>
            <a:ext cx="9296400" cy="1962076"/>
          </a:xfrm>
        </p:spPr>
        <p:txBody>
          <a:bodyPr/>
          <a:lstStyle/>
          <a:p>
            <a:r>
              <a:rPr lang="en-US" dirty="0">
                <a:solidFill>
                  <a:schemeClr val="accent1"/>
                </a:solidFill>
              </a:rPr>
              <a:t>how it works</a:t>
            </a:r>
            <a:br>
              <a:rPr lang="en-US" dirty="0"/>
            </a:br>
            <a:r>
              <a:rPr lang="en-US" dirty="0"/>
              <a:t>Connected Flood Control System</a:t>
            </a:r>
            <a:endParaRPr lang="uk-UA" dirty="0"/>
          </a:p>
        </p:txBody>
      </p:sp>
      <p:cxnSp>
        <p:nvCxnSpPr>
          <p:cNvPr id="46" name="Straight Connector 45"/>
          <p:cNvCxnSpPr>
            <a:stCxn id="30" idx="4"/>
            <a:endCxn id="53" idx="0"/>
          </p:cNvCxnSpPr>
          <p:nvPr/>
        </p:nvCxnSpPr>
        <p:spPr>
          <a:xfrm>
            <a:off x="2095500" y="2497485"/>
            <a:ext cx="0" cy="1792069"/>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a:stCxn id="53" idx="4"/>
            <a:endCxn id="58" idx="0"/>
          </p:cNvCxnSpPr>
          <p:nvPr/>
        </p:nvCxnSpPr>
        <p:spPr>
          <a:xfrm>
            <a:off x="2095500" y="4518154"/>
            <a:ext cx="0" cy="18288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981200" y="226888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2514599" y="2020070"/>
            <a:ext cx="7543801" cy="584775"/>
          </a:xfrm>
          <a:prstGeom prst="rect">
            <a:avLst/>
          </a:prstGeom>
          <a:noFill/>
        </p:spPr>
        <p:txBody>
          <a:bodyPr wrap="square" rtlCol="0">
            <a:spAutoFit/>
          </a:bodyPr>
          <a:lstStyle/>
          <a:p>
            <a:r>
              <a:rPr lang="en-US" sz="3200" dirty="0">
                <a:latin typeface="Arial Narrow Regular" charset="0"/>
              </a:rPr>
              <a:t>sensors capture and send data to cloud</a:t>
            </a:r>
            <a:endParaRPr lang="uk-UA" sz="3200" dirty="0">
              <a:latin typeface="Arial Narrow Regular" charset="0"/>
            </a:endParaRPr>
          </a:p>
        </p:txBody>
      </p:sp>
      <p:sp>
        <p:nvSpPr>
          <p:cNvPr id="40" name="TextBox 39"/>
          <p:cNvSpPr txBox="1"/>
          <p:nvPr/>
        </p:nvSpPr>
        <p:spPr>
          <a:xfrm>
            <a:off x="2552698" y="2628900"/>
            <a:ext cx="6210301" cy="1323439"/>
          </a:xfrm>
          <a:prstGeom prst="rect">
            <a:avLst/>
          </a:prstGeom>
          <a:noFill/>
        </p:spPr>
        <p:txBody>
          <a:bodyPr wrap="square" rtlCol="0">
            <a:spAutoFit/>
          </a:bodyPr>
          <a:lstStyle/>
          <a:p>
            <a:r>
              <a:rPr lang="en-US" sz="2000" dirty="0">
                <a:solidFill>
                  <a:schemeClr val="tx2"/>
                </a:solidFill>
                <a:latin typeface="Arial Narrow Regular"/>
              </a:rPr>
              <a:t>relief valve position sensor detects for opening of the relief valve and size of that opening, and then transmit these readings multiple times per second wirelessly to the Zurn cloud via Zurn gateway</a:t>
            </a:r>
          </a:p>
        </p:txBody>
      </p:sp>
      <p:sp>
        <p:nvSpPr>
          <p:cNvPr id="53" name="Oval 52"/>
          <p:cNvSpPr/>
          <p:nvPr/>
        </p:nvSpPr>
        <p:spPr>
          <a:xfrm>
            <a:off x="1981200" y="42895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6" name="TextBox 55"/>
          <p:cNvSpPr txBox="1"/>
          <p:nvPr/>
        </p:nvSpPr>
        <p:spPr>
          <a:xfrm>
            <a:off x="-762000" y="40407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sp>
        <p:nvSpPr>
          <p:cNvPr id="58" name="Oval 57"/>
          <p:cNvSpPr/>
          <p:nvPr/>
        </p:nvSpPr>
        <p:spPr>
          <a:xfrm>
            <a:off x="1981200" y="63469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2590799" y="6134100"/>
            <a:ext cx="6019791" cy="584775"/>
          </a:xfrm>
          <a:prstGeom prst="rect">
            <a:avLst/>
          </a:prstGeom>
          <a:noFill/>
        </p:spPr>
        <p:txBody>
          <a:bodyPr wrap="square" rtlCol="0">
            <a:spAutoFit/>
          </a:bodyPr>
          <a:lstStyle/>
          <a:p>
            <a:r>
              <a:rPr lang="en-US" sz="3200" dirty="0">
                <a:latin typeface="Arial Narrow Regular" charset="0"/>
              </a:rPr>
              <a:t>alerts sent via web/email/text </a:t>
            </a:r>
            <a:endParaRPr lang="uk-UA" sz="3200" dirty="0">
              <a:latin typeface="Arial Narrow Regular" charset="0"/>
            </a:endParaRPr>
          </a:p>
        </p:txBody>
      </p:sp>
      <p:sp>
        <p:nvSpPr>
          <p:cNvPr id="60" name="TextBox 59"/>
          <p:cNvSpPr txBox="1"/>
          <p:nvPr/>
        </p:nvSpPr>
        <p:spPr>
          <a:xfrm>
            <a:off x="2590801" y="6733282"/>
            <a:ext cx="6934193" cy="1631216"/>
          </a:xfrm>
          <a:prstGeom prst="rect">
            <a:avLst/>
          </a:prstGeom>
          <a:noFill/>
        </p:spPr>
        <p:txBody>
          <a:bodyPr wrap="square" rtlCol="0">
            <a:spAutoFit/>
          </a:bodyPr>
          <a:lstStyle/>
          <a:p>
            <a:r>
              <a:rPr lang="en-US" sz="2000" dirty="0">
                <a:solidFill>
                  <a:schemeClr val="tx2"/>
                </a:solidFill>
                <a:latin typeface="Arial Narrow Regular"/>
              </a:rPr>
              <a:t>if any of these computed results surpasses a </a:t>
            </a:r>
            <a:r>
              <a:rPr lang="en-US" sz="2000" b="1" dirty="0">
                <a:solidFill>
                  <a:schemeClr val="tx2"/>
                </a:solidFill>
                <a:latin typeface="Arial Narrow Regular"/>
              </a:rPr>
              <a:t>threshold for warnings and then severe alerts</a:t>
            </a:r>
            <a:r>
              <a:rPr lang="en-US" sz="2000" dirty="0">
                <a:solidFill>
                  <a:schemeClr val="tx2"/>
                </a:solidFill>
                <a:latin typeface="Arial Narrow Regular"/>
              </a:rPr>
              <a:t>, they are displayed immediately on </a:t>
            </a:r>
            <a:r>
              <a:rPr lang="en-US" sz="2000" dirty="0" err="1">
                <a:solidFill>
                  <a:schemeClr val="tx2"/>
                </a:solidFill>
                <a:latin typeface="Arial Narrow Regular"/>
              </a:rPr>
              <a:t>plumbSMART</a:t>
            </a:r>
            <a:r>
              <a:rPr lang="en-US" sz="2000" dirty="0">
                <a:solidFill>
                  <a:schemeClr val="tx2"/>
                </a:solidFill>
                <a:latin typeface="Arial Narrow Regular"/>
              </a:rPr>
              <a:t>™ and notifications are sent to the building owner/facility manager via email/text based on severity with link back to </a:t>
            </a:r>
            <a:r>
              <a:rPr lang="en-US" sz="2000" dirty="0" err="1">
                <a:solidFill>
                  <a:schemeClr val="tx2"/>
                </a:solidFill>
                <a:latin typeface="Arial Narrow Regular"/>
              </a:rPr>
              <a:t>plumbSMART</a:t>
            </a:r>
            <a:r>
              <a:rPr lang="en-US" sz="2000" dirty="0">
                <a:solidFill>
                  <a:schemeClr val="tx2"/>
                </a:solidFill>
                <a:latin typeface="Arial Narrow Regular"/>
              </a:rPr>
              <a:t>™</a:t>
            </a:r>
          </a:p>
        </p:txBody>
      </p:sp>
      <p:sp>
        <p:nvSpPr>
          <p:cNvPr id="61" name="TextBox 60"/>
          <p:cNvSpPr txBox="1"/>
          <p:nvPr/>
        </p:nvSpPr>
        <p:spPr>
          <a:xfrm>
            <a:off x="-762000" y="60981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sp>
        <p:nvSpPr>
          <p:cNvPr id="36" name="TextBox 35"/>
          <p:cNvSpPr txBox="1"/>
          <p:nvPr/>
        </p:nvSpPr>
        <p:spPr>
          <a:xfrm>
            <a:off x="-762000" y="202007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sp>
        <p:nvSpPr>
          <p:cNvPr id="75" name="TextBox 74">
            <a:extLst>
              <a:ext uri="{FF2B5EF4-FFF2-40B4-BE49-F238E27FC236}">
                <a16:creationId xmlns:a16="http://schemas.microsoft.com/office/drawing/2014/main" id="{A3A77F67-E16E-4688-A911-423FCC171A40}"/>
              </a:ext>
            </a:extLst>
          </p:cNvPr>
          <p:cNvSpPr txBox="1"/>
          <p:nvPr/>
        </p:nvSpPr>
        <p:spPr>
          <a:xfrm>
            <a:off x="2590800" y="4077470"/>
            <a:ext cx="6799840" cy="584775"/>
          </a:xfrm>
          <a:prstGeom prst="rect">
            <a:avLst/>
          </a:prstGeom>
          <a:noFill/>
        </p:spPr>
        <p:txBody>
          <a:bodyPr wrap="square" rtlCol="0">
            <a:spAutoFit/>
          </a:bodyPr>
          <a:lstStyle/>
          <a:p>
            <a:r>
              <a:rPr lang="en-US" sz="3200" dirty="0">
                <a:latin typeface="Arial Narrow Regular" charset="0"/>
              </a:rPr>
              <a:t>data analyzed for alerts and insights</a:t>
            </a:r>
            <a:endParaRPr lang="uk-UA" sz="3200" dirty="0">
              <a:latin typeface="Arial Narrow Regular" charset="0"/>
            </a:endParaRPr>
          </a:p>
        </p:txBody>
      </p:sp>
      <p:sp>
        <p:nvSpPr>
          <p:cNvPr id="76" name="TextBox 75">
            <a:extLst>
              <a:ext uri="{FF2B5EF4-FFF2-40B4-BE49-F238E27FC236}">
                <a16:creationId xmlns:a16="http://schemas.microsoft.com/office/drawing/2014/main" id="{D8A2FC6B-FEC7-4B08-A1BE-44FF2F5A5E1E}"/>
              </a:ext>
            </a:extLst>
          </p:cNvPr>
          <p:cNvSpPr txBox="1"/>
          <p:nvPr/>
        </p:nvSpPr>
        <p:spPr>
          <a:xfrm>
            <a:off x="2590799" y="4686300"/>
            <a:ext cx="7052606" cy="1323439"/>
          </a:xfrm>
          <a:prstGeom prst="rect">
            <a:avLst/>
          </a:prstGeom>
          <a:noFill/>
        </p:spPr>
        <p:txBody>
          <a:bodyPr wrap="square" rtlCol="0">
            <a:spAutoFit/>
          </a:bodyPr>
          <a:lstStyle/>
          <a:p>
            <a:r>
              <a:rPr lang="en-US" sz="2000" dirty="0">
                <a:solidFill>
                  <a:schemeClr val="tx2"/>
                </a:solidFill>
                <a:latin typeface="Arial Narrow Regular"/>
              </a:rPr>
              <a:t>relief valve opening size data is then computed in real-time to determine:</a:t>
            </a:r>
          </a:p>
          <a:p>
            <a:pPr marL="342900" indent="-342900">
              <a:buFont typeface="+mj-lt"/>
              <a:buAutoNum type="arabicPeriod"/>
            </a:pPr>
            <a:r>
              <a:rPr lang="en-US" sz="2000" b="1" dirty="0">
                <a:solidFill>
                  <a:schemeClr val="tx2"/>
                </a:solidFill>
                <a:latin typeface="Arial Narrow Regular"/>
              </a:rPr>
              <a:t>current flow rate (gallons per minute)</a:t>
            </a:r>
          </a:p>
          <a:p>
            <a:pPr marL="342900" indent="-342900">
              <a:buFont typeface="+mj-lt"/>
              <a:buAutoNum type="arabicPeriod"/>
            </a:pPr>
            <a:r>
              <a:rPr lang="en-US" sz="2000" b="1" dirty="0">
                <a:solidFill>
                  <a:schemeClr val="tx2"/>
                </a:solidFill>
                <a:latin typeface="Arial Narrow Regular"/>
              </a:rPr>
              <a:t>total volume of water discharged during an event (gallons)</a:t>
            </a:r>
          </a:p>
          <a:p>
            <a:pPr marL="342900" indent="-342900">
              <a:buFont typeface="+mj-lt"/>
              <a:buAutoNum type="arabicPeriod"/>
            </a:pPr>
            <a:r>
              <a:rPr lang="en-US" sz="2000" b="1" dirty="0">
                <a:solidFill>
                  <a:schemeClr val="tx2"/>
                </a:solidFill>
                <a:latin typeface="Arial Narrow Regular"/>
              </a:rPr>
              <a:t>total volume discharged by product in a 24-hr period (gallons)</a:t>
            </a:r>
          </a:p>
        </p:txBody>
      </p:sp>
      <p:sp>
        <p:nvSpPr>
          <p:cNvPr id="77" name="Oval 76">
            <a:extLst>
              <a:ext uri="{FF2B5EF4-FFF2-40B4-BE49-F238E27FC236}">
                <a16:creationId xmlns:a16="http://schemas.microsoft.com/office/drawing/2014/main" id="{2AC61D46-0485-48B3-903D-25350CE4B286}"/>
              </a:ext>
            </a:extLst>
          </p:cNvPr>
          <p:cNvSpPr/>
          <p:nvPr/>
        </p:nvSpPr>
        <p:spPr>
          <a:xfrm>
            <a:off x="1981200" y="84043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78" name="TextBox 77">
            <a:extLst>
              <a:ext uri="{FF2B5EF4-FFF2-40B4-BE49-F238E27FC236}">
                <a16:creationId xmlns:a16="http://schemas.microsoft.com/office/drawing/2014/main" id="{94B30C0C-9149-4738-B2B9-BF970AE9586C}"/>
              </a:ext>
            </a:extLst>
          </p:cNvPr>
          <p:cNvSpPr txBox="1"/>
          <p:nvPr/>
        </p:nvSpPr>
        <p:spPr>
          <a:xfrm>
            <a:off x="-762000" y="81555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4</a:t>
            </a:r>
            <a:endParaRPr lang="uk-UA" sz="3600" dirty="0">
              <a:solidFill>
                <a:schemeClr val="accent1"/>
              </a:solidFill>
              <a:latin typeface="Arial Narrow Regular" charset="0"/>
            </a:endParaRPr>
          </a:p>
        </p:txBody>
      </p:sp>
      <p:cxnSp>
        <p:nvCxnSpPr>
          <p:cNvPr id="79" name="Straight Connector 78">
            <a:extLst>
              <a:ext uri="{FF2B5EF4-FFF2-40B4-BE49-F238E27FC236}">
                <a16:creationId xmlns:a16="http://schemas.microsoft.com/office/drawing/2014/main" id="{2AB33A48-EFFE-48B1-9DD2-36757B658FE1}"/>
              </a:ext>
            </a:extLst>
          </p:cNvPr>
          <p:cNvCxnSpPr>
            <a:cxnSpLocks/>
            <a:endCxn id="77" idx="0"/>
          </p:cNvCxnSpPr>
          <p:nvPr/>
        </p:nvCxnSpPr>
        <p:spPr>
          <a:xfrm>
            <a:off x="2095500" y="6592070"/>
            <a:ext cx="0" cy="181228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F99B211B-F467-41D2-A6D8-3D44FE769AF5}"/>
              </a:ext>
            </a:extLst>
          </p:cNvPr>
          <p:cNvSpPr txBox="1"/>
          <p:nvPr/>
        </p:nvSpPr>
        <p:spPr>
          <a:xfrm>
            <a:off x="2590800" y="8189056"/>
            <a:ext cx="6934200" cy="584775"/>
          </a:xfrm>
          <a:prstGeom prst="rect">
            <a:avLst/>
          </a:prstGeom>
          <a:noFill/>
        </p:spPr>
        <p:txBody>
          <a:bodyPr wrap="square" rtlCol="0">
            <a:spAutoFit/>
          </a:bodyPr>
          <a:lstStyle/>
          <a:p>
            <a:r>
              <a:rPr lang="en-US" sz="3200" dirty="0">
                <a:latin typeface="Arial Narrow Regular" charset="0"/>
              </a:rPr>
              <a:t>24/7 access to product info and trends</a:t>
            </a:r>
            <a:endParaRPr lang="uk-UA" sz="3200" dirty="0">
              <a:latin typeface="Arial Narrow Regular" charset="0"/>
            </a:endParaRPr>
          </a:p>
        </p:txBody>
      </p:sp>
      <p:sp>
        <p:nvSpPr>
          <p:cNvPr id="3" name="TextBox 2">
            <a:extLst>
              <a:ext uri="{FF2B5EF4-FFF2-40B4-BE49-F238E27FC236}">
                <a16:creationId xmlns:a16="http://schemas.microsoft.com/office/drawing/2014/main" id="{96D0F53D-63D4-430B-A05B-75A9B8F7513A}"/>
              </a:ext>
            </a:extLst>
          </p:cNvPr>
          <p:cNvSpPr txBox="1"/>
          <p:nvPr/>
        </p:nvSpPr>
        <p:spPr>
          <a:xfrm>
            <a:off x="2590800" y="8724900"/>
            <a:ext cx="6553200" cy="1323439"/>
          </a:xfrm>
          <a:prstGeom prst="rect">
            <a:avLst/>
          </a:prstGeom>
          <a:noFill/>
        </p:spPr>
        <p:txBody>
          <a:bodyPr wrap="square" rtlCol="0">
            <a:spAutoFit/>
          </a:bodyPr>
          <a:lstStyle/>
          <a:p>
            <a:r>
              <a:rPr lang="en-US" sz="2000" dirty="0" err="1">
                <a:solidFill>
                  <a:schemeClr val="tx2"/>
                </a:solidFill>
                <a:latin typeface="Arial Narrow Regular"/>
              </a:rPr>
              <a:t>plumbSMART</a:t>
            </a:r>
            <a:r>
              <a:rPr lang="en-US" sz="2000" dirty="0">
                <a:solidFill>
                  <a:schemeClr val="tx2"/>
                </a:solidFill>
                <a:latin typeface="Arial Narrow Regular"/>
              </a:rPr>
              <a:t>™ allows customers to view current product status, adjust their alert settings and view historic data trends from any location with an internet connection</a:t>
            </a:r>
          </a:p>
          <a:p>
            <a:endParaRPr lang="en-US" sz="2000" dirty="0">
              <a:solidFill>
                <a:schemeClr val="tx2"/>
              </a:solidFill>
            </a:endParaRPr>
          </a:p>
        </p:txBody>
      </p:sp>
      <p:pic>
        <p:nvPicPr>
          <p:cNvPr id="51" name="Picture 2">
            <a:extLst>
              <a:ext uri="{FF2B5EF4-FFF2-40B4-BE49-F238E27FC236}">
                <a16:creationId xmlns:a16="http://schemas.microsoft.com/office/drawing/2014/main" id="{FC6320C4-FD15-41AB-A56C-E3868AC42A59}"/>
              </a:ext>
            </a:extLst>
          </p:cNvPr>
          <p:cNvPicPr>
            <a:picLocks noChangeAspect="1" noChangeArrowheads="1"/>
          </p:cNvPicPr>
          <p:nvPr/>
        </p:nvPicPr>
        <p:blipFill>
          <a:blip r:embed="rId3" cstate="print"/>
          <a:srcRect/>
          <a:stretch>
            <a:fillRect/>
          </a:stretch>
        </p:blipFill>
        <p:spPr bwMode="auto">
          <a:xfrm>
            <a:off x="14439900" y="669848"/>
            <a:ext cx="3543300" cy="8740852"/>
          </a:xfrm>
          <a:prstGeom prst="rect">
            <a:avLst/>
          </a:prstGeom>
          <a:noFill/>
          <a:ln w="9525">
            <a:noFill/>
            <a:miter lim="800000"/>
            <a:headEnd/>
            <a:tailEnd/>
          </a:ln>
        </p:spPr>
      </p:pic>
      <p:sp>
        <p:nvSpPr>
          <p:cNvPr id="2" name="TextBox 1">
            <a:extLst>
              <a:ext uri="{FF2B5EF4-FFF2-40B4-BE49-F238E27FC236}">
                <a16:creationId xmlns:a16="http://schemas.microsoft.com/office/drawing/2014/main" id="{DE68018E-A3F3-456E-8A23-853717FD25D6}"/>
              </a:ext>
            </a:extLst>
          </p:cNvPr>
          <p:cNvSpPr txBox="1"/>
          <p:nvPr/>
        </p:nvSpPr>
        <p:spPr>
          <a:xfrm>
            <a:off x="9753600" y="8925461"/>
            <a:ext cx="8229600" cy="1323439"/>
          </a:xfrm>
          <a:prstGeom prst="rect">
            <a:avLst/>
          </a:prstGeom>
          <a:noFill/>
        </p:spPr>
        <p:txBody>
          <a:bodyPr wrap="square" rtlCol="0">
            <a:spAutoFit/>
          </a:bodyPr>
          <a:lstStyle/>
          <a:p>
            <a:r>
              <a:rPr lang="en-US" sz="2000" b="1" dirty="0">
                <a:solidFill>
                  <a:srgbClr val="0070C0"/>
                </a:solidFill>
                <a:latin typeface="Arial Narrow Regular"/>
              </a:rPr>
              <a:t>IMPORTANT NOTE: </a:t>
            </a:r>
            <a:br>
              <a:rPr lang="en-US" sz="2000" b="1" dirty="0">
                <a:solidFill>
                  <a:srgbClr val="0070C0"/>
                </a:solidFill>
                <a:latin typeface="Arial Narrow Regular"/>
              </a:rPr>
            </a:br>
            <a:r>
              <a:rPr lang="en-US" sz="2000" dirty="0">
                <a:solidFill>
                  <a:srgbClr val="0070C0"/>
                </a:solidFill>
                <a:latin typeface="Arial Narrow Regular"/>
              </a:rPr>
              <a:t>Connected technology/electronics DOES NOT CHANGE OR AFFECT the regular functions of the backflow preventer in any way. Only senses for changes.</a:t>
            </a:r>
          </a:p>
          <a:p>
            <a:endParaRPr lang="en-US" sz="2000" dirty="0">
              <a:solidFill>
                <a:srgbClr val="0070C0"/>
              </a:solidFill>
            </a:endParaRPr>
          </a:p>
        </p:txBody>
      </p:sp>
      <p:sp>
        <p:nvSpPr>
          <p:cNvPr id="29" name="object 19">
            <a:extLst>
              <a:ext uri="{FF2B5EF4-FFF2-40B4-BE49-F238E27FC236}">
                <a16:creationId xmlns:a16="http://schemas.microsoft.com/office/drawing/2014/main" id="{5C0BAA06-F5B5-47BA-8173-CE59C6320DD7}"/>
              </a:ext>
            </a:extLst>
          </p:cNvPr>
          <p:cNvSpPr/>
          <p:nvPr/>
        </p:nvSpPr>
        <p:spPr>
          <a:xfrm>
            <a:off x="10807160" y="2819546"/>
            <a:ext cx="533400" cy="546003"/>
          </a:xfrm>
          <a:prstGeom prst="rect">
            <a:avLst/>
          </a:prstGeom>
          <a:blipFill>
            <a:blip r:embed="rId4" cstate="print"/>
            <a:stretch>
              <a:fillRect/>
            </a:stretch>
          </a:blipFill>
        </p:spPr>
        <p:txBody>
          <a:bodyPr wrap="square" lIns="0" tIns="0" rIns="0" bIns="0" rtlCol="0"/>
          <a:lstStyle/>
          <a:p>
            <a:endParaRPr sz="4050" dirty="0"/>
          </a:p>
        </p:txBody>
      </p:sp>
      <p:pic>
        <p:nvPicPr>
          <p:cNvPr id="28" name="Picture 27">
            <a:extLst>
              <a:ext uri="{FF2B5EF4-FFF2-40B4-BE49-F238E27FC236}">
                <a16:creationId xmlns:a16="http://schemas.microsoft.com/office/drawing/2014/main" id="{EA7E56A2-109F-4F81-A848-E931322E1D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6347" y="2560706"/>
            <a:ext cx="6324258" cy="5173594"/>
          </a:xfrm>
          <a:prstGeom prst="rect">
            <a:avLst/>
          </a:prstGeom>
        </p:spPr>
      </p:pic>
      <p:grpSp>
        <p:nvGrpSpPr>
          <p:cNvPr id="8" name="Group 7">
            <a:extLst>
              <a:ext uri="{FF2B5EF4-FFF2-40B4-BE49-F238E27FC236}">
                <a16:creationId xmlns:a16="http://schemas.microsoft.com/office/drawing/2014/main" id="{30B21331-9378-4646-9263-470DD9DF2555}"/>
              </a:ext>
            </a:extLst>
          </p:cNvPr>
          <p:cNvGrpSpPr/>
          <p:nvPr/>
        </p:nvGrpSpPr>
        <p:grpSpPr>
          <a:xfrm>
            <a:off x="15018822" y="1181100"/>
            <a:ext cx="2583378" cy="1746172"/>
            <a:chOff x="15018822" y="1181100"/>
            <a:chExt cx="2583378" cy="1746172"/>
          </a:xfrm>
        </p:grpSpPr>
        <p:pic>
          <p:nvPicPr>
            <p:cNvPr id="6" name="Picture 5">
              <a:extLst>
                <a:ext uri="{FF2B5EF4-FFF2-40B4-BE49-F238E27FC236}">
                  <a16:creationId xmlns:a16="http://schemas.microsoft.com/office/drawing/2014/main" id="{8D193496-F678-4827-B39A-3CEE15D4F9DB}"/>
                </a:ext>
              </a:extLst>
            </p:cNvPr>
            <p:cNvPicPr>
              <a:picLocks noChangeAspect="1"/>
            </p:cNvPicPr>
            <p:nvPr/>
          </p:nvPicPr>
          <p:blipFill>
            <a:blip r:embed="rId6" cstate="print"/>
            <a:stretch>
              <a:fillRect/>
            </a:stretch>
          </p:blipFill>
          <p:spPr>
            <a:xfrm>
              <a:off x="15018822" y="1181100"/>
              <a:ext cx="2583378" cy="1746172"/>
            </a:xfrm>
            <a:prstGeom prst="rect">
              <a:avLst/>
            </a:prstGeom>
          </p:spPr>
        </p:pic>
        <p:pic>
          <p:nvPicPr>
            <p:cNvPr id="7" name="Picture 6">
              <a:extLst>
                <a:ext uri="{FF2B5EF4-FFF2-40B4-BE49-F238E27FC236}">
                  <a16:creationId xmlns:a16="http://schemas.microsoft.com/office/drawing/2014/main" id="{029F3867-30C9-4A76-A6C9-1E94E5FC389E}"/>
                </a:ext>
              </a:extLst>
            </p:cNvPr>
            <p:cNvPicPr>
              <a:picLocks noChangeAspect="1"/>
            </p:cNvPicPr>
            <p:nvPr/>
          </p:nvPicPr>
          <p:blipFill>
            <a:blip r:embed="rId7" cstate="print"/>
            <a:stretch>
              <a:fillRect/>
            </a:stretch>
          </p:blipFill>
          <p:spPr>
            <a:xfrm>
              <a:off x="16429779" y="1194352"/>
              <a:ext cx="558458" cy="583096"/>
            </a:xfrm>
            <a:prstGeom prst="rect">
              <a:avLst/>
            </a:prstGeom>
          </p:spPr>
        </p:pic>
      </p:grpSp>
      <p:cxnSp>
        <p:nvCxnSpPr>
          <p:cNvPr id="54" name="Straight Arrow Connector 53">
            <a:extLst>
              <a:ext uri="{FF2B5EF4-FFF2-40B4-BE49-F238E27FC236}">
                <a16:creationId xmlns:a16="http://schemas.microsoft.com/office/drawing/2014/main" id="{4A315EE8-CD2A-411B-A77F-E1410B7CD79A}"/>
              </a:ext>
            </a:extLst>
          </p:cNvPr>
          <p:cNvCxnSpPr>
            <a:cxnSpLocks/>
            <a:stCxn id="29" idx="3"/>
          </p:cNvCxnSpPr>
          <p:nvPr/>
        </p:nvCxnSpPr>
        <p:spPr>
          <a:xfrm flipV="1">
            <a:off x="11340560" y="2373274"/>
            <a:ext cx="4031781" cy="719274"/>
          </a:xfrm>
          <a:prstGeom prst="straightConnector1">
            <a:avLst/>
          </a:prstGeom>
          <a:ln w="25400" cap="sq">
            <a:solidFill>
              <a:schemeClr val="tx1"/>
            </a:solidFill>
            <a:prstDash val="sysDash"/>
            <a:bevel/>
            <a:headEnd type="none"/>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2C7DAFC-5E76-4A76-81F0-280EB39A947C}"/>
              </a:ext>
            </a:extLst>
          </p:cNvPr>
          <p:cNvSpPr txBox="1"/>
          <p:nvPr/>
        </p:nvSpPr>
        <p:spPr>
          <a:xfrm>
            <a:off x="15133123" y="3052346"/>
            <a:ext cx="2392877" cy="338554"/>
          </a:xfrm>
          <a:prstGeom prst="rect">
            <a:avLst/>
          </a:prstGeom>
          <a:solidFill>
            <a:schemeClr val="bg2"/>
          </a:solidFill>
        </p:spPr>
        <p:txBody>
          <a:bodyPr wrap="square" rtlCol="0">
            <a:spAutoFit/>
          </a:bodyPr>
          <a:lstStyle/>
          <a:p>
            <a:pPr algn="ctr"/>
            <a:r>
              <a:rPr lang="en-US" sz="1600" b="1" dirty="0">
                <a:solidFill>
                  <a:schemeClr val="tx2">
                    <a:lumMod val="75000"/>
                  </a:schemeClr>
                </a:solidFill>
              </a:rPr>
              <a:t>ZURN GATEWAY</a:t>
            </a:r>
          </a:p>
        </p:txBody>
      </p:sp>
      <p:sp>
        <p:nvSpPr>
          <p:cNvPr id="32" name="TextBox 31">
            <a:extLst>
              <a:ext uri="{FF2B5EF4-FFF2-40B4-BE49-F238E27FC236}">
                <a16:creationId xmlns:a16="http://schemas.microsoft.com/office/drawing/2014/main" id="{94EE423F-EB2E-4CE1-9CA7-A575B824C58F}"/>
              </a:ext>
            </a:extLst>
          </p:cNvPr>
          <p:cNvSpPr txBox="1"/>
          <p:nvPr/>
        </p:nvSpPr>
        <p:spPr>
          <a:xfrm>
            <a:off x="15018822" y="5759585"/>
            <a:ext cx="2622769" cy="338554"/>
          </a:xfrm>
          <a:prstGeom prst="rect">
            <a:avLst/>
          </a:prstGeom>
          <a:solidFill>
            <a:schemeClr val="bg2"/>
          </a:solidFill>
        </p:spPr>
        <p:txBody>
          <a:bodyPr wrap="square" rtlCol="0">
            <a:spAutoFit/>
          </a:bodyPr>
          <a:lstStyle/>
          <a:p>
            <a:pPr algn="ctr"/>
            <a:r>
              <a:rPr lang="en-US" sz="1600" b="1" dirty="0">
                <a:solidFill>
                  <a:schemeClr val="tx2">
                    <a:lumMod val="75000"/>
                  </a:schemeClr>
                </a:solidFill>
              </a:rPr>
              <a:t>ZURN CLOUD</a:t>
            </a:r>
          </a:p>
        </p:txBody>
      </p:sp>
      <p:sp>
        <p:nvSpPr>
          <p:cNvPr id="33" name="TextBox 32">
            <a:extLst>
              <a:ext uri="{FF2B5EF4-FFF2-40B4-BE49-F238E27FC236}">
                <a16:creationId xmlns:a16="http://schemas.microsoft.com/office/drawing/2014/main" id="{672D3BEA-8CB9-44ED-B934-7AA596564CCB}"/>
              </a:ext>
            </a:extLst>
          </p:cNvPr>
          <p:cNvSpPr txBox="1"/>
          <p:nvPr/>
        </p:nvSpPr>
        <p:spPr>
          <a:xfrm>
            <a:off x="15125701" y="3086100"/>
            <a:ext cx="2392877" cy="338554"/>
          </a:xfrm>
          <a:prstGeom prst="rect">
            <a:avLst/>
          </a:prstGeom>
          <a:solidFill>
            <a:schemeClr val="bg2"/>
          </a:solidFill>
        </p:spPr>
        <p:txBody>
          <a:bodyPr wrap="square" rtlCol="0">
            <a:spAutoFit/>
          </a:bodyPr>
          <a:lstStyle/>
          <a:p>
            <a:pPr algn="ctr"/>
            <a:r>
              <a:rPr lang="en-US" sz="1600" b="1" dirty="0">
                <a:solidFill>
                  <a:schemeClr val="tx2">
                    <a:lumMod val="75000"/>
                  </a:schemeClr>
                </a:solidFill>
              </a:rPr>
              <a:t>ZURN GATEWAY</a:t>
            </a:r>
          </a:p>
        </p:txBody>
      </p:sp>
      <p:sp>
        <p:nvSpPr>
          <p:cNvPr id="34" name="TextBox 33">
            <a:extLst>
              <a:ext uri="{FF2B5EF4-FFF2-40B4-BE49-F238E27FC236}">
                <a16:creationId xmlns:a16="http://schemas.microsoft.com/office/drawing/2014/main" id="{EC043CC1-9DC5-418B-9227-023DF390FFFA}"/>
              </a:ext>
            </a:extLst>
          </p:cNvPr>
          <p:cNvSpPr txBox="1"/>
          <p:nvPr/>
        </p:nvSpPr>
        <p:spPr>
          <a:xfrm>
            <a:off x="15011400" y="5793339"/>
            <a:ext cx="2622769" cy="338554"/>
          </a:xfrm>
          <a:prstGeom prst="rect">
            <a:avLst/>
          </a:prstGeom>
          <a:solidFill>
            <a:schemeClr val="bg2"/>
          </a:solidFill>
        </p:spPr>
        <p:txBody>
          <a:bodyPr wrap="square" rtlCol="0">
            <a:spAutoFit/>
          </a:bodyPr>
          <a:lstStyle/>
          <a:p>
            <a:pPr algn="ctr"/>
            <a:r>
              <a:rPr lang="en-US" sz="1600" b="1" dirty="0">
                <a:solidFill>
                  <a:schemeClr val="tx2">
                    <a:lumMod val="75000"/>
                  </a:schemeClr>
                </a:solidFill>
              </a:rPr>
              <a:t>ZURN CLOUD</a:t>
            </a:r>
          </a:p>
        </p:txBody>
      </p:sp>
      <p:pic>
        <p:nvPicPr>
          <p:cNvPr id="35" name="Picture 34">
            <a:extLst>
              <a:ext uri="{FF2B5EF4-FFF2-40B4-BE49-F238E27FC236}">
                <a16:creationId xmlns:a16="http://schemas.microsoft.com/office/drawing/2014/main" id="{2C5E4CBB-3503-4077-927E-AC681FD9E6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55959" y="7993140"/>
            <a:ext cx="3065530" cy="542363"/>
          </a:xfrm>
          <a:prstGeom prst="rect">
            <a:avLst/>
          </a:prstGeom>
        </p:spPr>
      </p:pic>
    </p:spTree>
    <p:extLst>
      <p:ext uri="{BB962C8B-B14F-4D97-AF65-F5344CB8AC3E}">
        <p14:creationId xmlns:p14="http://schemas.microsoft.com/office/powerpoint/2010/main" val="764494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76300" y="571411"/>
            <a:ext cx="9639300" cy="1962076"/>
          </a:xfrm>
        </p:spPr>
        <p:txBody>
          <a:bodyPr/>
          <a:lstStyle/>
          <a:p>
            <a:r>
              <a:rPr lang="en-US" dirty="0">
                <a:solidFill>
                  <a:schemeClr val="accent1"/>
                </a:solidFill>
              </a:rPr>
              <a:t>present launches</a:t>
            </a:r>
            <a:br>
              <a:rPr lang="en-US" dirty="0"/>
            </a:br>
            <a:r>
              <a:rPr lang="en-US" dirty="0"/>
              <a:t>Connected Flood Control System</a:t>
            </a:r>
            <a:br>
              <a:rPr lang="en-US" dirty="0"/>
            </a:br>
            <a:endParaRPr lang="uk-UA" dirty="0"/>
          </a:p>
        </p:txBody>
      </p:sp>
      <p:sp>
        <p:nvSpPr>
          <p:cNvPr id="3" name="Slide Number Placeholder 2"/>
          <p:cNvSpPr>
            <a:spLocks noGrp="1"/>
          </p:cNvSpPr>
          <p:nvPr>
            <p:ph type="sldNum" sz="quarter" idx="10"/>
          </p:nvPr>
        </p:nvSpPr>
        <p:spPr/>
        <p:txBody>
          <a:body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b="0">
                <a:solidFill>
                  <a:srgbClr val="C0C0C8"/>
                </a:solidFill>
                <a:latin typeface="Arial Regular" charset="0"/>
              </a:rPr>
              <a:pPr/>
              <a:t>27</a:t>
            </a:fld>
            <a:endParaRPr b="0" dirty="0">
              <a:solidFill>
                <a:srgbClr val="C0C0C8"/>
              </a:solidFill>
              <a:latin typeface="Arial Regular" charset="0"/>
            </a:endParaRPr>
          </a:p>
        </p:txBody>
      </p:sp>
      <p:sp>
        <p:nvSpPr>
          <p:cNvPr id="11" name="TextBox 10"/>
          <p:cNvSpPr txBox="1"/>
          <p:nvPr/>
        </p:nvSpPr>
        <p:spPr>
          <a:xfrm>
            <a:off x="10143490" y="9245703"/>
            <a:ext cx="5629910" cy="338554"/>
          </a:xfrm>
          <a:prstGeom prst="rect">
            <a:avLst/>
          </a:prstGeom>
          <a:noFill/>
        </p:spPr>
        <p:txBody>
          <a:bodyPr wrap="square" rtlCol="0">
            <a:spAutoFit/>
          </a:bodyPr>
          <a:lstStyle/>
          <a:p>
            <a:r>
              <a:rPr lang="en-US" sz="1600" b="1" dirty="0">
                <a:solidFill>
                  <a:schemeClr val="tx2"/>
                </a:solidFill>
              </a:rPr>
              <a:t>Connected Flood Control System Landing Page</a:t>
            </a:r>
          </a:p>
        </p:txBody>
      </p:sp>
      <p:sp>
        <p:nvSpPr>
          <p:cNvPr id="12" name="TextBox 11"/>
          <p:cNvSpPr txBox="1"/>
          <p:nvPr/>
        </p:nvSpPr>
        <p:spPr>
          <a:xfrm>
            <a:off x="1752600" y="6116746"/>
            <a:ext cx="3352800" cy="769441"/>
          </a:xfrm>
          <a:prstGeom prst="rect">
            <a:avLst/>
          </a:prstGeom>
          <a:noFill/>
        </p:spPr>
        <p:txBody>
          <a:bodyPr wrap="square" rtlCol="0">
            <a:spAutoFit/>
          </a:bodyPr>
          <a:lstStyle/>
          <a:p>
            <a:pPr algn="ctr"/>
            <a:r>
              <a:rPr lang="en-US" sz="1600" b="1" dirty="0">
                <a:solidFill>
                  <a:schemeClr val="tx2"/>
                </a:solidFill>
              </a:rPr>
              <a:t>Leave-behind brochure</a:t>
            </a:r>
          </a:p>
          <a:p>
            <a:pPr algn="ctr"/>
            <a:r>
              <a:rPr lang="en-US" sz="1400" dirty="0">
                <a:solidFill>
                  <a:schemeClr val="tx2"/>
                </a:solidFill>
              </a:rPr>
              <a:t>also available on ZIX with fulfillment through Delzer</a:t>
            </a:r>
          </a:p>
        </p:txBody>
      </p:sp>
      <p:sp>
        <p:nvSpPr>
          <p:cNvPr id="22" name="TextBox 21"/>
          <p:cNvSpPr txBox="1"/>
          <p:nvPr/>
        </p:nvSpPr>
        <p:spPr>
          <a:xfrm>
            <a:off x="5562600" y="9857515"/>
            <a:ext cx="3352800" cy="338554"/>
          </a:xfrm>
          <a:prstGeom prst="rect">
            <a:avLst/>
          </a:prstGeom>
          <a:noFill/>
        </p:spPr>
        <p:txBody>
          <a:bodyPr wrap="square" rtlCol="0">
            <a:spAutoFit/>
          </a:bodyPr>
          <a:lstStyle/>
          <a:p>
            <a:pPr algn="ctr"/>
            <a:r>
              <a:rPr lang="en-US" sz="1600" b="1" dirty="0">
                <a:solidFill>
                  <a:schemeClr val="tx2"/>
                </a:solidFill>
              </a:rPr>
              <a:t>Spec Sheets</a:t>
            </a:r>
          </a:p>
        </p:txBody>
      </p:sp>
      <p:pic>
        <p:nvPicPr>
          <p:cNvPr id="14" name="Picture 13">
            <a:extLst>
              <a:ext uri="{FF2B5EF4-FFF2-40B4-BE49-F238E27FC236}">
                <a16:creationId xmlns:a16="http://schemas.microsoft.com/office/drawing/2014/main" id="{2A73D0D0-0602-417C-96FA-6335ACCF8E30}"/>
              </a:ext>
            </a:extLst>
          </p:cNvPr>
          <p:cNvPicPr>
            <a:picLocks noChangeAspect="1"/>
          </p:cNvPicPr>
          <p:nvPr/>
        </p:nvPicPr>
        <p:blipFill rotWithShape="1">
          <a:blip r:embed="rId3" cstate="print"/>
          <a:srcRect t="10831"/>
          <a:stretch/>
        </p:blipFill>
        <p:spPr>
          <a:xfrm>
            <a:off x="10163084" y="5373470"/>
            <a:ext cx="7743915" cy="3732430"/>
          </a:xfrm>
          <a:prstGeom prst="rect">
            <a:avLst/>
          </a:prstGeom>
          <a:effectLst>
            <a:outerShdw blurRad="50800" dist="38100" dir="10800000" algn="r" rotWithShape="0">
              <a:prstClr val="black">
                <a:alpha val="40000"/>
              </a:prstClr>
            </a:outerShdw>
          </a:effectLst>
        </p:spPr>
      </p:pic>
      <p:pic>
        <p:nvPicPr>
          <p:cNvPr id="15" name="Picture 14">
            <a:extLst>
              <a:ext uri="{FF2B5EF4-FFF2-40B4-BE49-F238E27FC236}">
                <a16:creationId xmlns:a16="http://schemas.microsoft.com/office/drawing/2014/main" id="{3934E7AB-8632-4FBB-81CC-39A5DBD7DDF8}"/>
              </a:ext>
            </a:extLst>
          </p:cNvPr>
          <p:cNvPicPr>
            <a:picLocks noChangeAspect="1"/>
          </p:cNvPicPr>
          <p:nvPr/>
        </p:nvPicPr>
        <p:blipFill>
          <a:blip r:embed="rId4" cstate="print"/>
          <a:stretch>
            <a:fillRect/>
          </a:stretch>
        </p:blipFill>
        <p:spPr>
          <a:xfrm>
            <a:off x="693550" y="2183611"/>
            <a:ext cx="5665290" cy="1881474"/>
          </a:xfrm>
          <a:prstGeom prst="rect">
            <a:avLst/>
          </a:prstGeom>
          <a:effectLst>
            <a:outerShdw blurRad="50800" dist="38100" dir="10800000" algn="r" rotWithShape="0">
              <a:prstClr val="black">
                <a:alpha val="40000"/>
              </a:prstClr>
            </a:outerShdw>
          </a:effectLst>
        </p:spPr>
      </p:pic>
      <p:pic>
        <p:nvPicPr>
          <p:cNvPr id="16" name="Picture 15">
            <a:extLst>
              <a:ext uri="{FF2B5EF4-FFF2-40B4-BE49-F238E27FC236}">
                <a16:creationId xmlns:a16="http://schemas.microsoft.com/office/drawing/2014/main" id="{8CE63D9C-62CF-443C-9857-279838742D1B}"/>
              </a:ext>
            </a:extLst>
          </p:cNvPr>
          <p:cNvPicPr>
            <a:picLocks noChangeAspect="1"/>
          </p:cNvPicPr>
          <p:nvPr/>
        </p:nvPicPr>
        <p:blipFill>
          <a:blip r:embed="rId5" cstate="print"/>
          <a:stretch>
            <a:fillRect/>
          </a:stretch>
        </p:blipFill>
        <p:spPr>
          <a:xfrm>
            <a:off x="685800" y="4152900"/>
            <a:ext cx="5644422" cy="1881474"/>
          </a:xfrm>
          <a:prstGeom prst="rect">
            <a:avLst/>
          </a:prstGeom>
          <a:effectLst>
            <a:outerShdw blurRad="50800" dist="38100" dir="10800000" algn="r" rotWithShape="0">
              <a:prstClr val="black">
                <a:alpha val="40000"/>
              </a:prstClr>
            </a:outerShdw>
          </a:effectLst>
        </p:spPr>
      </p:pic>
      <p:pic>
        <p:nvPicPr>
          <p:cNvPr id="17" name="Picture 16">
            <a:extLst>
              <a:ext uri="{FF2B5EF4-FFF2-40B4-BE49-F238E27FC236}">
                <a16:creationId xmlns:a16="http://schemas.microsoft.com/office/drawing/2014/main" id="{5BD38BBC-A8CC-4109-84E4-E7083330B299}"/>
              </a:ext>
            </a:extLst>
          </p:cNvPr>
          <p:cNvPicPr>
            <a:picLocks noChangeAspect="1"/>
          </p:cNvPicPr>
          <p:nvPr/>
        </p:nvPicPr>
        <p:blipFill>
          <a:blip r:embed="rId6" cstate="print"/>
          <a:stretch>
            <a:fillRect/>
          </a:stretch>
        </p:blipFill>
        <p:spPr>
          <a:xfrm>
            <a:off x="5899856" y="6210300"/>
            <a:ext cx="2786944" cy="3600795"/>
          </a:xfrm>
          <a:prstGeom prst="rect">
            <a:avLst/>
          </a:prstGeom>
          <a:effectLst>
            <a:outerShdw blurRad="50800" dist="38100" dir="10800000" algn="r" rotWithShape="0">
              <a:prstClr val="black">
                <a:alpha val="40000"/>
              </a:prstClr>
            </a:outerShdw>
          </a:effectLst>
        </p:spPr>
      </p:pic>
      <p:sp>
        <p:nvSpPr>
          <p:cNvPr id="25" name="Content Placeholder 2">
            <a:extLst>
              <a:ext uri="{FF2B5EF4-FFF2-40B4-BE49-F238E27FC236}">
                <a16:creationId xmlns:a16="http://schemas.microsoft.com/office/drawing/2014/main" id="{13825DE4-A43A-4B46-AD1D-37E30AC586CD}"/>
              </a:ext>
            </a:extLst>
          </p:cNvPr>
          <p:cNvSpPr txBox="1">
            <a:spLocks/>
          </p:cNvSpPr>
          <p:nvPr/>
        </p:nvSpPr>
        <p:spPr>
          <a:xfrm>
            <a:off x="14374666" y="4610100"/>
            <a:ext cx="3543220" cy="540248"/>
          </a:xfrm>
          <a:prstGeom prst="rect">
            <a:avLst/>
          </a:prstGeom>
          <a:solidFill>
            <a:srgbClr val="FFFF00"/>
          </a:solidFill>
        </p:spPr>
        <p:txBody>
          <a:bodyPr vert="horz" lIns="137160" tIns="68580" rIns="137160" bIns="68580" rtlCol="0">
            <a:normAutofit fontScale="77500" lnSpcReduction="20000"/>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 1:49 Video:</a:t>
            </a:r>
          </a:p>
          <a:p>
            <a:pPr marL="0" indent="0">
              <a:buNone/>
            </a:pPr>
            <a:r>
              <a:rPr lang="en-US" sz="1800" dirty="0">
                <a:latin typeface="Arial Narrow" panose="020B0606020202030204" pitchFamily="34" charset="0"/>
                <a:hlinkClick r:id="rId7"/>
              </a:rPr>
              <a:t>Zurn Connected Flood Control System</a:t>
            </a:r>
            <a:endParaRPr lang="en-US" sz="1800" dirty="0">
              <a:latin typeface="Arial Narrow" panose="020B0606020202030204" pitchFamily="34" charset="0"/>
            </a:endParaRPr>
          </a:p>
        </p:txBody>
      </p:sp>
      <p:pic>
        <p:nvPicPr>
          <p:cNvPr id="2" name="Picture 1">
            <a:extLst>
              <a:ext uri="{FF2B5EF4-FFF2-40B4-BE49-F238E27FC236}">
                <a16:creationId xmlns:a16="http://schemas.microsoft.com/office/drawing/2014/main" id="{2D8F71E9-7D65-4FB3-A62E-C4B512DC3883}"/>
              </a:ext>
            </a:extLst>
          </p:cNvPr>
          <p:cNvPicPr>
            <a:picLocks noChangeAspect="1"/>
          </p:cNvPicPr>
          <p:nvPr/>
        </p:nvPicPr>
        <p:blipFill>
          <a:blip r:embed="rId8" cstate="print"/>
          <a:stretch>
            <a:fillRect/>
          </a:stretch>
        </p:blipFill>
        <p:spPr>
          <a:xfrm>
            <a:off x="10183125" y="190500"/>
            <a:ext cx="7734761" cy="4349285"/>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426440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9182100"/>
            <a:ext cx="1752600" cy="844692"/>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299" y="571411"/>
            <a:ext cx="8343901" cy="1338828"/>
          </a:xfrm>
        </p:spPr>
        <p:txBody>
          <a:bodyPr/>
          <a:lstStyle/>
          <a:p>
            <a:r>
              <a:rPr lang="en-US" dirty="0">
                <a:solidFill>
                  <a:schemeClr val="accent1"/>
                </a:solidFill>
              </a:rPr>
              <a:t>present launches</a:t>
            </a:r>
            <a:br>
              <a:rPr lang="en-US" dirty="0"/>
            </a:br>
            <a:r>
              <a:rPr lang="en-US" dirty="0"/>
              <a:t>connected products</a:t>
            </a:r>
            <a:endParaRPr lang="uk-UA" dirty="0"/>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9156752" y="-2540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2" name="Picture 1"/>
          <p:cNvPicPr>
            <a:picLocks noChangeAspect="1"/>
          </p:cNvPicPr>
          <p:nvPr/>
        </p:nvPicPr>
        <p:blipFill>
          <a:blip r:embed="rId3" cstate="print"/>
          <a:stretch>
            <a:fillRect/>
          </a:stretch>
        </p:blipFill>
        <p:spPr>
          <a:xfrm>
            <a:off x="14696039" y="6207443"/>
            <a:ext cx="3247742" cy="3812567"/>
          </a:xfrm>
          <a:prstGeom prst="rect">
            <a:avLst/>
          </a:prstGeom>
        </p:spPr>
      </p:pic>
      <p:sp>
        <p:nvSpPr>
          <p:cNvPr id="14" name="object 19">
            <a:extLst>
              <a:ext uri="{FF2B5EF4-FFF2-40B4-BE49-F238E27FC236}">
                <a16:creationId xmlns:a16="http://schemas.microsoft.com/office/drawing/2014/main" id="{A88E0E4E-6375-40DF-ABB7-1E2F2D0CAD5C}"/>
              </a:ext>
            </a:extLst>
          </p:cNvPr>
          <p:cNvSpPr/>
          <p:nvPr/>
        </p:nvSpPr>
        <p:spPr>
          <a:xfrm>
            <a:off x="14478000" y="7635356"/>
            <a:ext cx="809175" cy="892351"/>
          </a:xfrm>
          <a:prstGeom prst="rect">
            <a:avLst/>
          </a:prstGeom>
          <a:blipFill>
            <a:blip r:embed="rId4" cstate="print"/>
            <a:stretch>
              <a:fillRect/>
            </a:stretch>
          </a:blipFill>
        </p:spPr>
        <p:txBody>
          <a:bodyPr wrap="square" lIns="0" tIns="0" rIns="0" bIns="0" rtlCol="0"/>
          <a:lstStyle/>
          <a:p>
            <a:endParaRPr sz="4050"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8624" y="2962179"/>
            <a:ext cx="3468209" cy="4896161"/>
          </a:xfrm>
          <a:prstGeom prst="rect">
            <a:avLst/>
          </a:prstGeom>
        </p:spPr>
      </p:pic>
      <p:sp>
        <p:nvSpPr>
          <p:cNvPr id="34" name="object 19">
            <a:extLst>
              <a:ext uri="{FF2B5EF4-FFF2-40B4-BE49-F238E27FC236}">
                <a16:creationId xmlns:a16="http://schemas.microsoft.com/office/drawing/2014/main" id="{FAF6DD68-1FEF-47CB-9CF0-4C486315655C}"/>
              </a:ext>
            </a:extLst>
          </p:cNvPr>
          <p:cNvSpPr/>
          <p:nvPr/>
        </p:nvSpPr>
        <p:spPr>
          <a:xfrm>
            <a:off x="10170272" y="3265366"/>
            <a:ext cx="733233" cy="750557"/>
          </a:xfrm>
          <a:prstGeom prst="rect">
            <a:avLst/>
          </a:prstGeom>
          <a:blipFill>
            <a:blip r:embed="rId4" cstate="print"/>
            <a:stretch>
              <a:fillRect/>
            </a:stretch>
          </a:blipFill>
        </p:spPr>
        <p:txBody>
          <a:bodyPr wrap="square" lIns="0" tIns="0" rIns="0" bIns="0" rtlCol="0"/>
          <a:lstStyle/>
          <a:p>
            <a:endParaRPr sz="4050" dirty="0"/>
          </a:p>
        </p:txBody>
      </p:sp>
      <p:sp>
        <p:nvSpPr>
          <p:cNvPr id="33" name="TextBox 32">
            <a:extLst>
              <a:ext uri="{FF2B5EF4-FFF2-40B4-BE49-F238E27FC236}">
                <a16:creationId xmlns:a16="http://schemas.microsoft.com/office/drawing/2014/main" id="{D879A685-877A-4C0F-9FB3-FB6E20907331}"/>
              </a:ext>
            </a:extLst>
          </p:cNvPr>
          <p:cNvSpPr txBox="1"/>
          <p:nvPr/>
        </p:nvSpPr>
        <p:spPr>
          <a:xfrm>
            <a:off x="12760756" y="3496216"/>
            <a:ext cx="5357385" cy="1323439"/>
          </a:xfrm>
          <a:prstGeom prst="rect">
            <a:avLst/>
          </a:prstGeom>
          <a:noFill/>
        </p:spPr>
        <p:txBody>
          <a:bodyPr wrap="square" rtlCol="0">
            <a:spAutoFit/>
          </a:bodyPr>
          <a:lstStyle/>
          <a:p>
            <a:r>
              <a:rPr lang="en-US" sz="2000" b="1" dirty="0">
                <a:latin typeface="Arial Narrow Regular"/>
              </a:rPr>
              <a:t>Connected</a:t>
            </a:r>
          </a:p>
          <a:p>
            <a:r>
              <a:rPr lang="en-US" sz="2000" dirty="0">
                <a:latin typeface="Arial Narrow Regular"/>
              </a:rPr>
              <a:t>ZEMS Hardwired Sensor Flush Valve </a:t>
            </a:r>
          </a:p>
          <a:p>
            <a:r>
              <a:rPr lang="en-US" sz="2000" dirty="0">
                <a:latin typeface="Arial Narrow Regular"/>
              </a:rPr>
              <a:t>for 3.5 </a:t>
            </a:r>
            <a:r>
              <a:rPr lang="en-US" sz="2000" dirty="0" err="1">
                <a:latin typeface="Arial Narrow Regular"/>
              </a:rPr>
              <a:t>gpf</a:t>
            </a:r>
            <a:r>
              <a:rPr lang="en-US" sz="2000" dirty="0">
                <a:latin typeface="Arial Narrow Regular"/>
              </a:rPr>
              <a:t> – 1.1 </a:t>
            </a:r>
            <a:r>
              <a:rPr lang="en-US" sz="2000" dirty="0" err="1">
                <a:latin typeface="Arial Narrow Regular"/>
              </a:rPr>
              <a:t>gpf</a:t>
            </a:r>
            <a:r>
              <a:rPr lang="en-US" sz="2000" dirty="0">
                <a:latin typeface="Arial Narrow Regular"/>
              </a:rPr>
              <a:t> Water Closets </a:t>
            </a:r>
          </a:p>
          <a:p>
            <a:r>
              <a:rPr lang="en-US" sz="2000" dirty="0">
                <a:latin typeface="Arial Narrow Regular"/>
              </a:rPr>
              <a:t>ZEMS6000AV-MOB-W1</a:t>
            </a:r>
          </a:p>
        </p:txBody>
      </p:sp>
      <p:sp>
        <p:nvSpPr>
          <p:cNvPr id="15" name="TextBox 14">
            <a:extLst>
              <a:ext uri="{FF2B5EF4-FFF2-40B4-BE49-F238E27FC236}">
                <a16:creationId xmlns:a16="http://schemas.microsoft.com/office/drawing/2014/main" id="{446814A5-220E-462F-AD63-B851370D0189}"/>
              </a:ext>
            </a:extLst>
          </p:cNvPr>
          <p:cNvSpPr txBox="1"/>
          <p:nvPr/>
        </p:nvSpPr>
        <p:spPr>
          <a:xfrm>
            <a:off x="10755386" y="8355958"/>
            <a:ext cx="5057777" cy="1631216"/>
          </a:xfrm>
          <a:prstGeom prst="rect">
            <a:avLst/>
          </a:prstGeom>
          <a:noFill/>
        </p:spPr>
        <p:txBody>
          <a:bodyPr wrap="square" rtlCol="0">
            <a:spAutoFit/>
          </a:bodyPr>
          <a:lstStyle/>
          <a:p>
            <a:r>
              <a:rPr lang="en-US" sz="2000" b="1" dirty="0">
                <a:latin typeface="Arial Narrow Regular"/>
              </a:rPr>
              <a:t>Connected</a:t>
            </a:r>
          </a:p>
          <a:p>
            <a:r>
              <a:rPr lang="en-US" sz="2000" dirty="0">
                <a:latin typeface="Arial Narrow Regular"/>
              </a:rPr>
              <a:t>ZEMS Hardwired Sensor Flush Valve </a:t>
            </a:r>
          </a:p>
          <a:p>
            <a:r>
              <a:rPr lang="en-US" sz="2000" dirty="0">
                <a:latin typeface="Arial Narrow Regular"/>
              </a:rPr>
              <a:t>for 0.125 </a:t>
            </a:r>
            <a:r>
              <a:rPr lang="en-US" sz="2000" dirty="0" err="1">
                <a:latin typeface="Arial Narrow Regular"/>
              </a:rPr>
              <a:t>gpf</a:t>
            </a:r>
            <a:r>
              <a:rPr lang="en-US" sz="2000" dirty="0">
                <a:latin typeface="Arial Narrow Regular"/>
              </a:rPr>
              <a:t> -1.5 </a:t>
            </a:r>
            <a:r>
              <a:rPr lang="en-US" sz="2000" dirty="0" err="1">
                <a:latin typeface="Arial Narrow Regular"/>
              </a:rPr>
              <a:t>gpf</a:t>
            </a:r>
            <a:r>
              <a:rPr lang="en-US" sz="2000" dirty="0">
                <a:latin typeface="Arial Narrow Regular"/>
              </a:rPr>
              <a:t> Urinals</a:t>
            </a:r>
          </a:p>
          <a:p>
            <a:r>
              <a:rPr lang="en-US" sz="2000" dirty="0">
                <a:latin typeface="Arial Narrow Regular"/>
              </a:rPr>
              <a:t>ZEMS6003AV-MOB-W1</a:t>
            </a:r>
          </a:p>
          <a:p>
            <a:endParaRPr lang="en-US" sz="2000" dirty="0">
              <a:solidFill>
                <a:schemeClr val="tx2"/>
              </a:solidFill>
              <a:latin typeface="Arial Narrow Regular"/>
            </a:endParaRPr>
          </a:p>
        </p:txBody>
      </p:sp>
      <p:grpSp>
        <p:nvGrpSpPr>
          <p:cNvPr id="25" name="Group 24"/>
          <p:cNvGrpSpPr/>
          <p:nvPr/>
        </p:nvGrpSpPr>
        <p:grpSpPr>
          <a:xfrm>
            <a:off x="737730" y="1943878"/>
            <a:ext cx="9219860" cy="646331"/>
            <a:chOff x="7467600" y="5557807"/>
            <a:chExt cx="7380759" cy="580918"/>
          </a:xfrm>
        </p:grpSpPr>
        <p:sp>
          <p:nvSpPr>
            <p:cNvPr id="27" name="TextBox 26"/>
            <p:cNvSpPr txBox="1"/>
            <p:nvPr/>
          </p:nvSpPr>
          <p:spPr>
            <a:xfrm>
              <a:off x="7587625" y="5557807"/>
              <a:ext cx="7260734" cy="580918"/>
            </a:xfrm>
            <a:prstGeom prst="rect">
              <a:avLst/>
            </a:prstGeom>
            <a:noFill/>
          </p:spPr>
          <p:txBody>
            <a:bodyPr wrap="square" rtlCol="0">
              <a:spAutoFit/>
            </a:bodyPr>
            <a:lstStyle/>
            <a:p>
              <a:r>
                <a:rPr lang="en-US" sz="3600" dirty="0">
                  <a:solidFill>
                    <a:schemeClr val="accent1"/>
                  </a:solidFill>
                  <a:latin typeface="Arial Narrow Regular" charset="0"/>
                </a:rPr>
                <a:t>Connected Flush Valves  </a:t>
              </a:r>
            </a:p>
          </p:txBody>
        </p:sp>
        <p:cxnSp>
          <p:nvCxnSpPr>
            <p:cNvPr id="35" name="Straight Connector 34"/>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450" y="3036240"/>
            <a:ext cx="1477844" cy="147784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498" y="7006812"/>
            <a:ext cx="1349146" cy="1349146"/>
          </a:xfrm>
          <a:prstGeom prst="rect">
            <a:avLst/>
          </a:prstGeom>
        </p:spPr>
      </p:pic>
      <p:pic>
        <p:nvPicPr>
          <p:cNvPr id="10" name="Picture 9"/>
          <p:cNvPicPr>
            <a:picLocks noChangeAspect="1"/>
          </p:cNvPicPr>
          <p:nvPr/>
        </p:nvPicPr>
        <p:blipFill>
          <a:blip r:embed="rId8" cstate="print"/>
          <a:stretch>
            <a:fillRect/>
          </a:stretch>
        </p:blipFill>
        <p:spPr>
          <a:xfrm>
            <a:off x="9131248" y="-12725"/>
            <a:ext cx="9156751" cy="305551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525" y="5037007"/>
            <a:ext cx="1424251" cy="1424251"/>
          </a:xfrm>
          <a:prstGeom prst="rect">
            <a:avLst/>
          </a:prstGeom>
        </p:spPr>
      </p:pic>
      <p:sp>
        <p:nvSpPr>
          <p:cNvPr id="36" name="Rectangle 35"/>
          <p:cNvSpPr/>
          <p:nvPr/>
        </p:nvSpPr>
        <p:spPr>
          <a:xfrm>
            <a:off x="2336686" y="7080804"/>
            <a:ext cx="5788970" cy="1384995"/>
          </a:xfrm>
          <a:prstGeom prst="rect">
            <a:avLst/>
          </a:prstGeom>
        </p:spPr>
        <p:txBody>
          <a:bodyPr wrap="square">
            <a:spAutoFit/>
          </a:bodyPr>
          <a:lstStyle/>
          <a:p>
            <a:r>
              <a:rPr lang="en-US" sz="2400" b="1" dirty="0">
                <a:solidFill>
                  <a:srgbClr val="0070C0"/>
                </a:solidFill>
                <a:latin typeface="Arial Narrow Regular"/>
              </a:rPr>
              <a:t>INSTANT ANALYTICS</a:t>
            </a:r>
          </a:p>
          <a:p>
            <a:r>
              <a:rPr lang="en-US" sz="2000" dirty="0">
                <a:solidFill>
                  <a:schemeClr val="tx2"/>
                </a:solidFill>
                <a:latin typeface="Arial Narrow Regular"/>
              </a:rPr>
              <a:t>Wireless monitoring technology tracks data around set parameters for usage, water consumption, and preventative maintenance</a:t>
            </a:r>
          </a:p>
        </p:txBody>
      </p:sp>
      <p:sp>
        <p:nvSpPr>
          <p:cNvPr id="37" name="Rectangle 36"/>
          <p:cNvSpPr/>
          <p:nvPr/>
        </p:nvSpPr>
        <p:spPr>
          <a:xfrm>
            <a:off x="2264676" y="5146735"/>
            <a:ext cx="5788970" cy="1384995"/>
          </a:xfrm>
          <a:prstGeom prst="rect">
            <a:avLst/>
          </a:prstGeom>
        </p:spPr>
        <p:txBody>
          <a:bodyPr wrap="square">
            <a:spAutoFit/>
          </a:bodyPr>
          <a:lstStyle/>
          <a:p>
            <a:r>
              <a:rPr lang="en-US" sz="2400" b="1" dirty="0">
                <a:solidFill>
                  <a:srgbClr val="0070C0"/>
                </a:solidFill>
                <a:latin typeface="Arial Narrow Regular"/>
              </a:rPr>
              <a:t>DEPENDABLE</a:t>
            </a:r>
          </a:p>
          <a:p>
            <a:r>
              <a:rPr lang="en-US" sz="2000" dirty="0">
                <a:solidFill>
                  <a:schemeClr val="tx2"/>
                </a:solidFill>
                <a:latin typeface="Arial Narrow Regular"/>
              </a:rPr>
              <a:t>Clog-resistant triple filter diaphragm, chemical-resistant gaskets, and seals extend service life and reduce maintenance costs</a:t>
            </a:r>
          </a:p>
        </p:txBody>
      </p:sp>
      <p:sp>
        <p:nvSpPr>
          <p:cNvPr id="38" name="Rectangle 37"/>
          <p:cNvSpPr/>
          <p:nvPr/>
        </p:nvSpPr>
        <p:spPr>
          <a:xfrm>
            <a:off x="2213194" y="3167319"/>
            <a:ext cx="5788970" cy="1384995"/>
          </a:xfrm>
          <a:prstGeom prst="rect">
            <a:avLst/>
          </a:prstGeom>
        </p:spPr>
        <p:txBody>
          <a:bodyPr wrap="square">
            <a:spAutoFit/>
          </a:bodyPr>
          <a:lstStyle/>
          <a:p>
            <a:r>
              <a:rPr lang="en-US" sz="2400" b="1" dirty="0">
                <a:solidFill>
                  <a:srgbClr val="0070C0"/>
                </a:solidFill>
                <a:latin typeface="Arial Narrow Regular"/>
              </a:rPr>
              <a:t>PRECISION</a:t>
            </a:r>
          </a:p>
          <a:p>
            <a:r>
              <a:rPr lang="en-US" sz="2000" dirty="0">
                <a:solidFill>
                  <a:schemeClr val="tx2"/>
                </a:solidFill>
                <a:latin typeface="Arial Narrow Regular"/>
              </a:rPr>
              <a:t>Sensor flush valve accurately delivers hands-free operation to reduce germ transfer and enhance the user experience</a:t>
            </a:r>
          </a:p>
        </p:txBody>
      </p:sp>
      <p:grpSp>
        <p:nvGrpSpPr>
          <p:cNvPr id="39" name="Group 38"/>
          <p:cNvGrpSpPr/>
          <p:nvPr/>
        </p:nvGrpSpPr>
        <p:grpSpPr>
          <a:xfrm>
            <a:off x="895609" y="8511147"/>
            <a:ext cx="8019791" cy="1568024"/>
            <a:chOff x="7848600" y="5084128"/>
            <a:chExt cx="7912557" cy="1568024"/>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additional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183020" y="5636489"/>
              <a:ext cx="7578137" cy="1015663"/>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tx2"/>
                  </a:solidFill>
                  <a:latin typeface="Arial Narrow Regular"/>
                </a:rPr>
                <a:t>Water conserving options with </a:t>
              </a:r>
              <a:r>
                <a:rPr lang="en-US" sz="2000" dirty="0">
                  <a:solidFill>
                    <a:schemeClr val="accent1"/>
                  </a:solidFill>
                  <a:latin typeface="Arial Narrow Regular"/>
                </a:rPr>
                <a:t>LEED flow rates</a:t>
              </a:r>
            </a:p>
            <a:p>
              <a:pPr marL="285750" indent="-285750">
                <a:buClr>
                  <a:schemeClr val="tx2"/>
                </a:buClr>
                <a:buFont typeface="Arial" panose="020B0604020202020204" pitchFamily="34" charset="0"/>
                <a:buChar char="•"/>
              </a:pPr>
              <a:r>
                <a:rPr lang="en-US" sz="2000" dirty="0">
                  <a:solidFill>
                    <a:schemeClr val="tx2"/>
                  </a:solidFill>
                  <a:latin typeface="Arial Narrow Regular"/>
                </a:rPr>
                <a:t>Heavy-duty cast brass body with chrome finish </a:t>
              </a:r>
            </a:p>
            <a:p>
              <a:pPr marL="285750" indent="-285750">
                <a:buClr>
                  <a:schemeClr val="tx2"/>
                </a:buClr>
                <a:buFont typeface="Arial" panose="020B0604020202020204" pitchFamily="34" charset="0"/>
                <a:buChar char="•"/>
              </a:pPr>
              <a:r>
                <a:rPr lang="en-US" sz="2000" dirty="0">
                  <a:solidFill>
                    <a:schemeClr val="tx2"/>
                  </a:solidFill>
                  <a:latin typeface="Arial Narrow Regular"/>
                </a:rPr>
                <a:t>ADA compliant</a:t>
              </a:r>
            </a:p>
          </p:txBody>
        </p:sp>
      </p:grpSp>
    </p:spTree>
    <p:extLst>
      <p:ext uri="{BB962C8B-B14F-4D97-AF65-F5344CB8AC3E}">
        <p14:creationId xmlns:p14="http://schemas.microsoft.com/office/powerpoint/2010/main" val="3988752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68018E-A3F3-456E-8A23-853717FD25D6}"/>
              </a:ext>
            </a:extLst>
          </p:cNvPr>
          <p:cNvSpPr txBox="1"/>
          <p:nvPr/>
        </p:nvSpPr>
        <p:spPr>
          <a:xfrm>
            <a:off x="9753600" y="8925461"/>
            <a:ext cx="8229600" cy="1323439"/>
          </a:xfrm>
          <a:prstGeom prst="rect">
            <a:avLst/>
          </a:prstGeom>
          <a:solidFill>
            <a:schemeClr val="bg2"/>
          </a:solidFill>
        </p:spPr>
        <p:txBody>
          <a:bodyPr wrap="square" rtlCol="0">
            <a:spAutoFit/>
          </a:bodyPr>
          <a:lstStyle/>
          <a:p>
            <a:r>
              <a:rPr lang="en-US" sz="2000" b="1" dirty="0">
                <a:solidFill>
                  <a:srgbClr val="0070C0"/>
                </a:solidFill>
                <a:latin typeface="Arial Narrow Regular"/>
              </a:rPr>
              <a:t>IMPORTANT NOTE: </a:t>
            </a:r>
            <a:br>
              <a:rPr lang="en-US" sz="2000" b="1" dirty="0">
                <a:solidFill>
                  <a:srgbClr val="0070C0"/>
                </a:solidFill>
                <a:latin typeface="Arial Narrow Regular"/>
              </a:rPr>
            </a:br>
            <a:r>
              <a:rPr lang="en-US" sz="2000" dirty="0">
                <a:solidFill>
                  <a:srgbClr val="0070C0"/>
                </a:solidFill>
                <a:latin typeface="Arial Narrow Regular"/>
              </a:rPr>
              <a:t>Connected technology/electronics DOES NOT CHANGE OR AFFECT the regular functions of the flush valve in any way. Only senses for changes.</a:t>
            </a:r>
          </a:p>
          <a:p>
            <a:endParaRPr lang="en-US" sz="2000" dirty="0">
              <a:solidFill>
                <a:srgbClr val="0070C0"/>
              </a:solidFill>
            </a:endParaRPr>
          </a:p>
        </p:txBody>
      </p:sp>
      <p:sp>
        <p:nvSpPr>
          <p:cNvPr id="4" name="Title 3"/>
          <p:cNvSpPr>
            <a:spLocks noGrp="1"/>
          </p:cNvSpPr>
          <p:nvPr>
            <p:ph type="title"/>
          </p:nvPr>
        </p:nvSpPr>
        <p:spPr>
          <a:xfrm>
            <a:off x="876299" y="571411"/>
            <a:ext cx="8267643" cy="1962076"/>
          </a:xfrm>
        </p:spPr>
        <p:txBody>
          <a:bodyPr/>
          <a:lstStyle/>
          <a:p>
            <a:r>
              <a:rPr lang="en-US" dirty="0">
                <a:solidFill>
                  <a:schemeClr val="accent1"/>
                </a:solidFill>
              </a:rPr>
              <a:t>present launches</a:t>
            </a:r>
            <a:br>
              <a:rPr lang="en-US" dirty="0"/>
            </a:br>
            <a:r>
              <a:rPr lang="en-US" dirty="0"/>
              <a:t>connected flush valves</a:t>
            </a:r>
            <a:endParaRPr lang="uk-UA" dirty="0"/>
          </a:p>
        </p:txBody>
      </p:sp>
      <p:cxnSp>
        <p:nvCxnSpPr>
          <p:cNvPr id="46" name="Straight Connector 45"/>
          <p:cNvCxnSpPr>
            <a:stCxn id="30" idx="4"/>
            <a:endCxn id="53" idx="0"/>
          </p:cNvCxnSpPr>
          <p:nvPr/>
        </p:nvCxnSpPr>
        <p:spPr>
          <a:xfrm>
            <a:off x="2095500" y="2497485"/>
            <a:ext cx="0" cy="1792069"/>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a:stCxn id="53" idx="4"/>
            <a:endCxn id="58" idx="0"/>
          </p:cNvCxnSpPr>
          <p:nvPr/>
        </p:nvCxnSpPr>
        <p:spPr>
          <a:xfrm>
            <a:off x="2095500" y="4518154"/>
            <a:ext cx="0" cy="18288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981200" y="226888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2304992" y="1999555"/>
            <a:ext cx="7543801" cy="461665"/>
          </a:xfrm>
          <a:prstGeom prst="rect">
            <a:avLst/>
          </a:prstGeom>
          <a:noFill/>
        </p:spPr>
        <p:txBody>
          <a:bodyPr wrap="square" rtlCol="0">
            <a:spAutoFit/>
          </a:bodyPr>
          <a:lstStyle/>
          <a:p>
            <a:r>
              <a:rPr lang="en-US" sz="2400" b="1" dirty="0">
                <a:latin typeface="Arial Narrow Regular" charset="0"/>
              </a:rPr>
              <a:t>sensors capture and send data to cloud</a:t>
            </a:r>
            <a:endParaRPr lang="uk-UA" sz="2400" b="1" dirty="0">
              <a:latin typeface="Arial Narrow Regular" charset="0"/>
            </a:endParaRPr>
          </a:p>
        </p:txBody>
      </p:sp>
      <p:sp>
        <p:nvSpPr>
          <p:cNvPr id="40" name="TextBox 39"/>
          <p:cNvSpPr txBox="1"/>
          <p:nvPr/>
        </p:nvSpPr>
        <p:spPr>
          <a:xfrm>
            <a:off x="2348600" y="2476377"/>
            <a:ext cx="6210301" cy="707886"/>
          </a:xfrm>
          <a:prstGeom prst="rect">
            <a:avLst/>
          </a:prstGeom>
          <a:noFill/>
        </p:spPr>
        <p:txBody>
          <a:bodyPr wrap="square" rtlCol="0">
            <a:spAutoFit/>
          </a:bodyPr>
          <a:lstStyle/>
          <a:p>
            <a:r>
              <a:rPr lang="en-US" sz="2000" dirty="0">
                <a:solidFill>
                  <a:schemeClr val="tx2"/>
                </a:solidFill>
                <a:latin typeface="Arial Narrow Regular"/>
              </a:rPr>
              <a:t>flush valve transmits actuation data wirelessly to the Zurn cloud via Zurn gateway</a:t>
            </a:r>
          </a:p>
        </p:txBody>
      </p:sp>
      <p:sp>
        <p:nvSpPr>
          <p:cNvPr id="53" name="Oval 52"/>
          <p:cNvSpPr/>
          <p:nvPr/>
        </p:nvSpPr>
        <p:spPr>
          <a:xfrm>
            <a:off x="1981200" y="42895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6" name="TextBox 55"/>
          <p:cNvSpPr txBox="1"/>
          <p:nvPr/>
        </p:nvSpPr>
        <p:spPr>
          <a:xfrm>
            <a:off x="-762000" y="40407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sp>
        <p:nvSpPr>
          <p:cNvPr id="58" name="Oval 57"/>
          <p:cNvSpPr/>
          <p:nvPr/>
        </p:nvSpPr>
        <p:spPr>
          <a:xfrm>
            <a:off x="1981200" y="63469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2353122" y="6057279"/>
            <a:ext cx="6019791" cy="461665"/>
          </a:xfrm>
          <a:prstGeom prst="rect">
            <a:avLst/>
          </a:prstGeom>
          <a:noFill/>
        </p:spPr>
        <p:txBody>
          <a:bodyPr wrap="square" rtlCol="0">
            <a:spAutoFit/>
          </a:bodyPr>
          <a:lstStyle/>
          <a:p>
            <a:r>
              <a:rPr lang="en-US" sz="2400" b="1" dirty="0">
                <a:latin typeface="Arial Narrow Regular" charset="0"/>
              </a:rPr>
              <a:t>alerts sent via web/email/text </a:t>
            </a:r>
            <a:endParaRPr lang="uk-UA" sz="2400" b="1" dirty="0">
              <a:latin typeface="Arial Narrow Regular" charset="0"/>
            </a:endParaRPr>
          </a:p>
        </p:txBody>
      </p:sp>
      <p:sp>
        <p:nvSpPr>
          <p:cNvPr id="60" name="TextBox 59"/>
          <p:cNvSpPr txBox="1"/>
          <p:nvPr/>
        </p:nvSpPr>
        <p:spPr>
          <a:xfrm>
            <a:off x="2382204" y="6440530"/>
            <a:ext cx="6761739" cy="1631216"/>
          </a:xfrm>
          <a:prstGeom prst="rect">
            <a:avLst/>
          </a:prstGeom>
          <a:noFill/>
        </p:spPr>
        <p:txBody>
          <a:bodyPr wrap="square" rtlCol="0">
            <a:spAutoFit/>
          </a:bodyPr>
          <a:lstStyle/>
          <a:p>
            <a:r>
              <a:rPr lang="en-US" sz="2000" dirty="0">
                <a:solidFill>
                  <a:schemeClr val="tx2"/>
                </a:solidFill>
                <a:latin typeface="Arial Narrow Regular"/>
              </a:rPr>
              <a:t>if any of these computed results surpasses a </a:t>
            </a:r>
            <a:r>
              <a:rPr lang="en-US" sz="2000" b="1" dirty="0">
                <a:solidFill>
                  <a:schemeClr val="tx2"/>
                </a:solidFill>
                <a:latin typeface="Arial Narrow Regular"/>
              </a:rPr>
              <a:t>threshold for warnings and then severe alerts</a:t>
            </a:r>
            <a:r>
              <a:rPr lang="en-US" sz="2000" dirty="0">
                <a:solidFill>
                  <a:schemeClr val="tx2"/>
                </a:solidFill>
                <a:latin typeface="Arial Narrow Regular"/>
              </a:rPr>
              <a:t>, they are displayed immediately on </a:t>
            </a:r>
            <a:r>
              <a:rPr lang="en-US" sz="2000" dirty="0" err="1">
                <a:solidFill>
                  <a:schemeClr val="tx2"/>
                </a:solidFill>
                <a:latin typeface="Arial Narrow Regular"/>
              </a:rPr>
              <a:t>plumbSMART</a:t>
            </a:r>
            <a:r>
              <a:rPr lang="en-US" sz="2000" dirty="0">
                <a:solidFill>
                  <a:schemeClr val="tx2"/>
                </a:solidFill>
                <a:latin typeface="Arial Narrow Regular"/>
              </a:rPr>
              <a:t>™ and notifications are sent to the building owner/facility manager via email/text based on severity with link back to </a:t>
            </a:r>
            <a:r>
              <a:rPr lang="en-US" sz="2000" dirty="0" err="1">
                <a:solidFill>
                  <a:schemeClr val="tx2"/>
                </a:solidFill>
                <a:latin typeface="Arial Narrow Regular"/>
              </a:rPr>
              <a:t>plumbSMART</a:t>
            </a:r>
            <a:r>
              <a:rPr lang="en-US" sz="2000" dirty="0">
                <a:solidFill>
                  <a:schemeClr val="tx2"/>
                </a:solidFill>
                <a:latin typeface="Arial Narrow Regular"/>
              </a:rPr>
              <a:t>™</a:t>
            </a:r>
          </a:p>
        </p:txBody>
      </p:sp>
      <p:sp>
        <p:nvSpPr>
          <p:cNvPr id="61" name="TextBox 60"/>
          <p:cNvSpPr txBox="1"/>
          <p:nvPr/>
        </p:nvSpPr>
        <p:spPr>
          <a:xfrm>
            <a:off x="-762000" y="60981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sp>
        <p:nvSpPr>
          <p:cNvPr id="36" name="TextBox 35"/>
          <p:cNvSpPr txBox="1"/>
          <p:nvPr/>
        </p:nvSpPr>
        <p:spPr>
          <a:xfrm>
            <a:off x="-762000" y="202007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sp>
        <p:nvSpPr>
          <p:cNvPr id="75" name="TextBox 74">
            <a:extLst>
              <a:ext uri="{FF2B5EF4-FFF2-40B4-BE49-F238E27FC236}">
                <a16:creationId xmlns:a16="http://schemas.microsoft.com/office/drawing/2014/main" id="{A3A77F67-E16E-4688-A911-423FCC171A40}"/>
              </a:ext>
            </a:extLst>
          </p:cNvPr>
          <p:cNvSpPr txBox="1"/>
          <p:nvPr/>
        </p:nvSpPr>
        <p:spPr>
          <a:xfrm>
            <a:off x="2302322" y="3707886"/>
            <a:ext cx="6799840" cy="461665"/>
          </a:xfrm>
          <a:prstGeom prst="rect">
            <a:avLst/>
          </a:prstGeom>
          <a:noFill/>
        </p:spPr>
        <p:txBody>
          <a:bodyPr wrap="square" rtlCol="0">
            <a:spAutoFit/>
          </a:bodyPr>
          <a:lstStyle/>
          <a:p>
            <a:r>
              <a:rPr lang="en-US" sz="2400" b="1" dirty="0">
                <a:latin typeface="Arial Narrow Regular" charset="0"/>
              </a:rPr>
              <a:t>data analyzed for alerts and insights</a:t>
            </a:r>
            <a:endParaRPr lang="uk-UA" sz="2400" b="1" dirty="0">
              <a:latin typeface="Arial Narrow Regular" charset="0"/>
            </a:endParaRPr>
          </a:p>
        </p:txBody>
      </p:sp>
      <p:sp>
        <p:nvSpPr>
          <p:cNvPr id="76" name="TextBox 75">
            <a:extLst>
              <a:ext uri="{FF2B5EF4-FFF2-40B4-BE49-F238E27FC236}">
                <a16:creationId xmlns:a16="http://schemas.microsoft.com/office/drawing/2014/main" id="{D8A2FC6B-FEC7-4B08-A1BE-44FF2F5A5E1E}"/>
              </a:ext>
            </a:extLst>
          </p:cNvPr>
          <p:cNvSpPr txBox="1"/>
          <p:nvPr/>
        </p:nvSpPr>
        <p:spPr>
          <a:xfrm>
            <a:off x="2348600" y="4140027"/>
            <a:ext cx="6477001" cy="1692771"/>
          </a:xfrm>
          <a:prstGeom prst="rect">
            <a:avLst/>
          </a:prstGeom>
          <a:noFill/>
        </p:spPr>
        <p:txBody>
          <a:bodyPr wrap="square" rtlCol="0">
            <a:spAutoFit/>
          </a:bodyPr>
          <a:lstStyle/>
          <a:p>
            <a:r>
              <a:rPr lang="en-US" sz="2000" dirty="0">
                <a:solidFill>
                  <a:schemeClr val="tx2"/>
                </a:solidFill>
                <a:latin typeface="Arial Narrow Regular"/>
              </a:rPr>
              <a:t>flush valve data is then computed in real-time to determine:</a:t>
            </a:r>
          </a:p>
          <a:p>
            <a:pPr marL="342900" indent="-342900">
              <a:spcAft>
                <a:spcPts val="600"/>
              </a:spcAft>
              <a:buClr>
                <a:schemeClr val="tx2"/>
              </a:buClr>
              <a:buFont typeface="+mj-lt"/>
              <a:buAutoNum type="arabicPeriod"/>
            </a:pPr>
            <a:r>
              <a:rPr lang="en-US" sz="1800" b="1" dirty="0">
                <a:solidFill>
                  <a:schemeClr val="tx2"/>
                </a:solidFill>
                <a:latin typeface="Arial Narrow Regular"/>
              </a:rPr>
              <a:t>flush count</a:t>
            </a:r>
          </a:p>
          <a:p>
            <a:pPr marL="342900" indent="-342900">
              <a:spcAft>
                <a:spcPts val="600"/>
              </a:spcAft>
              <a:buClr>
                <a:schemeClr val="tx2"/>
              </a:buClr>
              <a:buFont typeface="+mj-lt"/>
              <a:buAutoNum type="arabicPeriod"/>
            </a:pPr>
            <a:r>
              <a:rPr lang="en-US" sz="1800" b="1" dirty="0">
                <a:solidFill>
                  <a:schemeClr val="tx2"/>
                </a:solidFill>
                <a:latin typeface="Arial Narrow Regular"/>
              </a:rPr>
              <a:t>water usage volume</a:t>
            </a:r>
          </a:p>
          <a:p>
            <a:pPr marL="342900" indent="-342900">
              <a:spcAft>
                <a:spcPts val="600"/>
              </a:spcAft>
              <a:buClr>
                <a:schemeClr val="tx2"/>
              </a:buClr>
              <a:buFont typeface="+mj-lt"/>
              <a:buAutoNum type="arabicPeriod"/>
            </a:pPr>
            <a:r>
              <a:rPr lang="en-US" sz="1800" b="1" dirty="0">
                <a:solidFill>
                  <a:schemeClr val="tx2"/>
                </a:solidFill>
                <a:latin typeface="Arial Narrow Regular"/>
              </a:rPr>
              <a:t>diaphragm replacement alerts for preventative</a:t>
            </a:r>
            <a:endParaRPr lang="en-US" sz="1600" b="1" dirty="0">
              <a:solidFill>
                <a:schemeClr val="bg2"/>
              </a:solidFill>
              <a:latin typeface="Arial Narrow Regular"/>
            </a:endParaRPr>
          </a:p>
        </p:txBody>
      </p:sp>
      <p:sp>
        <p:nvSpPr>
          <p:cNvPr id="77" name="Oval 76">
            <a:extLst>
              <a:ext uri="{FF2B5EF4-FFF2-40B4-BE49-F238E27FC236}">
                <a16:creationId xmlns:a16="http://schemas.microsoft.com/office/drawing/2014/main" id="{2AC61D46-0485-48B3-903D-25350CE4B286}"/>
              </a:ext>
            </a:extLst>
          </p:cNvPr>
          <p:cNvSpPr/>
          <p:nvPr/>
        </p:nvSpPr>
        <p:spPr>
          <a:xfrm>
            <a:off x="1981200" y="84043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78" name="TextBox 77">
            <a:extLst>
              <a:ext uri="{FF2B5EF4-FFF2-40B4-BE49-F238E27FC236}">
                <a16:creationId xmlns:a16="http://schemas.microsoft.com/office/drawing/2014/main" id="{94B30C0C-9149-4738-B2B9-BF970AE9586C}"/>
              </a:ext>
            </a:extLst>
          </p:cNvPr>
          <p:cNvSpPr txBox="1"/>
          <p:nvPr/>
        </p:nvSpPr>
        <p:spPr>
          <a:xfrm>
            <a:off x="-762000" y="81555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4</a:t>
            </a:r>
            <a:endParaRPr lang="uk-UA" sz="3600" dirty="0">
              <a:solidFill>
                <a:schemeClr val="accent1"/>
              </a:solidFill>
              <a:latin typeface="Arial Narrow Regular" charset="0"/>
            </a:endParaRPr>
          </a:p>
        </p:txBody>
      </p:sp>
      <p:cxnSp>
        <p:nvCxnSpPr>
          <p:cNvPr id="79" name="Straight Connector 78">
            <a:extLst>
              <a:ext uri="{FF2B5EF4-FFF2-40B4-BE49-F238E27FC236}">
                <a16:creationId xmlns:a16="http://schemas.microsoft.com/office/drawing/2014/main" id="{2AB33A48-EFFE-48B1-9DD2-36757B658FE1}"/>
              </a:ext>
            </a:extLst>
          </p:cNvPr>
          <p:cNvCxnSpPr>
            <a:cxnSpLocks/>
            <a:endCxn id="77" idx="0"/>
          </p:cNvCxnSpPr>
          <p:nvPr/>
        </p:nvCxnSpPr>
        <p:spPr>
          <a:xfrm>
            <a:off x="2095500" y="6592070"/>
            <a:ext cx="0" cy="181228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F99B211B-F467-41D2-A6D8-3D44FE769AF5}"/>
              </a:ext>
            </a:extLst>
          </p:cNvPr>
          <p:cNvSpPr txBox="1"/>
          <p:nvPr/>
        </p:nvSpPr>
        <p:spPr>
          <a:xfrm>
            <a:off x="2302322" y="8155539"/>
            <a:ext cx="7344222" cy="461665"/>
          </a:xfrm>
          <a:prstGeom prst="rect">
            <a:avLst/>
          </a:prstGeom>
          <a:noFill/>
        </p:spPr>
        <p:txBody>
          <a:bodyPr wrap="square" rtlCol="0">
            <a:spAutoFit/>
          </a:bodyPr>
          <a:lstStyle/>
          <a:p>
            <a:r>
              <a:rPr lang="en-US" sz="2400" b="1" dirty="0">
                <a:latin typeface="Arial Narrow Regular" charset="0"/>
              </a:rPr>
              <a:t>24/7 access to product info and trends</a:t>
            </a:r>
            <a:endParaRPr lang="uk-UA" sz="2400" b="1" dirty="0">
              <a:latin typeface="Arial Narrow Regular" charset="0"/>
            </a:endParaRPr>
          </a:p>
        </p:txBody>
      </p:sp>
      <p:sp>
        <p:nvSpPr>
          <p:cNvPr id="3" name="TextBox 2">
            <a:extLst>
              <a:ext uri="{FF2B5EF4-FFF2-40B4-BE49-F238E27FC236}">
                <a16:creationId xmlns:a16="http://schemas.microsoft.com/office/drawing/2014/main" id="{96D0F53D-63D4-430B-A05B-75A9B8F7513A}"/>
              </a:ext>
            </a:extLst>
          </p:cNvPr>
          <p:cNvSpPr txBox="1"/>
          <p:nvPr/>
        </p:nvSpPr>
        <p:spPr>
          <a:xfrm>
            <a:off x="2381250" y="8603472"/>
            <a:ext cx="6477000" cy="1323439"/>
          </a:xfrm>
          <a:prstGeom prst="rect">
            <a:avLst/>
          </a:prstGeom>
          <a:noFill/>
        </p:spPr>
        <p:txBody>
          <a:bodyPr wrap="square" rtlCol="0">
            <a:spAutoFit/>
          </a:bodyPr>
          <a:lstStyle/>
          <a:p>
            <a:r>
              <a:rPr lang="en-US" sz="2000" dirty="0" err="1">
                <a:solidFill>
                  <a:schemeClr val="tx2"/>
                </a:solidFill>
                <a:latin typeface="Arial Narrow Regular"/>
              </a:rPr>
              <a:t>plumbSMART</a:t>
            </a:r>
            <a:r>
              <a:rPr lang="en-US" sz="2000" dirty="0">
                <a:solidFill>
                  <a:schemeClr val="tx2"/>
                </a:solidFill>
                <a:latin typeface="Arial Narrow Regular"/>
              </a:rPr>
              <a:t>™ allows customers to view current product status, adjust their alert settings and view historic data trends from any location with an internet connection</a:t>
            </a:r>
          </a:p>
          <a:p>
            <a:endParaRPr lang="en-US" sz="2000" dirty="0">
              <a:solidFill>
                <a:schemeClr val="tx2"/>
              </a:solidFill>
            </a:endParaRPr>
          </a:p>
        </p:txBody>
      </p:sp>
      <p:pic>
        <p:nvPicPr>
          <p:cNvPr id="51" name="Picture 2">
            <a:extLst>
              <a:ext uri="{FF2B5EF4-FFF2-40B4-BE49-F238E27FC236}">
                <a16:creationId xmlns:a16="http://schemas.microsoft.com/office/drawing/2014/main" id="{FC6320C4-FD15-41AB-A56C-E3868AC42A59}"/>
              </a:ext>
            </a:extLst>
          </p:cNvPr>
          <p:cNvPicPr>
            <a:picLocks noChangeAspect="1" noChangeArrowheads="1"/>
          </p:cNvPicPr>
          <p:nvPr/>
        </p:nvPicPr>
        <p:blipFill rotWithShape="1">
          <a:blip r:embed="rId3" cstate="print"/>
          <a:srcRect b="3487"/>
          <a:stretch/>
        </p:blipFill>
        <p:spPr bwMode="auto">
          <a:xfrm>
            <a:off x="14439900" y="669848"/>
            <a:ext cx="3543300" cy="8436052"/>
          </a:xfrm>
          <a:prstGeom prst="rect">
            <a:avLst/>
          </a:prstGeom>
          <a:noFill/>
          <a:ln w="9525">
            <a:noFill/>
            <a:miter lim="800000"/>
            <a:headEnd/>
            <a:tailEnd/>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0723" y="2944307"/>
            <a:ext cx="4624410" cy="5433281"/>
          </a:xfrm>
          <a:prstGeom prst="rect">
            <a:avLst/>
          </a:prstGeom>
        </p:spPr>
      </p:pic>
      <p:grpSp>
        <p:nvGrpSpPr>
          <p:cNvPr id="29" name="Group 28">
            <a:extLst>
              <a:ext uri="{FF2B5EF4-FFF2-40B4-BE49-F238E27FC236}">
                <a16:creationId xmlns:a16="http://schemas.microsoft.com/office/drawing/2014/main" id="{2B32B624-FEE4-4C5B-8D16-8A237DFFFA74}"/>
              </a:ext>
            </a:extLst>
          </p:cNvPr>
          <p:cNvGrpSpPr/>
          <p:nvPr/>
        </p:nvGrpSpPr>
        <p:grpSpPr>
          <a:xfrm>
            <a:off x="15018822" y="1181100"/>
            <a:ext cx="2583378" cy="1746172"/>
            <a:chOff x="15018822" y="1181100"/>
            <a:chExt cx="2583378" cy="1746172"/>
          </a:xfrm>
        </p:grpSpPr>
        <p:pic>
          <p:nvPicPr>
            <p:cNvPr id="31" name="Picture 30">
              <a:extLst>
                <a:ext uri="{FF2B5EF4-FFF2-40B4-BE49-F238E27FC236}">
                  <a16:creationId xmlns:a16="http://schemas.microsoft.com/office/drawing/2014/main" id="{6F57065B-74C6-453E-ADAB-025E6F803621}"/>
                </a:ext>
              </a:extLst>
            </p:cNvPr>
            <p:cNvPicPr>
              <a:picLocks noChangeAspect="1"/>
            </p:cNvPicPr>
            <p:nvPr/>
          </p:nvPicPr>
          <p:blipFill>
            <a:blip r:embed="rId5" cstate="print"/>
            <a:stretch>
              <a:fillRect/>
            </a:stretch>
          </p:blipFill>
          <p:spPr>
            <a:xfrm>
              <a:off x="15018822" y="1181100"/>
              <a:ext cx="2583378" cy="1746172"/>
            </a:xfrm>
            <a:prstGeom prst="rect">
              <a:avLst/>
            </a:prstGeom>
          </p:spPr>
        </p:pic>
        <p:pic>
          <p:nvPicPr>
            <p:cNvPr id="32" name="Picture 31">
              <a:extLst>
                <a:ext uri="{FF2B5EF4-FFF2-40B4-BE49-F238E27FC236}">
                  <a16:creationId xmlns:a16="http://schemas.microsoft.com/office/drawing/2014/main" id="{B25CE04B-5567-490B-87AA-05FA953DC21E}"/>
                </a:ext>
              </a:extLst>
            </p:cNvPr>
            <p:cNvPicPr>
              <a:picLocks noChangeAspect="1"/>
            </p:cNvPicPr>
            <p:nvPr/>
          </p:nvPicPr>
          <p:blipFill>
            <a:blip r:embed="rId6" cstate="print"/>
            <a:stretch>
              <a:fillRect/>
            </a:stretch>
          </p:blipFill>
          <p:spPr>
            <a:xfrm>
              <a:off x="16429779" y="1194352"/>
              <a:ext cx="558458" cy="583096"/>
            </a:xfrm>
            <a:prstGeom prst="rect">
              <a:avLst/>
            </a:prstGeom>
          </p:spPr>
        </p:pic>
      </p:grpSp>
      <p:cxnSp>
        <p:nvCxnSpPr>
          <p:cNvPr id="54" name="Straight Arrow Connector 53">
            <a:extLst>
              <a:ext uri="{FF2B5EF4-FFF2-40B4-BE49-F238E27FC236}">
                <a16:creationId xmlns:a16="http://schemas.microsoft.com/office/drawing/2014/main" id="{4A315EE8-CD2A-411B-A77F-E1410B7CD79A}"/>
              </a:ext>
            </a:extLst>
          </p:cNvPr>
          <p:cNvCxnSpPr/>
          <p:nvPr/>
        </p:nvCxnSpPr>
        <p:spPr>
          <a:xfrm flipV="1">
            <a:off x="13086341" y="2373274"/>
            <a:ext cx="2286000" cy="914400"/>
          </a:xfrm>
          <a:prstGeom prst="straightConnector1">
            <a:avLst/>
          </a:prstGeom>
          <a:ln w="25400" cap="sq">
            <a:solidFill>
              <a:schemeClr val="tx1"/>
            </a:solidFill>
            <a:prstDash val="sysDash"/>
            <a:bevel/>
            <a:headEnd type="none"/>
            <a:tailEnd type="triangle"/>
          </a:ln>
        </p:spPr>
        <p:style>
          <a:lnRef idx="1">
            <a:schemeClr val="accent1"/>
          </a:lnRef>
          <a:fillRef idx="0">
            <a:schemeClr val="accent1"/>
          </a:fillRef>
          <a:effectRef idx="0">
            <a:schemeClr val="accent1"/>
          </a:effectRef>
          <a:fontRef idx="minor">
            <a:schemeClr val="tx1"/>
          </a:fontRef>
        </p:style>
      </p:cxnSp>
      <p:sp>
        <p:nvSpPr>
          <p:cNvPr id="28" name="object 19">
            <a:extLst>
              <a:ext uri="{FF2B5EF4-FFF2-40B4-BE49-F238E27FC236}">
                <a16:creationId xmlns:a16="http://schemas.microsoft.com/office/drawing/2014/main" id="{7FB41006-EB4D-48B4-AF54-584AD3CF6E1D}"/>
              </a:ext>
            </a:extLst>
          </p:cNvPr>
          <p:cNvSpPr/>
          <p:nvPr/>
        </p:nvSpPr>
        <p:spPr>
          <a:xfrm>
            <a:off x="13050478" y="2758380"/>
            <a:ext cx="910590" cy="910590"/>
          </a:xfrm>
          <a:prstGeom prst="rect">
            <a:avLst/>
          </a:prstGeom>
          <a:blipFill>
            <a:blip r:embed="rId7" cstate="print"/>
            <a:stretch>
              <a:fillRect/>
            </a:stretch>
          </a:blipFill>
        </p:spPr>
        <p:txBody>
          <a:bodyPr wrap="square" lIns="0" tIns="0" rIns="0" bIns="0" rtlCol="0"/>
          <a:lstStyle/>
          <a:p>
            <a:endParaRPr sz="4050" dirty="0"/>
          </a:p>
        </p:txBody>
      </p:sp>
      <p:sp>
        <p:nvSpPr>
          <p:cNvPr id="33" name="TextBox 32">
            <a:extLst>
              <a:ext uri="{FF2B5EF4-FFF2-40B4-BE49-F238E27FC236}">
                <a16:creationId xmlns:a16="http://schemas.microsoft.com/office/drawing/2014/main" id="{F354FAC9-339F-4C96-ADE8-C5EF2501C562}"/>
              </a:ext>
            </a:extLst>
          </p:cNvPr>
          <p:cNvSpPr txBox="1"/>
          <p:nvPr/>
        </p:nvSpPr>
        <p:spPr>
          <a:xfrm>
            <a:off x="15133123" y="3052346"/>
            <a:ext cx="2392877" cy="338554"/>
          </a:xfrm>
          <a:prstGeom prst="rect">
            <a:avLst/>
          </a:prstGeom>
          <a:solidFill>
            <a:schemeClr val="bg2"/>
          </a:solidFill>
        </p:spPr>
        <p:txBody>
          <a:bodyPr wrap="square" rtlCol="0">
            <a:spAutoFit/>
          </a:bodyPr>
          <a:lstStyle/>
          <a:p>
            <a:pPr algn="ctr"/>
            <a:r>
              <a:rPr lang="en-US" sz="1600" b="1" dirty="0">
                <a:solidFill>
                  <a:schemeClr val="tx2">
                    <a:lumMod val="75000"/>
                  </a:schemeClr>
                </a:solidFill>
              </a:rPr>
              <a:t>ZURN GATEWAY</a:t>
            </a:r>
          </a:p>
        </p:txBody>
      </p:sp>
      <p:sp>
        <p:nvSpPr>
          <p:cNvPr id="34" name="TextBox 33">
            <a:extLst>
              <a:ext uri="{FF2B5EF4-FFF2-40B4-BE49-F238E27FC236}">
                <a16:creationId xmlns:a16="http://schemas.microsoft.com/office/drawing/2014/main" id="{85ADC843-677D-4790-9E7A-AF50ACE01A56}"/>
              </a:ext>
            </a:extLst>
          </p:cNvPr>
          <p:cNvSpPr txBox="1"/>
          <p:nvPr/>
        </p:nvSpPr>
        <p:spPr>
          <a:xfrm>
            <a:off x="15018822" y="5759585"/>
            <a:ext cx="2622769" cy="338554"/>
          </a:xfrm>
          <a:prstGeom prst="rect">
            <a:avLst/>
          </a:prstGeom>
          <a:solidFill>
            <a:schemeClr val="bg2"/>
          </a:solidFill>
        </p:spPr>
        <p:txBody>
          <a:bodyPr wrap="square" rtlCol="0">
            <a:spAutoFit/>
          </a:bodyPr>
          <a:lstStyle/>
          <a:p>
            <a:pPr algn="ctr"/>
            <a:r>
              <a:rPr lang="en-US" sz="1600" b="1" dirty="0">
                <a:solidFill>
                  <a:schemeClr val="tx2">
                    <a:lumMod val="75000"/>
                  </a:schemeClr>
                </a:solidFill>
              </a:rPr>
              <a:t>ZURN CLOUD</a:t>
            </a:r>
          </a:p>
        </p:txBody>
      </p:sp>
      <p:pic>
        <p:nvPicPr>
          <p:cNvPr id="35" name="Picture 34">
            <a:extLst>
              <a:ext uri="{FF2B5EF4-FFF2-40B4-BE49-F238E27FC236}">
                <a16:creationId xmlns:a16="http://schemas.microsoft.com/office/drawing/2014/main" id="{15BF16CD-EDEC-4AFA-9794-0DB83F4EB6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55959" y="7993140"/>
            <a:ext cx="3065530" cy="542363"/>
          </a:xfrm>
          <a:prstGeom prst="rect">
            <a:avLst/>
          </a:prstGeom>
        </p:spPr>
      </p:pic>
    </p:spTree>
    <p:extLst>
      <p:ext uri="{BB962C8B-B14F-4D97-AF65-F5344CB8AC3E}">
        <p14:creationId xmlns:p14="http://schemas.microsoft.com/office/powerpoint/2010/main" val="3165017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37816"/>
          <a:stretch/>
        </p:blipFill>
        <p:spPr>
          <a:xfrm>
            <a:off x="-1" y="0"/>
            <a:ext cx="18364201" cy="10287000"/>
          </a:xfrm>
          <a:prstGeom prst="rect">
            <a:avLst/>
          </a:prstGeom>
        </p:spPr>
      </p:pic>
      <p:sp>
        <p:nvSpPr>
          <p:cNvPr id="2" name="Title 1"/>
          <p:cNvSpPr>
            <a:spLocks noGrp="1"/>
          </p:cNvSpPr>
          <p:nvPr>
            <p:ph type="title"/>
          </p:nvPr>
        </p:nvSpPr>
        <p:spPr>
          <a:xfrm>
            <a:off x="876300" y="571411"/>
            <a:ext cx="5448300" cy="2585323"/>
          </a:xfrm>
        </p:spPr>
        <p:txBody>
          <a:bodyPr/>
          <a:lstStyle/>
          <a:p>
            <a:r>
              <a:rPr lang="en-US" dirty="0">
                <a:solidFill>
                  <a:schemeClr val="accent1"/>
                </a:solidFill>
              </a:rPr>
              <a:t>past launches </a:t>
            </a:r>
            <a:br>
              <a:rPr lang="en-US" dirty="0">
                <a:solidFill>
                  <a:schemeClr val="accent1"/>
                </a:solidFill>
              </a:rPr>
            </a:br>
            <a:r>
              <a:rPr lang="en-US" dirty="0"/>
              <a:t>April 2019</a:t>
            </a:r>
            <a:br>
              <a:rPr lang="en-US" dirty="0">
                <a:solidFill>
                  <a:schemeClr val="accent1"/>
                </a:solidFill>
              </a:rPr>
            </a:b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a:t>
            </a:fld>
            <a:endParaRPr b="0" dirty="0">
              <a:latin typeface="Arial Regular" charset="0"/>
            </a:endParaRPr>
          </a:p>
        </p:txBody>
      </p:sp>
    </p:spTree>
    <p:extLst>
      <p:ext uri="{BB962C8B-B14F-4D97-AF65-F5344CB8AC3E}">
        <p14:creationId xmlns:p14="http://schemas.microsoft.com/office/powerpoint/2010/main" val="177527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76300" y="571411"/>
            <a:ext cx="9639300" cy="1962076"/>
          </a:xfrm>
        </p:spPr>
        <p:txBody>
          <a:bodyPr/>
          <a:lstStyle/>
          <a:p>
            <a:r>
              <a:rPr lang="en-US" dirty="0">
                <a:solidFill>
                  <a:schemeClr val="accent1"/>
                </a:solidFill>
              </a:rPr>
              <a:t>present launches</a:t>
            </a:r>
            <a:br>
              <a:rPr lang="en-US" dirty="0"/>
            </a:br>
            <a:r>
              <a:rPr lang="en-US" dirty="0"/>
              <a:t>connected flush valves</a:t>
            </a:r>
            <a:br>
              <a:rPr lang="en-US" dirty="0"/>
            </a:br>
            <a:endParaRPr lang="uk-UA" dirty="0"/>
          </a:p>
        </p:txBody>
      </p:sp>
      <p:sp>
        <p:nvSpPr>
          <p:cNvPr id="3" name="Slide Number Placeholder 2"/>
          <p:cNvSpPr>
            <a:spLocks noGrp="1"/>
          </p:cNvSpPr>
          <p:nvPr>
            <p:ph type="sldNum" sz="quarter" idx="10"/>
          </p:nvPr>
        </p:nvSpPr>
        <p:spPr/>
        <p:txBody>
          <a:body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b="0">
                <a:solidFill>
                  <a:srgbClr val="C0C0C8"/>
                </a:solidFill>
                <a:latin typeface="Arial Regular" charset="0"/>
              </a:rPr>
              <a:pPr/>
              <a:t>30</a:t>
            </a:fld>
            <a:endParaRPr b="0" dirty="0">
              <a:solidFill>
                <a:srgbClr val="C0C0C8"/>
              </a:solidFill>
              <a:latin typeface="Arial Regular" charset="0"/>
            </a:endParaRPr>
          </a:p>
        </p:txBody>
      </p:sp>
      <p:sp>
        <p:nvSpPr>
          <p:cNvPr id="11" name="TextBox 10"/>
          <p:cNvSpPr txBox="1"/>
          <p:nvPr/>
        </p:nvSpPr>
        <p:spPr>
          <a:xfrm>
            <a:off x="10515600" y="9183232"/>
            <a:ext cx="4557298" cy="338554"/>
          </a:xfrm>
          <a:prstGeom prst="rect">
            <a:avLst/>
          </a:prstGeom>
          <a:noFill/>
        </p:spPr>
        <p:txBody>
          <a:bodyPr wrap="square" rtlCol="0">
            <a:spAutoFit/>
          </a:bodyPr>
          <a:lstStyle/>
          <a:p>
            <a:r>
              <a:rPr lang="en-US" sz="1600" b="1" dirty="0">
                <a:solidFill>
                  <a:schemeClr val="tx2"/>
                </a:solidFill>
              </a:rPr>
              <a:t>Connected Flush Valve Landing Page</a:t>
            </a:r>
          </a:p>
        </p:txBody>
      </p:sp>
      <p:sp>
        <p:nvSpPr>
          <p:cNvPr id="12" name="TextBox 11"/>
          <p:cNvSpPr txBox="1"/>
          <p:nvPr/>
        </p:nvSpPr>
        <p:spPr>
          <a:xfrm>
            <a:off x="719688" y="6392831"/>
            <a:ext cx="3352800" cy="769441"/>
          </a:xfrm>
          <a:prstGeom prst="rect">
            <a:avLst/>
          </a:prstGeom>
          <a:noFill/>
        </p:spPr>
        <p:txBody>
          <a:bodyPr wrap="square" rtlCol="0">
            <a:spAutoFit/>
          </a:bodyPr>
          <a:lstStyle/>
          <a:p>
            <a:pPr algn="ctr"/>
            <a:r>
              <a:rPr lang="en-US" sz="1600" b="1" dirty="0">
                <a:solidFill>
                  <a:schemeClr val="tx2"/>
                </a:solidFill>
              </a:rPr>
              <a:t>Leave-behind brochure</a:t>
            </a:r>
          </a:p>
          <a:p>
            <a:pPr algn="ctr"/>
            <a:r>
              <a:rPr lang="en-US" sz="1400" dirty="0">
                <a:solidFill>
                  <a:schemeClr val="tx2"/>
                </a:solidFill>
              </a:rPr>
              <a:t>also available on ZIX with fulfillment through </a:t>
            </a:r>
            <a:r>
              <a:rPr lang="en-US" sz="1400" dirty="0" err="1">
                <a:solidFill>
                  <a:schemeClr val="tx2"/>
                </a:solidFill>
              </a:rPr>
              <a:t>Delzer</a:t>
            </a:r>
            <a:endParaRPr lang="en-US" sz="1400" dirty="0">
              <a:solidFill>
                <a:schemeClr val="tx2"/>
              </a:solidFill>
            </a:endParaRPr>
          </a:p>
        </p:txBody>
      </p:sp>
      <p:pic>
        <p:nvPicPr>
          <p:cNvPr id="10" name="Picture 9"/>
          <p:cNvPicPr>
            <a:picLocks noChangeAspect="1"/>
          </p:cNvPicPr>
          <p:nvPr/>
        </p:nvPicPr>
        <p:blipFill>
          <a:blip r:embed="rId3" cstate="print"/>
          <a:stretch>
            <a:fillRect/>
          </a:stretch>
        </p:blipFill>
        <p:spPr>
          <a:xfrm>
            <a:off x="10515600" y="17317"/>
            <a:ext cx="7772400" cy="4394865"/>
          </a:xfrm>
          <a:prstGeom prst="rect">
            <a:avLst/>
          </a:prstGeom>
          <a:effectLst>
            <a:outerShdw blurRad="50800" dist="38100" dir="10800000" algn="r" rotWithShape="0">
              <a:prstClr val="black">
                <a:alpha val="40000"/>
              </a:prstClr>
            </a:outerShdw>
          </a:effectLst>
        </p:spPr>
      </p:pic>
      <p:sp>
        <p:nvSpPr>
          <p:cNvPr id="18" name="Content Placeholder 2"/>
          <p:cNvSpPr txBox="1">
            <a:spLocks/>
          </p:cNvSpPr>
          <p:nvPr/>
        </p:nvSpPr>
        <p:spPr>
          <a:xfrm>
            <a:off x="14478000" y="4578171"/>
            <a:ext cx="3543220" cy="540248"/>
          </a:xfrm>
          <a:prstGeom prst="rect">
            <a:avLst/>
          </a:prstGeom>
          <a:solidFill>
            <a:srgbClr val="FFFF00"/>
          </a:solidFill>
        </p:spPr>
        <p:txBody>
          <a:bodyPr vert="horz" lIns="137160" tIns="68580" rIns="137160" bIns="68580" rtlCol="0">
            <a:normAutofit fontScale="77500" lnSpcReduction="20000"/>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 1:36 Video:</a:t>
            </a:r>
          </a:p>
          <a:p>
            <a:pPr marL="0" indent="0">
              <a:buNone/>
            </a:pPr>
            <a:r>
              <a:rPr lang="en-US" sz="1800" dirty="0">
                <a:latin typeface="Arial Narrow" panose="020B0606020202030204" pitchFamily="34" charset="0"/>
                <a:hlinkClick r:id="rId4"/>
              </a:rPr>
              <a:t>Zurn Connected Flush Valves</a:t>
            </a:r>
            <a:endParaRPr lang="en-US" sz="1800" dirty="0">
              <a:latin typeface="Arial Narrow" panose="020B0606020202030204" pitchFamily="34" charset="0"/>
            </a:endParaRPr>
          </a:p>
        </p:txBody>
      </p:sp>
      <p:pic>
        <p:nvPicPr>
          <p:cNvPr id="19" name="Picture 18"/>
          <p:cNvPicPr>
            <a:picLocks noChangeAspect="1"/>
          </p:cNvPicPr>
          <p:nvPr/>
        </p:nvPicPr>
        <p:blipFill>
          <a:blip r:embed="rId5" cstate="print"/>
          <a:stretch>
            <a:fillRect/>
          </a:stretch>
        </p:blipFill>
        <p:spPr>
          <a:xfrm>
            <a:off x="723900" y="2247900"/>
            <a:ext cx="6096000" cy="2013298"/>
          </a:xfrm>
          <a:prstGeom prst="rect">
            <a:avLst/>
          </a:prstGeom>
          <a:effectLst>
            <a:outerShdw blurRad="50800" dist="38100" dir="10800000" algn="r" rotWithShape="0">
              <a:prstClr val="black">
                <a:alpha val="40000"/>
              </a:prstClr>
            </a:outerShdw>
          </a:effectLst>
        </p:spPr>
      </p:pic>
      <p:pic>
        <p:nvPicPr>
          <p:cNvPr id="20" name="Picture 19"/>
          <p:cNvPicPr>
            <a:picLocks noChangeAspect="1"/>
          </p:cNvPicPr>
          <p:nvPr/>
        </p:nvPicPr>
        <p:blipFill>
          <a:blip r:embed="rId6" cstate="print"/>
          <a:stretch>
            <a:fillRect/>
          </a:stretch>
        </p:blipFill>
        <p:spPr>
          <a:xfrm>
            <a:off x="723900" y="4314821"/>
            <a:ext cx="6109546" cy="2024387"/>
          </a:xfrm>
          <a:prstGeom prst="rect">
            <a:avLst/>
          </a:prstGeom>
          <a:effectLst>
            <a:outerShdw blurRad="50800" dist="38100" dir="10800000" algn="r" rotWithShape="0">
              <a:prstClr val="black">
                <a:alpha val="40000"/>
              </a:prstClr>
            </a:outerShdw>
          </a:effectLst>
        </p:spPr>
      </p:pic>
      <p:pic>
        <p:nvPicPr>
          <p:cNvPr id="21" name="Picture 20"/>
          <p:cNvPicPr>
            <a:picLocks noChangeAspect="1"/>
          </p:cNvPicPr>
          <p:nvPr/>
        </p:nvPicPr>
        <p:blipFill>
          <a:blip r:embed="rId7" cstate="print"/>
          <a:stretch>
            <a:fillRect/>
          </a:stretch>
        </p:blipFill>
        <p:spPr>
          <a:xfrm>
            <a:off x="10515600" y="5515836"/>
            <a:ext cx="7772400" cy="3609654"/>
          </a:xfrm>
          <a:prstGeom prst="rect">
            <a:avLst/>
          </a:prstGeom>
          <a:effectLst>
            <a:outerShdw blurRad="50800" dist="38100" dir="10800000" algn="r" rotWithShape="0">
              <a:prstClr val="black">
                <a:alpha val="40000"/>
              </a:prstClr>
            </a:outerShdw>
          </a:effectLst>
        </p:spPr>
      </p:pic>
      <p:sp>
        <p:nvSpPr>
          <p:cNvPr id="22" name="TextBox 21"/>
          <p:cNvSpPr txBox="1"/>
          <p:nvPr/>
        </p:nvSpPr>
        <p:spPr>
          <a:xfrm>
            <a:off x="4353956" y="9826737"/>
            <a:ext cx="3352800" cy="338554"/>
          </a:xfrm>
          <a:prstGeom prst="rect">
            <a:avLst/>
          </a:prstGeom>
          <a:noFill/>
        </p:spPr>
        <p:txBody>
          <a:bodyPr wrap="square" rtlCol="0">
            <a:spAutoFit/>
          </a:bodyPr>
          <a:lstStyle/>
          <a:p>
            <a:pPr algn="ctr"/>
            <a:r>
              <a:rPr lang="en-US" sz="1600" b="1" dirty="0">
                <a:solidFill>
                  <a:schemeClr val="tx2"/>
                </a:solidFill>
              </a:rPr>
              <a:t>Spec Sheets</a:t>
            </a:r>
          </a:p>
        </p:txBody>
      </p:sp>
      <p:pic>
        <p:nvPicPr>
          <p:cNvPr id="23" name="Picture 22"/>
          <p:cNvPicPr>
            <a:picLocks noChangeAspect="1"/>
          </p:cNvPicPr>
          <p:nvPr/>
        </p:nvPicPr>
        <p:blipFill>
          <a:blip r:embed="rId8" cstate="print"/>
          <a:stretch>
            <a:fillRect/>
          </a:stretch>
        </p:blipFill>
        <p:spPr>
          <a:xfrm>
            <a:off x="4872654" y="6513863"/>
            <a:ext cx="2514600" cy="3259251"/>
          </a:xfrm>
          <a:prstGeom prst="rect">
            <a:avLst/>
          </a:prstGeom>
          <a:effectLst>
            <a:outerShdw blurRad="50800" dist="38100" dir="10800000" algn="r" rotWithShape="0">
              <a:prstClr val="black">
                <a:alpha val="40000"/>
              </a:prstClr>
            </a:outerShdw>
          </a:effectLst>
        </p:spPr>
      </p:pic>
      <p:pic>
        <p:nvPicPr>
          <p:cNvPr id="24" name="Picture 23"/>
          <p:cNvPicPr>
            <a:picLocks noChangeAspect="1"/>
          </p:cNvPicPr>
          <p:nvPr/>
        </p:nvPicPr>
        <p:blipFill>
          <a:blip r:embed="rId9" cstate="print"/>
          <a:stretch>
            <a:fillRect/>
          </a:stretch>
        </p:blipFill>
        <p:spPr>
          <a:xfrm>
            <a:off x="7313061" y="7073046"/>
            <a:ext cx="2239335" cy="2900123"/>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393986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9182100"/>
            <a:ext cx="2667000" cy="921736"/>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299" y="571411"/>
            <a:ext cx="7615083" cy="1338828"/>
          </a:xfrm>
        </p:spPr>
        <p:txBody>
          <a:bodyPr/>
          <a:lstStyle/>
          <a:p>
            <a:r>
              <a:rPr lang="en-US" dirty="0">
                <a:solidFill>
                  <a:schemeClr val="accent1"/>
                </a:solidFill>
              </a:rPr>
              <a:t>features &amp; benefits</a:t>
            </a:r>
            <a:br>
              <a:rPr lang="en-US" dirty="0"/>
            </a:br>
            <a:r>
              <a:rPr lang="en-US" dirty="0"/>
              <a:t>connected faucets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31</a:t>
            </a:fld>
            <a:endParaRPr b="0" dirty="0">
              <a:latin typeface="Arial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46" name="TextBox 45"/>
          <p:cNvSpPr txBox="1"/>
          <p:nvPr/>
        </p:nvSpPr>
        <p:spPr>
          <a:xfrm>
            <a:off x="13177457" y="4164226"/>
            <a:ext cx="3776856" cy="1323439"/>
          </a:xfrm>
          <a:prstGeom prst="rect">
            <a:avLst/>
          </a:prstGeom>
          <a:noFill/>
        </p:spPr>
        <p:txBody>
          <a:bodyPr wrap="square" rtlCol="0">
            <a:spAutoFit/>
          </a:bodyPr>
          <a:lstStyle/>
          <a:p>
            <a:r>
              <a:rPr lang="en-US" sz="2000" b="1" dirty="0">
                <a:latin typeface="Arial Narrow Regular"/>
              </a:rPr>
              <a:t>Connected</a:t>
            </a:r>
          </a:p>
          <a:p>
            <a:r>
              <a:rPr lang="en-US" sz="2000" dirty="0">
                <a:latin typeface="Arial Narrow Regular"/>
              </a:rPr>
              <a:t>Aqua-FIT® Serio Series™ </a:t>
            </a:r>
          </a:p>
          <a:p>
            <a:r>
              <a:rPr lang="en-US" sz="2000" dirty="0">
                <a:latin typeface="Arial Narrow Regular"/>
              </a:rPr>
              <a:t>Hardwired Sensor Faucet</a:t>
            </a:r>
          </a:p>
          <a:p>
            <a:r>
              <a:rPr lang="en-US" sz="2000" dirty="0">
                <a:latin typeface="Arial Narrow Regular"/>
              </a:rPr>
              <a:t>Z6950-XL-S-W1 </a:t>
            </a:r>
          </a:p>
        </p:txBody>
      </p:sp>
      <p:pic>
        <p:nvPicPr>
          <p:cNvPr id="28" name="Picture 27" descr="Z6955-XL Image.png">
            <a:extLst>
              <a:ext uri="{FF2B5EF4-FFF2-40B4-BE49-F238E27FC236}">
                <a16:creationId xmlns:a16="http://schemas.microsoft.com/office/drawing/2014/main" id="{5F78A3A7-2971-4A54-A79E-24111085F2FE}"/>
              </a:ext>
            </a:extLst>
          </p:cNvPr>
          <p:cNvPicPr>
            <a:picLocks noChangeAspect="1"/>
          </p:cNvPicPr>
          <p:nvPr/>
        </p:nvPicPr>
        <p:blipFill>
          <a:blip r:embed="rId3" cstate="print"/>
          <a:stretch>
            <a:fillRect/>
          </a:stretch>
        </p:blipFill>
        <p:spPr>
          <a:xfrm>
            <a:off x="14395099" y="6644776"/>
            <a:ext cx="3173560" cy="3027578"/>
          </a:xfrm>
          <a:prstGeom prst="rect">
            <a:avLst/>
          </a:prstGeom>
        </p:spPr>
      </p:pic>
      <p:pic>
        <p:nvPicPr>
          <p:cNvPr id="8" name="Picture 7">
            <a:extLst>
              <a:ext uri="{FF2B5EF4-FFF2-40B4-BE49-F238E27FC236}">
                <a16:creationId xmlns:a16="http://schemas.microsoft.com/office/drawing/2014/main" id="{B4A24633-DB84-4BB4-9660-6307FBF83A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3098" y="3344743"/>
            <a:ext cx="3027954" cy="3281136"/>
          </a:xfrm>
          <a:prstGeom prst="rect">
            <a:avLst/>
          </a:prstGeom>
        </p:spPr>
      </p:pic>
      <p:sp>
        <p:nvSpPr>
          <p:cNvPr id="29" name="TextBox 28">
            <a:extLst>
              <a:ext uri="{FF2B5EF4-FFF2-40B4-BE49-F238E27FC236}">
                <a16:creationId xmlns:a16="http://schemas.microsoft.com/office/drawing/2014/main" id="{F9CD701B-49BB-45CE-BF3E-26B1DBD03F87}"/>
              </a:ext>
            </a:extLst>
          </p:cNvPr>
          <p:cNvSpPr txBox="1"/>
          <p:nvPr/>
        </p:nvSpPr>
        <p:spPr>
          <a:xfrm>
            <a:off x="11913994" y="7879934"/>
            <a:ext cx="4786506" cy="1631216"/>
          </a:xfrm>
          <a:prstGeom prst="rect">
            <a:avLst/>
          </a:prstGeom>
          <a:noFill/>
        </p:spPr>
        <p:txBody>
          <a:bodyPr wrap="square" rtlCol="0">
            <a:spAutoFit/>
          </a:bodyPr>
          <a:lstStyle/>
          <a:p>
            <a:r>
              <a:rPr lang="en-US" sz="2000" b="1" dirty="0">
                <a:latin typeface="Arial Narrow Regular"/>
              </a:rPr>
              <a:t>Connected</a:t>
            </a:r>
          </a:p>
          <a:p>
            <a:r>
              <a:rPr lang="en-US" sz="2000" dirty="0">
                <a:latin typeface="Arial Narrow Regular"/>
              </a:rPr>
              <a:t>Aqua-FIT® Serio Series™ </a:t>
            </a:r>
          </a:p>
          <a:p>
            <a:r>
              <a:rPr lang="en-US" sz="2000" dirty="0">
                <a:latin typeface="Arial Narrow Regular"/>
              </a:rPr>
              <a:t>Hardwired Sensor Faucet</a:t>
            </a:r>
          </a:p>
          <a:p>
            <a:r>
              <a:rPr lang="en-US" sz="2000" dirty="0">
                <a:latin typeface="Arial Narrow Regular"/>
              </a:rPr>
              <a:t>Z6955-XL-S-W1</a:t>
            </a:r>
          </a:p>
          <a:p>
            <a:r>
              <a:rPr lang="en-US" sz="2000" dirty="0">
                <a:latin typeface="Arial Narrow Regular"/>
              </a:rPr>
              <a:t> </a:t>
            </a:r>
          </a:p>
        </p:txBody>
      </p:sp>
      <p:sp>
        <p:nvSpPr>
          <p:cNvPr id="32" name="object 19">
            <a:extLst>
              <a:ext uri="{FF2B5EF4-FFF2-40B4-BE49-F238E27FC236}">
                <a16:creationId xmlns:a16="http://schemas.microsoft.com/office/drawing/2014/main" id="{697E4369-CB52-46AF-9C49-20DCF07E4090}"/>
              </a:ext>
            </a:extLst>
          </p:cNvPr>
          <p:cNvSpPr/>
          <p:nvPr/>
        </p:nvSpPr>
        <p:spPr>
          <a:xfrm>
            <a:off x="12115799" y="3319343"/>
            <a:ext cx="852107" cy="881927"/>
          </a:xfrm>
          <a:prstGeom prst="rect">
            <a:avLst/>
          </a:prstGeom>
          <a:blipFill>
            <a:blip r:embed="rId5" cstate="print"/>
            <a:stretch>
              <a:fillRect/>
            </a:stretch>
          </a:blipFill>
        </p:spPr>
        <p:txBody>
          <a:bodyPr wrap="square" lIns="0" tIns="0" rIns="0" bIns="0" rtlCol="0"/>
          <a:lstStyle/>
          <a:p>
            <a:endParaRPr sz="4050" dirty="0"/>
          </a:p>
        </p:txBody>
      </p:sp>
      <p:sp>
        <p:nvSpPr>
          <p:cNvPr id="33" name="object 19">
            <a:extLst>
              <a:ext uri="{FF2B5EF4-FFF2-40B4-BE49-F238E27FC236}">
                <a16:creationId xmlns:a16="http://schemas.microsoft.com/office/drawing/2014/main" id="{8B1AFA64-8273-48DB-A7F2-03B76F178B36}"/>
              </a:ext>
            </a:extLst>
          </p:cNvPr>
          <p:cNvSpPr/>
          <p:nvPr/>
        </p:nvSpPr>
        <p:spPr>
          <a:xfrm>
            <a:off x="15657291" y="6495868"/>
            <a:ext cx="834390" cy="791339"/>
          </a:xfrm>
          <a:prstGeom prst="rect">
            <a:avLst/>
          </a:prstGeom>
          <a:blipFill>
            <a:blip r:embed="rId5" cstate="print"/>
            <a:stretch>
              <a:fillRect/>
            </a:stretch>
          </a:blipFill>
        </p:spPr>
        <p:txBody>
          <a:bodyPr wrap="square" lIns="0" tIns="0" rIns="0" bIns="0" rtlCol="0"/>
          <a:lstStyle/>
          <a:p>
            <a:endParaRPr sz="4050" dirty="0"/>
          </a:p>
        </p:txBody>
      </p:sp>
      <p:grpSp>
        <p:nvGrpSpPr>
          <p:cNvPr id="26" name="Group 25"/>
          <p:cNvGrpSpPr/>
          <p:nvPr/>
        </p:nvGrpSpPr>
        <p:grpSpPr>
          <a:xfrm>
            <a:off x="657986" y="2154346"/>
            <a:ext cx="9219860" cy="646331"/>
            <a:chOff x="7467600" y="5557808"/>
            <a:chExt cx="7380759" cy="580918"/>
          </a:xfrm>
        </p:grpSpPr>
        <p:sp>
          <p:nvSpPr>
            <p:cNvPr id="30" name="TextBox 29"/>
            <p:cNvSpPr txBox="1"/>
            <p:nvPr/>
          </p:nvSpPr>
          <p:spPr>
            <a:xfrm>
              <a:off x="7587625" y="5557808"/>
              <a:ext cx="7260734" cy="580918"/>
            </a:xfrm>
            <a:prstGeom prst="rect">
              <a:avLst/>
            </a:prstGeom>
            <a:noFill/>
          </p:spPr>
          <p:txBody>
            <a:bodyPr wrap="square" rtlCol="0">
              <a:spAutoFit/>
            </a:bodyPr>
            <a:lstStyle/>
            <a:p>
              <a:r>
                <a:rPr lang="en-US" sz="3600" dirty="0">
                  <a:solidFill>
                    <a:schemeClr val="accent1"/>
                  </a:solidFill>
                  <a:latin typeface="Arial Narrow Regular" charset="0"/>
                </a:rPr>
                <a:t>Connected Faucets  </a:t>
              </a:r>
            </a:p>
          </p:txBody>
        </p:sp>
        <p:cxnSp>
          <p:nvCxnSpPr>
            <p:cNvPr id="34" name="Straight Connector 3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986" y="3044385"/>
            <a:ext cx="1477844" cy="1477844"/>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986" y="4816271"/>
            <a:ext cx="1563665" cy="1563665"/>
          </a:xfrm>
          <a:prstGeom prst="rect">
            <a:avLst/>
          </a:prstGeom>
        </p:spPr>
      </p:pic>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7603" y="6752803"/>
            <a:ext cx="1349146" cy="1349146"/>
          </a:xfrm>
          <a:prstGeom prst="rect">
            <a:avLst/>
          </a:prstGeom>
        </p:spPr>
      </p:pic>
      <p:sp>
        <p:nvSpPr>
          <p:cNvPr id="38" name="Rectangle 37"/>
          <p:cNvSpPr/>
          <p:nvPr/>
        </p:nvSpPr>
        <p:spPr>
          <a:xfrm>
            <a:off x="2135830" y="3278139"/>
            <a:ext cx="5788970" cy="1384995"/>
          </a:xfrm>
          <a:prstGeom prst="rect">
            <a:avLst/>
          </a:prstGeom>
        </p:spPr>
        <p:txBody>
          <a:bodyPr wrap="square">
            <a:spAutoFit/>
          </a:bodyPr>
          <a:lstStyle/>
          <a:p>
            <a:r>
              <a:rPr lang="en-US" sz="2400" b="1" dirty="0">
                <a:solidFill>
                  <a:srgbClr val="0070C0"/>
                </a:solidFill>
                <a:latin typeface="Arial Narrow Regular"/>
              </a:rPr>
              <a:t>PRECISION</a:t>
            </a:r>
          </a:p>
          <a:p>
            <a:r>
              <a:rPr lang="en-US" sz="2000" dirty="0">
                <a:solidFill>
                  <a:schemeClr val="tx2"/>
                </a:solidFill>
                <a:latin typeface="Arial Narrow Regular"/>
              </a:rPr>
              <a:t>Concealed sensor lens accurately delivers hands-free operation to reduce germ transfer and enhance the user experience</a:t>
            </a:r>
          </a:p>
        </p:txBody>
      </p:sp>
      <p:sp>
        <p:nvSpPr>
          <p:cNvPr id="2" name="Rectangle 1"/>
          <p:cNvSpPr/>
          <p:nvPr/>
        </p:nvSpPr>
        <p:spPr>
          <a:xfrm>
            <a:off x="2221651" y="4985311"/>
            <a:ext cx="5703149" cy="1384995"/>
          </a:xfrm>
          <a:prstGeom prst="rect">
            <a:avLst/>
          </a:prstGeom>
        </p:spPr>
        <p:txBody>
          <a:bodyPr wrap="square">
            <a:spAutoFit/>
          </a:bodyPr>
          <a:lstStyle/>
          <a:p>
            <a:r>
              <a:rPr lang="en-US" sz="2400" b="1" dirty="0">
                <a:solidFill>
                  <a:srgbClr val="0070C0"/>
                </a:solidFill>
                <a:latin typeface="Arial Narrow Regular"/>
              </a:rPr>
              <a:t>FEATURE FLEXIBILITY</a:t>
            </a:r>
          </a:p>
          <a:p>
            <a:r>
              <a:rPr lang="en-US" sz="2000" dirty="0">
                <a:solidFill>
                  <a:schemeClr val="tx2"/>
                </a:solidFill>
                <a:latin typeface="Arial Narrow Regular"/>
              </a:rPr>
              <a:t>Timeouts, line purge, sensor range and metering mode offer custom control to meet the varying demands of restroom environments</a:t>
            </a:r>
          </a:p>
        </p:txBody>
      </p:sp>
      <p:sp>
        <p:nvSpPr>
          <p:cNvPr id="5" name="TextBox 4"/>
          <p:cNvSpPr txBox="1"/>
          <p:nvPr/>
        </p:nvSpPr>
        <p:spPr>
          <a:xfrm>
            <a:off x="2306121" y="6779504"/>
            <a:ext cx="5618679" cy="1384995"/>
          </a:xfrm>
          <a:prstGeom prst="rect">
            <a:avLst/>
          </a:prstGeom>
          <a:noFill/>
        </p:spPr>
        <p:txBody>
          <a:bodyPr wrap="square" rtlCol="0">
            <a:spAutoFit/>
          </a:bodyPr>
          <a:lstStyle/>
          <a:p>
            <a:r>
              <a:rPr lang="en-US" sz="2400" b="1" dirty="0">
                <a:solidFill>
                  <a:srgbClr val="0070C0"/>
                </a:solidFill>
                <a:latin typeface="Arial Narrow Regular"/>
              </a:rPr>
              <a:t>INSTANT ANALYTICS</a:t>
            </a:r>
          </a:p>
          <a:p>
            <a:r>
              <a:rPr lang="en-US" sz="2000" dirty="0">
                <a:solidFill>
                  <a:schemeClr val="tx2"/>
                </a:solidFill>
                <a:latin typeface="Arial Narrow Regular"/>
              </a:rPr>
              <a:t>Wireless monitoring technology tracks data around set parameters for usage, water consumption, and preventative maintenance </a:t>
            </a:r>
          </a:p>
        </p:txBody>
      </p:sp>
      <p:grpSp>
        <p:nvGrpSpPr>
          <p:cNvPr id="44" name="Group 43"/>
          <p:cNvGrpSpPr/>
          <p:nvPr/>
        </p:nvGrpSpPr>
        <p:grpSpPr>
          <a:xfrm>
            <a:off x="895609" y="8420100"/>
            <a:ext cx="8019791" cy="1568024"/>
            <a:chOff x="7848600" y="5084128"/>
            <a:chExt cx="7912557" cy="1568024"/>
          </a:xfrm>
        </p:grpSpPr>
        <p:grpSp>
          <p:nvGrpSpPr>
            <p:cNvPr id="45" name="Group 44"/>
            <p:cNvGrpSpPr/>
            <p:nvPr/>
          </p:nvGrpSpPr>
          <p:grpSpPr>
            <a:xfrm>
              <a:off x="7848600" y="5084128"/>
              <a:ext cx="7380759" cy="646331"/>
              <a:chOff x="7467600" y="5557807"/>
              <a:chExt cx="7380759" cy="646331"/>
            </a:xfrm>
          </p:grpSpPr>
          <p:sp>
            <p:nvSpPr>
              <p:cNvPr id="48" name="TextBox 47"/>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additional features</a:t>
                </a:r>
                <a:endParaRPr lang="uk-UA" sz="3600" dirty="0">
                  <a:solidFill>
                    <a:schemeClr val="accent1"/>
                  </a:solidFill>
                  <a:latin typeface="Arial Narrow Regular" charset="0"/>
                </a:endParaRPr>
              </a:p>
            </p:txBody>
          </p:sp>
          <p:cxnSp>
            <p:nvCxnSpPr>
              <p:cNvPr id="49" name="Straight Connector 48"/>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8183020" y="5636489"/>
              <a:ext cx="7578137" cy="1015663"/>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tx2"/>
                  </a:solidFill>
                  <a:latin typeface="Arial Narrow Regular"/>
                </a:rPr>
                <a:t>Water conserving options with </a:t>
              </a:r>
              <a:r>
                <a:rPr lang="en-US" sz="2000" dirty="0">
                  <a:solidFill>
                    <a:schemeClr val="accent1"/>
                  </a:solidFill>
                  <a:latin typeface="Arial Narrow Regular"/>
                </a:rPr>
                <a:t>LEED flow rates of 0.5/0.35 gpm</a:t>
              </a:r>
            </a:p>
            <a:p>
              <a:pPr marL="285750" indent="-285750">
                <a:buClr>
                  <a:schemeClr val="tx2"/>
                </a:buClr>
                <a:buFont typeface="Arial" panose="020B0604020202020204" pitchFamily="34" charset="0"/>
                <a:buChar char="•"/>
              </a:pPr>
              <a:r>
                <a:rPr lang="en-US" sz="2000" dirty="0">
                  <a:solidFill>
                    <a:schemeClr val="tx2"/>
                  </a:solidFill>
                  <a:latin typeface="Arial Narrow Regular"/>
                </a:rPr>
                <a:t>Heavy-duty cast brass body with chrome finish </a:t>
              </a:r>
            </a:p>
            <a:p>
              <a:pPr marL="285750" indent="-285750">
                <a:buClr>
                  <a:schemeClr val="tx2"/>
                </a:buClr>
                <a:buFont typeface="Arial" panose="020B0604020202020204" pitchFamily="34" charset="0"/>
                <a:buChar char="•"/>
              </a:pPr>
              <a:r>
                <a:rPr lang="en-US" sz="2000" dirty="0">
                  <a:solidFill>
                    <a:schemeClr val="tx2"/>
                  </a:solidFill>
                  <a:latin typeface="Arial Narrow Regular"/>
                </a:rPr>
                <a:t>ADA compliant</a:t>
              </a:r>
            </a:p>
          </p:txBody>
        </p:sp>
      </p:grpSp>
      <p:pic>
        <p:nvPicPr>
          <p:cNvPr id="7" name="Picture 6"/>
          <p:cNvPicPr>
            <a:picLocks noChangeAspect="1"/>
          </p:cNvPicPr>
          <p:nvPr/>
        </p:nvPicPr>
        <p:blipFill>
          <a:blip r:embed="rId9" cstate="print"/>
          <a:stretch>
            <a:fillRect/>
          </a:stretch>
        </p:blipFill>
        <p:spPr>
          <a:xfrm>
            <a:off x="9144000" y="6913"/>
            <a:ext cx="9159818" cy="3077622"/>
          </a:xfrm>
          <a:prstGeom prst="rect">
            <a:avLst/>
          </a:prstGeom>
        </p:spPr>
      </p:pic>
    </p:spTree>
    <p:extLst>
      <p:ext uri="{BB962C8B-B14F-4D97-AF65-F5344CB8AC3E}">
        <p14:creationId xmlns:p14="http://schemas.microsoft.com/office/powerpoint/2010/main" val="2207989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83642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990600" y="495981"/>
            <a:ext cx="8153400" cy="1338828"/>
          </a:xfrm>
        </p:spPr>
        <p:txBody>
          <a:bodyPr/>
          <a:lstStyle/>
          <a:p>
            <a:r>
              <a:rPr lang="en-US" dirty="0">
                <a:solidFill>
                  <a:schemeClr val="accent1"/>
                </a:solidFill>
              </a:rPr>
              <a:t>how it works</a:t>
            </a:r>
            <a:br>
              <a:rPr lang="en-US" dirty="0"/>
            </a:br>
            <a:r>
              <a:rPr lang="en-US" dirty="0"/>
              <a:t>connected faucets</a:t>
            </a:r>
            <a:endParaRPr lang="uk-UA" dirty="0"/>
          </a:p>
        </p:txBody>
      </p:sp>
      <p:cxnSp>
        <p:nvCxnSpPr>
          <p:cNvPr id="46" name="Straight Connector 45"/>
          <p:cNvCxnSpPr>
            <a:stCxn id="30" idx="4"/>
            <a:endCxn id="53" idx="0"/>
          </p:cNvCxnSpPr>
          <p:nvPr/>
        </p:nvCxnSpPr>
        <p:spPr>
          <a:xfrm>
            <a:off x="2095500" y="2497485"/>
            <a:ext cx="0" cy="1792069"/>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a:stCxn id="53" idx="4"/>
            <a:endCxn id="58" idx="0"/>
          </p:cNvCxnSpPr>
          <p:nvPr/>
        </p:nvCxnSpPr>
        <p:spPr>
          <a:xfrm>
            <a:off x="2095500" y="4518154"/>
            <a:ext cx="0" cy="18288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981200" y="226888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2514599" y="2020070"/>
            <a:ext cx="7543801" cy="584775"/>
          </a:xfrm>
          <a:prstGeom prst="rect">
            <a:avLst/>
          </a:prstGeom>
          <a:noFill/>
        </p:spPr>
        <p:txBody>
          <a:bodyPr wrap="square" rtlCol="0">
            <a:spAutoFit/>
          </a:bodyPr>
          <a:lstStyle/>
          <a:p>
            <a:r>
              <a:rPr lang="en-US" sz="3200" dirty="0">
                <a:latin typeface="Arial Narrow Regular" charset="0"/>
              </a:rPr>
              <a:t>sensors capture and send data to cloud</a:t>
            </a:r>
            <a:endParaRPr lang="uk-UA" sz="3200" dirty="0">
              <a:latin typeface="Arial Narrow Regular" charset="0"/>
            </a:endParaRPr>
          </a:p>
        </p:txBody>
      </p:sp>
      <p:sp>
        <p:nvSpPr>
          <p:cNvPr id="40" name="TextBox 39"/>
          <p:cNvSpPr txBox="1"/>
          <p:nvPr/>
        </p:nvSpPr>
        <p:spPr>
          <a:xfrm>
            <a:off x="2552698" y="2628900"/>
            <a:ext cx="6210301" cy="707886"/>
          </a:xfrm>
          <a:prstGeom prst="rect">
            <a:avLst/>
          </a:prstGeom>
          <a:noFill/>
        </p:spPr>
        <p:txBody>
          <a:bodyPr wrap="square" rtlCol="0">
            <a:spAutoFit/>
          </a:bodyPr>
          <a:lstStyle/>
          <a:p>
            <a:r>
              <a:rPr lang="en-US" sz="2000" dirty="0">
                <a:solidFill>
                  <a:schemeClr val="tx2"/>
                </a:solidFill>
                <a:latin typeface="Arial Narrow Regular"/>
              </a:rPr>
              <a:t>faucet transmits actuation data wirelessly to the Zurn cloud via Zurn gateway</a:t>
            </a:r>
          </a:p>
        </p:txBody>
      </p:sp>
      <p:sp>
        <p:nvSpPr>
          <p:cNvPr id="53" name="Oval 52"/>
          <p:cNvSpPr/>
          <p:nvPr/>
        </p:nvSpPr>
        <p:spPr>
          <a:xfrm>
            <a:off x="1981200" y="42895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6" name="TextBox 55"/>
          <p:cNvSpPr txBox="1"/>
          <p:nvPr/>
        </p:nvSpPr>
        <p:spPr>
          <a:xfrm>
            <a:off x="-762000" y="40407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sp>
        <p:nvSpPr>
          <p:cNvPr id="58" name="Oval 57"/>
          <p:cNvSpPr/>
          <p:nvPr/>
        </p:nvSpPr>
        <p:spPr>
          <a:xfrm>
            <a:off x="1981200" y="63469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2590799" y="6134100"/>
            <a:ext cx="6019791" cy="584775"/>
          </a:xfrm>
          <a:prstGeom prst="rect">
            <a:avLst/>
          </a:prstGeom>
          <a:noFill/>
        </p:spPr>
        <p:txBody>
          <a:bodyPr wrap="square" rtlCol="0">
            <a:spAutoFit/>
          </a:bodyPr>
          <a:lstStyle/>
          <a:p>
            <a:r>
              <a:rPr lang="en-US" sz="3200" dirty="0">
                <a:latin typeface="Arial Narrow Regular" charset="0"/>
              </a:rPr>
              <a:t>alerts sent via web/email/text </a:t>
            </a:r>
            <a:endParaRPr lang="uk-UA" sz="3200" dirty="0">
              <a:latin typeface="Arial Narrow Regular" charset="0"/>
            </a:endParaRPr>
          </a:p>
        </p:txBody>
      </p:sp>
      <p:sp>
        <p:nvSpPr>
          <p:cNvPr id="60" name="TextBox 59"/>
          <p:cNvSpPr txBox="1"/>
          <p:nvPr/>
        </p:nvSpPr>
        <p:spPr>
          <a:xfrm>
            <a:off x="2590801" y="6733282"/>
            <a:ext cx="6934197" cy="1631216"/>
          </a:xfrm>
          <a:prstGeom prst="rect">
            <a:avLst/>
          </a:prstGeom>
          <a:noFill/>
        </p:spPr>
        <p:txBody>
          <a:bodyPr wrap="square" rtlCol="0">
            <a:spAutoFit/>
          </a:bodyPr>
          <a:lstStyle/>
          <a:p>
            <a:r>
              <a:rPr lang="en-US" sz="2000" dirty="0">
                <a:solidFill>
                  <a:schemeClr val="tx2"/>
                </a:solidFill>
                <a:latin typeface="Arial Narrow Regular"/>
              </a:rPr>
              <a:t>if any of these computed results surpasses a </a:t>
            </a:r>
            <a:r>
              <a:rPr lang="en-US" sz="2000" b="1" dirty="0">
                <a:solidFill>
                  <a:schemeClr val="tx2"/>
                </a:solidFill>
                <a:latin typeface="Arial Narrow Regular"/>
              </a:rPr>
              <a:t>threshold for warnings and then severe alerts</a:t>
            </a:r>
            <a:r>
              <a:rPr lang="en-US" sz="2000" dirty="0">
                <a:solidFill>
                  <a:schemeClr val="tx2"/>
                </a:solidFill>
                <a:latin typeface="Arial Narrow Regular"/>
              </a:rPr>
              <a:t>, they are displayed immediately on </a:t>
            </a:r>
            <a:r>
              <a:rPr lang="en-US" sz="2000" dirty="0" err="1">
                <a:solidFill>
                  <a:schemeClr val="tx2"/>
                </a:solidFill>
                <a:latin typeface="Arial Narrow Regular"/>
              </a:rPr>
              <a:t>plumbSMART</a:t>
            </a:r>
            <a:r>
              <a:rPr lang="en-US" sz="2000" dirty="0">
                <a:solidFill>
                  <a:schemeClr val="tx2"/>
                </a:solidFill>
                <a:latin typeface="Arial Narrow Regular"/>
              </a:rPr>
              <a:t>™ and notifications are sent to the building owner/facility manager via email/text based on severity with link back to </a:t>
            </a:r>
            <a:r>
              <a:rPr lang="en-US" sz="2000" dirty="0" err="1">
                <a:solidFill>
                  <a:schemeClr val="tx2"/>
                </a:solidFill>
                <a:latin typeface="Arial Narrow Regular"/>
              </a:rPr>
              <a:t>plumbSMART</a:t>
            </a:r>
            <a:r>
              <a:rPr lang="en-US" sz="2000" dirty="0">
                <a:solidFill>
                  <a:schemeClr val="tx2"/>
                </a:solidFill>
                <a:latin typeface="Arial Narrow Regular"/>
              </a:rPr>
              <a:t>™</a:t>
            </a:r>
          </a:p>
        </p:txBody>
      </p:sp>
      <p:sp>
        <p:nvSpPr>
          <p:cNvPr id="61" name="TextBox 60"/>
          <p:cNvSpPr txBox="1"/>
          <p:nvPr/>
        </p:nvSpPr>
        <p:spPr>
          <a:xfrm>
            <a:off x="-762000" y="60981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sp>
        <p:nvSpPr>
          <p:cNvPr id="36" name="TextBox 35"/>
          <p:cNvSpPr txBox="1"/>
          <p:nvPr/>
        </p:nvSpPr>
        <p:spPr>
          <a:xfrm>
            <a:off x="-762000" y="202007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sp>
        <p:nvSpPr>
          <p:cNvPr id="75" name="TextBox 74">
            <a:extLst>
              <a:ext uri="{FF2B5EF4-FFF2-40B4-BE49-F238E27FC236}">
                <a16:creationId xmlns:a16="http://schemas.microsoft.com/office/drawing/2014/main" id="{A3A77F67-E16E-4688-A911-423FCC171A40}"/>
              </a:ext>
            </a:extLst>
          </p:cNvPr>
          <p:cNvSpPr txBox="1"/>
          <p:nvPr/>
        </p:nvSpPr>
        <p:spPr>
          <a:xfrm>
            <a:off x="2590800" y="4077470"/>
            <a:ext cx="6799840" cy="584775"/>
          </a:xfrm>
          <a:prstGeom prst="rect">
            <a:avLst/>
          </a:prstGeom>
          <a:noFill/>
        </p:spPr>
        <p:txBody>
          <a:bodyPr wrap="square" rtlCol="0">
            <a:spAutoFit/>
          </a:bodyPr>
          <a:lstStyle/>
          <a:p>
            <a:r>
              <a:rPr lang="en-US" sz="3200" dirty="0">
                <a:latin typeface="Arial Narrow Regular" charset="0"/>
              </a:rPr>
              <a:t>data analyzed for alerts and insights</a:t>
            </a:r>
            <a:endParaRPr lang="uk-UA" sz="3200" dirty="0">
              <a:latin typeface="Arial Narrow Regular" charset="0"/>
            </a:endParaRPr>
          </a:p>
        </p:txBody>
      </p:sp>
      <p:sp>
        <p:nvSpPr>
          <p:cNvPr id="76" name="TextBox 75">
            <a:extLst>
              <a:ext uri="{FF2B5EF4-FFF2-40B4-BE49-F238E27FC236}">
                <a16:creationId xmlns:a16="http://schemas.microsoft.com/office/drawing/2014/main" id="{D8A2FC6B-FEC7-4B08-A1BE-44FF2F5A5E1E}"/>
              </a:ext>
            </a:extLst>
          </p:cNvPr>
          <p:cNvSpPr txBox="1"/>
          <p:nvPr/>
        </p:nvSpPr>
        <p:spPr>
          <a:xfrm>
            <a:off x="2590799" y="4686300"/>
            <a:ext cx="6551285" cy="1569660"/>
          </a:xfrm>
          <a:prstGeom prst="rect">
            <a:avLst/>
          </a:prstGeom>
          <a:noFill/>
        </p:spPr>
        <p:txBody>
          <a:bodyPr wrap="square" rtlCol="0">
            <a:spAutoFit/>
          </a:bodyPr>
          <a:lstStyle/>
          <a:p>
            <a:r>
              <a:rPr lang="en-US" sz="2000" dirty="0">
                <a:solidFill>
                  <a:schemeClr val="tx2"/>
                </a:solidFill>
                <a:latin typeface="Arial Narrow Regular"/>
              </a:rPr>
              <a:t>faucet data is then computed in real-time to determine:</a:t>
            </a:r>
          </a:p>
          <a:p>
            <a:pPr marL="342900" indent="-342900">
              <a:buFont typeface="+mj-lt"/>
              <a:buAutoNum type="arabicPeriod"/>
            </a:pPr>
            <a:r>
              <a:rPr lang="en-US" sz="2000" b="1" dirty="0">
                <a:solidFill>
                  <a:schemeClr val="tx2"/>
                </a:solidFill>
                <a:latin typeface="Arial Narrow Regular"/>
              </a:rPr>
              <a:t>usage count and duration</a:t>
            </a:r>
          </a:p>
          <a:p>
            <a:pPr marL="342900" indent="-342900">
              <a:buFont typeface="+mj-lt"/>
              <a:buAutoNum type="arabicPeriod"/>
            </a:pPr>
            <a:r>
              <a:rPr lang="en-US" sz="2000" b="1" dirty="0">
                <a:solidFill>
                  <a:schemeClr val="tx2"/>
                </a:solidFill>
                <a:latin typeface="Arial Narrow Regular"/>
              </a:rPr>
              <a:t>total volume (gallons) of water discharged in a 24-hr period</a:t>
            </a:r>
          </a:p>
          <a:p>
            <a:pPr marL="342900" indent="-342900">
              <a:buFont typeface="+mj-lt"/>
              <a:buAutoNum type="arabicPeriod"/>
            </a:pPr>
            <a:r>
              <a:rPr lang="en-US" sz="2000" b="1" dirty="0">
                <a:solidFill>
                  <a:schemeClr val="tx2"/>
                </a:solidFill>
                <a:latin typeface="Arial Narrow Regular"/>
              </a:rPr>
              <a:t>preventative maintenance </a:t>
            </a:r>
            <a:r>
              <a:rPr lang="en-US" sz="2000" b="1" spc="-8" dirty="0">
                <a:solidFill>
                  <a:schemeClr val="tx2"/>
                </a:solidFill>
                <a:latin typeface="Arial Narrow Regular"/>
                <a:cs typeface="Arial Narrow"/>
              </a:rPr>
              <a:t>alerts</a:t>
            </a:r>
            <a:endParaRPr lang="en-US" sz="2000" dirty="0">
              <a:solidFill>
                <a:schemeClr val="tx2"/>
              </a:solidFill>
              <a:latin typeface="Arial Narrow Regular"/>
              <a:cs typeface="Arial Narrow"/>
            </a:endParaRPr>
          </a:p>
          <a:p>
            <a:pPr marL="342900" indent="-342900">
              <a:buFont typeface="+mj-lt"/>
              <a:buAutoNum type="arabicPeriod"/>
            </a:pPr>
            <a:endParaRPr lang="en-US" sz="1600" b="1" dirty="0">
              <a:solidFill>
                <a:schemeClr val="tx2"/>
              </a:solidFill>
              <a:latin typeface="Arial Narrow Regular"/>
            </a:endParaRPr>
          </a:p>
        </p:txBody>
      </p:sp>
      <p:sp>
        <p:nvSpPr>
          <p:cNvPr id="77" name="Oval 76">
            <a:extLst>
              <a:ext uri="{FF2B5EF4-FFF2-40B4-BE49-F238E27FC236}">
                <a16:creationId xmlns:a16="http://schemas.microsoft.com/office/drawing/2014/main" id="{2AC61D46-0485-48B3-903D-25350CE4B286}"/>
              </a:ext>
            </a:extLst>
          </p:cNvPr>
          <p:cNvSpPr/>
          <p:nvPr/>
        </p:nvSpPr>
        <p:spPr>
          <a:xfrm>
            <a:off x="1981200" y="84043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78" name="TextBox 77">
            <a:extLst>
              <a:ext uri="{FF2B5EF4-FFF2-40B4-BE49-F238E27FC236}">
                <a16:creationId xmlns:a16="http://schemas.microsoft.com/office/drawing/2014/main" id="{94B30C0C-9149-4738-B2B9-BF970AE9586C}"/>
              </a:ext>
            </a:extLst>
          </p:cNvPr>
          <p:cNvSpPr txBox="1"/>
          <p:nvPr/>
        </p:nvSpPr>
        <p:spPr>
          <a:xfrm>
            <a:off x="-762000" y="81555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4</a:t>
            </a:r>
            <a:endParaRPr lang="uk-UA" sz="3600" dirty="0">
              <a:solidFill>
                <a:schemeClr val="accent1"/>
              </a:solidFill>
              <a:latin typeface="Arial Narrow Regular" charset="0"/>
            </a:endParaRPr>
          </a:p>
        </p:txBody>
      </p:sp>
      <p:cxnSp>
        <p:nvCxnSpPr>
          <p:cNvPr id="79" name="Straight Connector 78">
            <a:extLst>
              <a:ext uri="{FF2B5EF4-FFF2-40B4-BE49-F238E27FC236}">
                <a16:creationId xmlns:a16="http://schemas.microsoft.com/office/drawing/2014/main" id="{2AB33A48-EFFE-48B1-9DD2-36757B658FE1}"/>
              </a:ext>
            </a:extLst>
          </p:cNvPr>
          <p:cNvCxnSpPr>
            <a:cxnSpLocks/>
            <a:endCxn id="77" idx="0"/>
          </p:cNvCxnSpPr>
          <p:nvPr/>
        </p:nvCxnSpPr>
        <p:spPr>
          <a:xfrm>
            <a:off x="2095500" y="6592070"/>
            <a:ext cx="0" cy="181228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F99B211B-F467-41D2-A6D8-3D44FE769AF5}"/>
              </a:ext>
            </a:extLst>
          </p:cNvPr>
          <p:cNvSpPr txBox="1"/>
          <p:nvPr/>
        </p:nvSpPr>
        <p:spPr>
          <a:xfrm>
            <a:off x="2590800" y="8189056"/>
            <a:ext cx="6934200" cy="584775"/>
          </a:xfrm>
          <a:prstGeom prst="rect">
            <a:avLst/>
          </a:prstGeom>
          <a:noFill/>
        </p:spPr>
        <p:txBody>
          <a:bodyPr wrap="square" rtlCol="0">
            <a:spAutoFit/>
          </a:bodyPr>
          <a:lstStyle/>
          <a:p>
            <a:r>
              <a:rPr lang="en-US" sz="3200" dirty="0">
                <a:latin typeface="Arial Narrow Regular" charset="0"/>
              </a:rPr>
              <a:t>24/7 access to product info and trends</a:t>
            </a:r>
            <a:endParaRPr lang="uk-UA" sz="3200" dirty="0">
              <a:latin typeface="Arial Narrow Regular" charset="0"/>
            </a:endParaRPr>
          </a:p>
        </p:txBody>
      </p:sp>
      <p:sp>
        <p:nvSpPr>
          <p:cNvPr id="3" name="TextBox 2">
            <a:extLst>
              <a:ext uri="{FF2B5EF4-FFF2-40B4-BE49-F238E27FC236}">
                <a16:creationId xmlns:a16="http://schemas.microsoft.com/office/drawing/2014/main" id="{96D0F53D-63D4-430B-A05B-75A9B8F7513A}"/>
              </a:ext>
            </a:extLst>
          </p:cNvPr>
          <p:cNvSpPr txBox="1"/>
          <p:nvPr/>
        </p:nvSpPr>
        <p:spPr>
          <a:xfrm>
            <a:off x="2590800" y="8724900"/>
            <a:ext cx="6172199" cy="1323439"/>
          </a:xfrm>
          <a:prstGeom prst="rect">
            <a:avLst/>
          </a:prstGeom>
          <a:noFill/>
        </p:spPr>
        <p:txBody>
          <a:bodyPr wrap="square" rtlCol="0">
            <a:spAutoFit/>
          </a:bodyPr>
          <a:lstStyle/>
          <a:p>
            <a:r>
              <a:rPr lang="en-US" sz="2000" dirty="0" err="1">
                <a:solidFill>
                  <a:schemeClr val="tx2"/>
                </a:solidFill>
                <a:latin typeface="Arial Narrow Regular"/>
              </a:rPr>
              <a:t>plumbSMART</a:t>
            </a:r>
            <a:r>
              <a:rPr lang="en-US" sz="2000" dirty="0">
                <a:solidFill>
                  <a:schemeClr val="tx2"/>
                </a:solidFill>
                <a:latin typeface="Arial Narrow Regular"/>
              </a:rPr>
              <a:t>™ allows customers to view current product status, adjust their alert settings and view historic data trends from any location with an internet connection</a:t>
            </a:r>
          </a:p>
          <a:p>
            <a:endParaRPr lang="en-US" sz="2000" dirty="0">
              <a:solidFill>
                <a:schemeClr val="tx2"/>
              </a:solidFill>
            </a:endParaRPr>
          </a:p>
        </p:txBody>
      </p:sp>
      <p:pic>
        <p:nvPicPr>
          <p:cNvPr id="51" name="Picture 2">
            <a:extLst>
              <a:ext uri="{FF2B5EF4-FFF2-40B4-BE49-F238E27FC236}">
                <a16:creationId xmlns:a16="http://schemas.microsoft.com/office/drawing/2014/main" id="{FC6320C4-FD15-41AB-A56C-E3868AC42A59}"/>
              </a:ext>
            </a:extLst>
          </p:cNvPr>
          <p:cNvPicPr>
            <a:picLocks noChangeAspect="1" noChangeArrowheads="1"/>
          </p:cNvPicPr>
          <p:nvPr/>
        </p:nvPicPr>
        <p:blipFill>
          <a:blip r:embed="rId3" cstate="print"/>
          <a:srcRect/>
          <a:stretch>
            <a:fillRect/>
          </a:stretch>
        </p:blipFill>
        <p:spPr bwMode="auto">
          <a:xfrm>
            <a:off x="14439900" y="669848"/>
            <a:ext cx="3543300" cy="8740852"/>
          </a:xfrm>
          <a:prstGeom prst="rect">
            <a:avLst/>
          </a:prstGeom>
          <a:noFill/>
          <a:ln w="9525">
            <a:noFill/>
            <a:miter lim="800000"/>
            <a:headEnd/>
            <a:tailEnd/>
          </a:ln>
        </p:spPr>
      </p:pic>
      <p:sp>
        <p:nvSpPr>
          <p:cNvPr id="2" name="TextBox 1">
            <a:extLst>
              <a:ext uri="{FF2B5EF4-FFF2-40B4-BE49-F238E27FC236}">
                <a16:creationId xmlns:a16="http://schemas.microsoft.com/office/drawing/2014/main" id="{DE68018E-A3F3-456E-8A23-853717FD25D6}"/>
              </a:ext>
            </a:extLst>
          </p:cNvPr>
          <p:cNvSpPr txBox="1"/>
          <p:nvPr/>
        </p:nvSpPr>
        <p:spPr>
          <a:xfrm>
            <a:off x="9753600" y="8925461"/>
            <a:ext cx="8229600" cy="1323439"/>
          </a:xfrm>
          <a:prstGeom prst="rect">
            <a:avLst/>
          </a:prstGeom>
          <a:noFill/>
        </p:spPr>
        <p:txBody>
          <a:bodyPr wrap="square" rtlCol="0">
            <a:spAutoFit/>
          </a:bodyPr>
          <a:lstStyle/>
          <a:p>
            <a:r>
              <a:rPr lang="en-US" sz="2000" b="1" dirty="0">
                <a:solidFill>
                  <a:srgbClr val="0070C0"/>
                </a:solidFill>
                <a:latin typeface="Arial Narrow Regular"/>
              </a:rPr>
              <a:t>IMPORTANT NOTE: </a:t>
            </a:r>
            <a:br>
              <a:rPr lang="en-US" sz="2000" b="1" dirty="0">
                <a:solidFill>
                  <a:srgbClr val="0070C0"/>
                </a:solidFill>
                <a:latin typeface="Arial Narrow Regular"/>
              </a:rPr>
            </a:br>
            <a:r>
              <a:rPr lang="en-US" sz="2000" dirty="0">
                <a:solidFill>
                  <a:srgbClr val="0070C0"/>
                </a:solidFill>
                <a:latin typeface="Arial Narrow Regular"/>
              </a:rPr>
              <a:t>Connected technology/electronics DOES NOT CHANGE OR AFFECT the regular functions of the faucet in any way. Only senses for changes.</a:t>
            </a:r>
          </a:p>
          <a:p>
            <a:endParaRPr lang="en-US" sz="2000" dirty="0">
              <a:solidFill>
                <a:srgbClr val="0070C0"/>
              </a:solidFill>
            </a:endParaRPr>
          </a:p>
        </p:txBody>
      </p:sp>
      <p:sp>
        <p:nvSpPr>
          <p:cNvPr id="27" name="object 8">
            <a:extLst>
              <a:ext uri="{FF2B5EF4-FFF2-40B4-BE49-F238E27FC236}">
                <a16:creationId xmlns:a16="http://schemas.microsoft.com/office/drawing/2014/main" id="{A075C0F2-2D87-47F2-88B2-EA6F6ADFA95B}"/>
              </a:ext>
            </a:extLst>
          </p:cNvPr>
          <p:cNvSpPr>
            <a:spLocks noChangeAspect="1"/>
          </p:cNvSpPr>
          <p:nvPr/>
        </p:nvSpPr>
        <p:spPr>
          <a:xfrm>
            <a:off x="10221693" y="3396823"/>
            <a:ext cx="3951507" cy="3798782"/>
          </a:xfrm>
          <a:prstGeom prst="rect">
            <a:avLst/>
          </a:prstGeom>
          <a:blipFill>
            <a:blip r:embed="rId4" cstate="print"/>
            <a:stretch>
              <a:fillRect/>
            </a:stretch>
          </a:blipFill>
        </p:spPr>
        <p:txBody>
          <a:bodyPr wrap="square" lIns="0" tIns="0" rIns="0" bIns="0" rtlCol="0"/>
          <a:lstStyle/>
          <a:p>
            <a:endParaRPr sz="4050" dirty="0"/>
          </a:p>
        </p:txBody>
      </p:sp>
      <p:sp>
        <p:nvSpPr>
          <p:cNvPr id="28" name="object 19">
            <a:extLst>
              <a:ext uri="{FF2B5EF4-FFF2-40B4-BE49-F238E27FC236}">
                <a16:creationId xmlns:a16="http://schemas.microsoft.com/office/drawing/2014/main" id="{6B79EAF9-EB01-4083-B849-78DA9795A603}"/>
              </a:ext>
            </a:extLst>
          </p:cNvPr>
          <p:cNvSpPr/>
          <p:nvPr/>
        </p:nvSpPr>
        <p:spPr>
          <a:xfrm>
            <a:off x="12997815" y="3716357"/>
            <a:ext cx="910590" cy="910590"/>
          </a:xfrm>
          <a:prstGeom prst="rect">
            <a:avLst/>
          </a:prstGeom>
          <a:blipFill>
            <a:blip r:embed="rId5" cstate="print"/>
            <a:stretch>
              <a:fillRect/>
            </a:stretch>
          </a:blipFill>
        </p:spPr>
        <p:txBody>
          <a:bodyPr wrap="square" lIns="0" tIns="0" rIns="0" bIns="0" rtlCol="0"/>
          <a:lstStyle/>
          <a:p>
            <a:endParaRPr sz="4050" dirty="0"/>
          </a:p>
        </p:txBody>
      </p:sp>
      <p:grpSp>
        <p:nvGrpSpPr>
          <p:cNvPr id="29" name="Group 28">
            <a:extLst>
              <a:ext uri="{FF2B5EF4-FFF2-40B4-BE49-F238E27FC236}">
                <a16:creationId xmlns:a16="http://schemas.microsoft.com/office/drawing/2014/main" id="{52D38F65-EBB0-447C-B37F-1CA8CAA90A6E}"/>
              </a:ext>
            </a:extLst>
          </p:cNvPr>
          <p:cNvGrpSpPr/>
          <p:nvPr/>
        </p:nvGrpSpPr>
        <p:grpSpPr>
          <a:xfrm>
            <a:off x="15018822" y="1181100"/>
            <a:ext cx="2583378" cy="1746172"/>
            <a:chOff x="15018822" y="1181100"/>
            <a:chExt cx="2583378" cy="1746172"/>
          </a:xfrm>
        </p:grpSpPr>
        <p:pic>
          <p:nvPicPr>
            <p:cNvPr id="31" name="Picture 30">
              <a:extLst>
                <a:ext uri="{FF2B5EF4-FFF2-40B4-BE49-F238E27FC236}">
                  <a16:creationId xmlns:a16="http://schemas.microsoft.com/office/drawing/2014/main" id="{87F61A0D-D9E7-4BD3-A4D9-B5DCB22A67DA}"/>
                </a:ext>
              </a:extLst>
            </p:cNvPr>
            <p:cNvPicPr>
              <a:picLocks noChangeAspect="1"/>
            </p:cNvPicPr>
            <p:nvPr/>
          </p:nvPicPr>
          <p:blipFill>
            <a:blip r:embed="rId6" cstate="print"/>
            <a:stretch>
              <a:fillRect/>
            </a:stretch>
          </p:blipFill>
          <p:spPr>
            <a:xfrm>
              <a:off x="15018822" y="1181100"/>
              <a:ext cx="2583378" cy="1746172"/>
            </a:xfrm>
            <a:prstGeom prst="rect">
              <a:avLst/>
            </a:prstGeom>
          </p:spPr>
        </p:pic>
        <p:pic>
          <p:nvPicPr>
            <p:cNvPr id="32" name="Picture 31">
              <a:extLst>
                <a:ext uri="{FF2B5EF4-FFF2-40B4-BE49-F238E27FC236}">
                  <a16:creationId xmlns:a16="http://schemas.microsoft.com/office/drawing/2014/main" id="{1E56AC16-EC29-4117-AB0C-B20F25D9FDDB}"/>
                </a:ext>
              </a:extLst>
            </p:cNvPr>
            <p:cNvPicPr>
              <a:picLocks noChangeAspect="1"/>
            </p:cNvPicPr>
            <p:nvPr/>
          </p:nvPicPr>
          <p:blipFill>
            <a:blip r:embed="rId7" cstate="print"/>
            <a:stretch>
              <a:fillRect/>
            </a:stretch>
          </p:blipFill>
          <p:spPr>
            <a:xfrm>
              <a:off x="16429779" y="1194352"/>
              <a:ext cx="558458" cy="583096"/>
            </a:xfrm>
            <a:prstGeom prst="rect">
              <a:avLst/>
            </a:prstGeom>
          </p:spPr>
        </p:pic>
      </p:grpSp>
      <p:cxnSp>
        <p:nvCxnSpPr>
          <p:cNvPr id="54" name="Straight Arrow Connector 53">
            <a:extLst>
              <a:ext uri="{FF2B5EF4-FFF2-40B4-BE49-F238E27FC236}">
                <a16:creationId xmlns:a16="http://schemas.microsoft.com/office/drawing/2014/main" id="{4A315EE8-CD2A-411B-A77F-E1410B7CD79A}"/>
              </a:ext>
            </a:extLst>
          </p:cNvPr>
          <p:cNvCxnSpPr>
            <a:cxnSpLocks/>
          </p:cNvCxnSpPr>
          <p:nvPr/>
        </p:nvCxnSpPr>
        <p:spPr>
          <a:xfrm flipV="1">
            <a:off x="13908405" y="2878158"/>
            <a:ext cx="1445895" cy="838199"/>
          </a:xfrm>
          <a:prstGeom prst="straightConnector1">
            <a:avLst/>
          </a:prstGeom>
          <a:ln w="25400" cap="sq">
            <a:solidFill>
              <a:schemeClr val="tx1"/>
            </a:solidFill>
            <a:prstDash val="sysDash"/>
            <a:beve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7ABA3EE-183E-4433-B4E7-077704C35122}"/>
              </a:ext>
            </a:extLst>
          </p:cNvPr>
          <p:cNvSpPr txBox="1"/>
          <p:nvPr/>
        </p:nvSpPr>
        <p:spPr>
          <a:xfrm>
            <a:off x="15133123" y="3052346"/>
            <a:ext cx="2392877" cy="338554"/>
          </a:xfrm>
          <a:prstGeom prst="rect">
            <a:avLst/>
          </a:prstGeom>
          <a:solidFill>
            <a:schemeClr val="bg2"/>
          </a:solidFill>
        </p:spPr>
        <p:txBody>
          <a:bodyPr wrap="square" rtlCol="0">
            <a:spAutoFit/>
          </a:bodyPr>
          <a:lstStyle/>
          <a:p>
            <a:pPr algn="ctr"/>
            <a:r>
              <a:rPr lang="en-US" sz="1600" b="1" dirty="0">
                <a:solidFill>
                  <a:schemeClr val="tx2">
                    <a:lumMod val="75000"/>
                  </a:schemeClr>
                </a:solidFill>
              </a:rPr>
              <a:t>ZURN GATEWAY</a:t>
            </a:r>
          </a:p>
        </p:txBody>
      </p:sp>
      <p:sp>
        <p:nvSpPr>
          <p:cNvPr id="34" name="TextBox 33">
            <a:extLst>
              <a:ext uri="{FF2B5EF4-FFF2-40B4-BE49-F238E27FC236}">
                <a16:creationId xmlns:a16="http://schemas.microsoft.com/office/drawing/2014/main" id="{B3662DAD-6339-40AC-A80E-11A1214F8EE6}"/>
              </a:ext>
            </a:extLst>
          </p:cNvPr>
          <p:cNvSpPr txBox="1"/>
          <p:nvPr/>
        </p:nvSpPr>
        <p:spPr>
          <a:xfrm>
            <a:off x="15018822" y="5759585"/>
            <a:ext cx="2622769" cy="338554"/>
          </a:xfrm>
          <a:prstGeom prst="rect">
            <a:avLst/>
          </a:prstGeom>
          <a:solidFill>
            <a:schemeClr val="bg2"/>
          </a:solidFill>
        </p:spPr>
        <p:txBody>
          <a:bodyPr wrap="square" rtlCol="0">
            <a:spAutoFit/>
          </a:bodyPr>
          <a:lstStyle/>
          <a:p>
            <a:pPr algn="ctr"/>
            <a:r>
              <a:rPr lang="en-US" sz="1600" b="1" dirty="0">
                <a:solidFill>
                  <a:schemeClr val="tx2">
                    <a:lumMod val="75000"/>
                  </a:schemeClr>
                </a:solidFill>
              </a:rPr>
              <a:t>ZURN CLOUD</a:t>
            </a:r>
          </a:p>
        </p:txBody>
      </p:sp>
      <p:pic>
        <p:nvPicPr>
          <p:cNvPr id="35" name="Picture 34">
            <a:extLst>
              <a:ext uri="{FF2B5EF4-FFF2-40B4-BE49-F238E27FC236}">
                <a16:creationId xmlns:a16="http://schemas.microsoft.com/office/drawing/2014/main" id="{832D0BD6-E59A-4A59-BA0E-CFE37F508B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55959" y="7993140"/>
            <a:ext cx="3065530" cy="542363"/>
          </a:xfrm>
          <a:prstGeom prst="rect">
            <a:avLst/>
          </a:prstGeom>
        </p:spPr>
      </p:pic>
    </p:spTree>
    <p:extLst>
      <p:ext uri="{BB962C8B-B14F-4D97-AF65-F5344CB8AC3E}">
        <p14:creationId xmlns:p14="http://schemas.microsoft.com/office/powerpoint/2010/main" val="3011790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76300" y="571411"/>
            <a:ext cx="9639300" cy="1962076"/>
          </a:xfrm>
        </p:spPr>
        <p:txBody>
          <a:bodyPr/>
          <a:lstStyle/>
          <a:p>
            <a:r>
              <a:rPr lang="en-US" dirty="0">
                <a:solidFill>
                  <a:schemeClr val="accent1"/>
                </a:solidFill>
              </a:rPr>
              <a:t>present launches</a:t>
            </a:r>
            <a:br>
              <a:rPr lang="en-US" dirty="0"/>
            </a:br>
            <a:r>
              <a:rPr lang="en-US" dirty="0"/>
              <a:t>connected faucets</a:t>
            </a:r>
            <a:br>
              <a:rPr lang="en-US" dirty="0"/>
            </a:br>
            <a:endParaRPr lang="uk-UA" dirty="0"/>
          </a:p>
        </p:txBody>
      </p:sp>
      <p:sp>
        <p:nvSpPr>
          <p:cNvPr id="3" name="Slide Number Placeholder 2"/>
          <p:cNvSpPr>
            <a:spLocks noGrp="1"/>
          </p:cNvSpPr>
          <p:nvPr>
            <p:ph type="sldNum" sz="quarter" idx="10"/>
          </p:nvPr>
        </p:nvSpPr>
        <p:spPr/>
        <p:txBody>
          <a:body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b="0">
                <a:solidFill>
                  <a:srgbClr val="C0C0C8"/>
                </a:solidFill>
                <a:latin typeface="Arial Regular" charset="0"/>
              </a:rPr>
              <a:pPr/>
              <a:t>33</a:t>
            </a:fld>
            <a:endParaRPr b="0" dirty="0">
              <a:solidFill>
                <a:srgbClr val="C0C0C8"/>
              </a:solidFill>
              <a:latin typeface="Arial Regular" charset="0"/>
            </a:endParaRPr>
          </a:p>
        </p:txBody>
      </p:sp>
      <p:sp>
        <p:nvSpPr>
          <p:cNvPr id="11" name="TextBox 10"/>
          <p:cNvSpPr txBox="1"/>
          <p:nvPr/>
        </p:nvSpPr>
        <p:spPr>
          <a:xfrm>
            <a:off x="10193960" y="9183231"/>
            <a:ext cx="4557298" cy="338554"/>
          </a:xfrm>
          <a:prstGeom prst="rect">
            <a:avLst/>
          </a:prstGeom>
          <a:noFill/>
        </p:spPr>
        <p:txBody>
          <a:bodyPr wrap="square" rtlCol="0">
            <a:spAutoFit/>
          </a:bodyPr>
          <a:lstStyle/>
          <a:p>
            <a:r>
              <a:rPr lang="en-US" sz="1600" b="1" dirty="0">
                <a:solidFill>
                  <a:schemeClr val="tx2"/>
                </a:solidFill>
              </a:rPr>
              <a:t>Connected Faucets Landing Page</a:t>
            </a:r>
          </a:p>
        </p:txBody>
      </p:sp>
      <p:sp>
        <p:nvSpPr>
          <p:cNvPr id="12" name="TextBox 11"/>
          <p:cNvSpPr txBox="1"/>
          <p:nvPr/>
        </p:nvSpPr>
        <p:spPr>
          <a:xfrm>
            <a:off x="719688" y="6392831"/>
            <a:ext cx="3352800" cy="769441"/>
          </a:xfrm>
          <a:prstGeom prst="rect">
            <a:avLst/>
          </a:prstGeom>
          <a:noFill/>
        </p:spPr>
        <p:txBody>
          <a:bodyPr wrap="square" rtlCol="0">
            <a:spAutoFit/>
          </a:bodyPr>
          <a:lstStyle/>
          <a:p>
            <a:pPr algn="ctr"/>
            <a:r>
              <a:rPr lang="en-US" sz="1600" b="1" dirty="0">
                <a:solidFill>
                  <a:schemeClr val="tx2"/>
                </a:solidFill>
              </a:rPr>
              <a:t>Leave-behind brochure</a:t>
            </a:r>
          </a:p>
          <a:p>
            <a:pPr algn="ctr"/>
            <a:r>
              <a:rPr lang="en-US" sz="1400" dirty="0">
                <a:solidFill>
                  <a:schemeClr val="tx2"/>
                </a:solidFill>
              </a:rPr>
              <a:t>also available on ZIX with fulfillment through </a:t>
            </a:r>
            <a:r>
              <a:rPr lang="en-US" sz="1400" dirty="0" err="1">
                <a:solidFill>
                  <a:schemeClr val="tx2"/>
                </a:solidFill>
              </a:rPr>
              <a:t>Delzer</a:t>
            </a:r>
            <a:endParaRPr lang="en-US" sz="1400" dirty="0">
              <a:solidFill>
                <a:schemeClr val="tx2"/>
              </a:solidFill>
            </a:endParaRPr>
          </a:p>
        </p:txBody>
      </p:sp>
      <p:sp>
        <p:nvSpPr>
          <p:cNvPr id="18" name="Content Placeholder 2"/>
          <p:cNvSpPr txBox="1">
            <a:spLocks/>
          </p:cNvSpPr>
          <p:nvPr/>
        </p:nvSpPr>
        <p:spPr>
          <a:xfrm>
            <a:off x="14401880" y="4726997"/>
            <a:ext cx="3543220" cy="540248"/>
          </a:xfrm>
          <a:prstGeom prst="rect">
            <a:avLst/>
          </a:prstGeom>
          <a:solidFill>
            <a:srgbClr val="FFFF00"/>
          </a:solidFill>
        </p:spPr>
        <p:txBody>
          <a:bodyPr vert="horz" lIns="137160" tIns="68580" rIns="137160" bIns="68580" rtlCol="0">
            <a:normAutofit fontScale="77500" lnSpcReduction="20000"/>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 1:50 Video:</a:t>
            </a:r>
          </a:p>
          <a:p>
            <a:pPr marL="0" indent="0">
              <a:buNone/>
            </a:pPr>
            <a:r>
              <a:rPr lang="en-US" sz="1800" dirty="0">
                <a:latin typeface="Arial Narrow" panose="020B0606020202030204" pitchFamily="34" charset="0"/>
                <a:hlinkClick r:id="rId3"/>
              </a:rPr>
              <a:t>Zurn Connected Faucets</a:t>
            </a:r>
            <a:endParaRPr lang="en-US" sz="1800" dirty="0">
              <a:latin typeface="Arial Narrow" panose="020B0606020202030204" pitchFamily="34" charset="0"/>
            </a:endParaRPr>
          </a:p>
        </p:txBody>
      </p:sp>
      <p:sp>
        <p:nvSpPr>
          <p:cNvPr id="22" name="TextBox 21"/>
          <p:cNvSpPr txBox="1"/>
          <p:nvPr/>
        </p:nvSpPr>
        <p:spPr>
          <a:xfrm>
            <a:off x="3943388" y="9892214"/>
            <a:ext cx="3352800" cy="338554"/>
          </a:xfrm>
          <a:prstGeom prst="rect">
            <a:avLst/>
          </a:prstGeom>
          <a:noFill/>
        </p:spPr>
        <p:txBody>
          <a:bodyPr wrap="square" rtlCol="0">
            <a:spAutoFit/>
          </a:bodyPr>
          <a:lstStyle/>
          <a:p>
            <a:pPr algn="ctr"/>
            <a:r>
              <a:rPr lang="en-US" sz="1600" b="1" dirty="0">
                <a:solidFill>
                  <a:schemeClr val="tx2"/>
                </a:solidFill>
              </a:rPr>
              <a:t>Spec Sheets</a:t>
            </a:r>
          </a:p>
        </p:txBody>
      </p:sp>
      <p:pic>
        <p:nvPicPr>
          <p:cNvPr id="25" name="Picture 24"/>
          <p:cNvPicPr>
            <a:picLocks noChangeAspect="1"/>
          </p:cNvPicPr>
          <p:nvPr/>
        </p:nvPicPr>
        <p:blipFill>
          <a:blip r:embed="rId4" cstate="print"/>
          <a:stretch>
            <a:fillRect/>
          </a:stretch>
        </p:blipFill>
        <p:spPr>
          <a:xfrm>
            <a:off x="10154507" y="5415074"/>
            <a:ext cx="7790593" cy="3648075"/>
          </a:xfrm>
          <a:prstGeom prst="rect">
            <a:avLst/>
          </a:prstGeom>
          <a:effectLst>
            <a:outerShdw blurRad="50800" dist="38100" dir="10800000" algn="r" rotWithShape="0">
              <a:prstClr val="black">
                <a:alpha val="40000"/>
              </a:prstClr>
            </a:outerShdw>
          </a:effectLst>
        </p:spPr>
      </p:pic>
      <p:pic>
        <p:nvPicPr>
          <p:cNvPr id="26" name="Picture 25"/>
          <p:cNvPicPr>
            <a:picLocks noChangeAspect="1"/>
          </p:cNvPicPr>
          <p:nvPr/>
        </p:nvPicPr>
        <p:blipFill>
          <a:blip r:embed="rId5" cstate="print"/>
          <a:stretch>
            <a:fillRect/>
          </a:stretch>
        </p:blipFill>
        <p:spPr>
          <a:xfrm>
            <a:off x="700094" y="2158609"/>
            <a:ext cx="6276648" cy="2088819"/>
          </a:xfrm>
          <a:prstGeom prst="rect">
            <a:avLst/>
          </a:prstGeom>
          <a:effectLst>
            <a:outerShdw blurRad="50800" dist="38100" dir="10800000" algn="r" rotWithShape="0">
              <a:prstClr val="black">
                <a:alpha val="40000"/>
              </a:prstClr>
            </a:outerShdw>
          </a:effectLst>
        </p:spPr>
      </p:pic>
      <p:pic>
        <p:nvPicPr>
          <p:cNvPr id="27" name="Picture 26"/>
          <p:cNvPicPr>
            <a:picLocks noChangeAspect="1"/>
          </p:cNvPicPr>
          <p:nvPr/>
        </p:nvPicPr>
        <p:blipFill>
          <a:blip r:embed="rId6" cstate="print"/>
          <a:stretch>
            <a:fillRect/>
          </a:stretch>
        </p:blipFill>
        <p:spPr>
          <a:xfrm>
            <a:off x="719688" y="4310956"/>
            <a:ext cx="6257054" cy="2069901"/>
          </a:xfrm>
          <a:prstGeom prst="rect">
            <a:avLst/>
          </a:prstGeom>
          <a:effectLst>
            <a:outerShdw blurRad="50800" dist="38100" dir="10800000" algn="r" rotWithShape="0">
              <a:prstClr val="black">
                <a:alpha val="40000"/>
              </a:prstClr>
            </a:outerShdw>
          </a:effectLst>
        </p:spPr>
      </p:pic>
      <p:pic>
        <p:nvPicPr>
          <p:cNvPr id="28" name="Picture 27"/>
          <p:cNvPicPr>
            <a:picLocks noChangeAspect="1"/>
          </p:cNvPicPr>
          <p:nvPr/>
        </p:nvPicPr>
        <p:blipFill>
          <a:blip r:embed="rId7" cstate="print"/>
          <a:stretch>
            <a:fillRect/>
          </a:stretch>
        </p:blipFill>
        <p:spPr>
          <a:xfrm>
            <a:off x="4379395" y="6667500"/>
            <a:ext cx="2480787" cy="3208042"/>
          </a:xfrm>
          <a:prstGeom prst="rect">
            <a:avLst/>
          </a:prstGeom>
          <a:effectLst>
            <a:outerShdw blurRad="50800" dist="38100" dir="10800000" algn="r" rotWithShape="0">
              <a:prstClr val="black">
                <a:alpha val="40000"/>
              </a:prstClr>
            </a:outerShdw>
          </a:effectLst>
        </p:spPr>
      </p:pic>
      <p:pic>
        <p:nvPicPr>
          <p:cNvPr id="29" name="Picture 28"/>
          <p:cNvPicPr>
            <a:picLocks noChangeAspect="1"/>
          </p:cNvPicPr>
          <p:nvPr/>
        </p:nvPicPr>
        <p:blipFill>
          <a:blip r:embed="rId8" cstate="print"/>
          <a:stretch>
            <a:fillRect/>
          </a:stretch>
        </p:blipFill>
        <p:spPr>
          <a:xfrm>
            <a:off x="6816799" y="6977370"/>
            <a:ext cx="2393728" cy="3089372"/>
          </a:xfrm>
          <a:prstGeom prst="rect">
            <a:avLst/>
          </a:prstGeom>
          <a:effectLst>
            <a:outerShdw blurRad="50800" dist="38100" dir="10800000" algn="r" rotWithShape="0">
              <a:prstClr val="black">
                <a:alpha val="40000"/>
              </a:prstClr>
            </a:outerShdw>
          </a:effectLst>
        </p:spPr>
      </p:pic>
      <p:pic>
        <p:nvPicPr>
          <p:cNvPr id="30" name="Picture 29"/>
          <p:cNvPicPr>
            <a:picLocks noChangeAspect="1"/>
          </p:cNvPicPr>
          <p:nvPr/>
        </p:nvPicPr>
        <p:blipFill>
          <a:blip r:embed="rId9" cstate="print"/>
          <a:stretch>
            <a:fillRect/>
          </a:stretch>
        </p:blipFill>
        <p:spPr>
          <a:xfrm>
            <a:off x="10154507" y="342900"/>
            <a:ext cx="7790593" cy="4374561"/>
          </a:xfrm>
          <a:prstGeom prst="rect">
            <a:avLst/>
          </a:prstGeom>
          <a:effectLst>
            <a:outerShdw blurRad="50800" dist="38100" dir="10800000" algn="r" rotWithShape="0">
              <a:prstClr val="black">
                <a:alpha val="40000"/>
              </a:prstClr>
            </a:outerShdw>
          </a:effectLst>
        </p:spPr>
      </p:pic>
      <p:pic>
        <p:nvPicPr>
          <p:cNvPr id="14" name="Picture 13">
            <a:extLst>
              <a:ext uri="{FF2B5EF4-FFF2-40B4-BE49-F238E27FC236}">
                <a16:creationId xmlns:a16="http://schemas.microsoft.com/office/drawing/2014/main" id="{83C2D158-165C-46E4-BE73-CB6E814599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929296" y="1445868"/>
            <a:ext cx="1586396" cy="280670"/>
          </a:xfrm>
          <a:prstGeom prst="rect">
            <a:avLst/>
          </a:prstGeom>
        </p:spPr>
      </p:pic>
      <p:pic>
        <p:nvPicPr>
          <p:cNvPr id="15" name="Picture 14">
            <a:extLst>
              <a:ext uri="{FF2B5EF4-FFF2-40B4-BE49-F238E27FC236}">
                <a16:creationId xmlns:a16="http://schemas.microsoft.com/office/drawing/2014/main" id="{75823A31-F112-4944-9D04-A5F505AF45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081696" y="1598268"/>
            <a:ext cx="1586396" cy="280670"/>
          </a:xfrm>
          <a:prstGeom prst="rect">
            <a:avLst/>
          </a:prstGeom>
        </p:spPr>
      </p:pic>
    </p:spTree>
    <p:extLst>
      <p:ext uri="{BB962C8B-B14F-4D97-AF65-F5344CB8AC3E}">
        <p14:creationId xmlns:p14="http://schemas.microsoft.com/office/powerpoint/2010/main" val="803279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9182100"/>
            <a:ext cx="1752600" cy="844692"/>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34</a:t>
            </a:fld>
            <a:endParaRPr b="0" dirty="0">
              <a:latin typeface="Arial Regular" charset="0"/>
            </a:endParaRPr>
          </a:p>
        </p:txBody>
      </p:sp>
      <p:sp>
        <p:nvSpPr>
          <p:cNvPr id="23" name="TextBox 22"/>
          <p:cNvSpPr txBox="1"/>
          <p:nvPr/>
        </p:nvSpPr>
        <p:spPr>
          <a:xfrm>
            <a:off x="919319" y="2171700"/>
            <a:ext cx="7675581" cy="7940635"/>
          </a:xfrm>
          <a:prstGeom prst="rect">
            <a:avLst/>
          </a:prstGeom>
          <a:noFill/>
        </p:spPr>
        <p:txBody>
          <a:bodyPr wrap="square" rtlCol="0">
            <a:spAutoFit/>
          </a:bodyPr>
          <a:lstStyle/>
          <a:p>
            <a:pPr>
              <a:spcAft>
                <a:spcPts val="1200"/>
              </a:spcAft>
            </a:pPr>
            <a:r>
              <a:rPr lang="en-US" sz="2800" dirty="0">
                <a:solidFill>
                  <a:schemeClr val="accent1"/>
                </a:solidFill>
                <a:latin typeface="Arial Narrow Regular" charset="0"/>
              </a:rPr>
              <a:t>real-time alerts  </a:t>
            </a:r>
          </a:p>
          <a:p>
            <a:pPr>
              <a:spcAft>
                <a:spcPts val="1200"/>
              </a:spcAft>
            </a:pPr>
            <a:r>
              <a:rPr lang="en-US" sz="2800" dirty="0">
                <a:solidFill>
                  <a:schemeClr val="accent1"/>
                </a:solidFill>
                <a:latin typeface="Arial Narrow Regular" charset="0"/>
              </a:rPr>
              <a:t>preventative maintenance insights</a:t>
            </a:r>
          </a:p>
          <a:p>
            <a:pPr>
              <a:spcAft>
                <a:spcPts val="1200"/>
              </a:spcAft>
            </a:pPr>
            <a:r>
              <a:rPr lang="en-US" sz="2800" dirty="0">
                <a:solidFill>
                  <a:schemeClr val="accent1"/>
                </a:solidFill>
                <a:latin typeface="Arial Narrow Regular" charset="0"/>
              </a:rPr>
              <a:t>historic data/trends</a:t>
            </a:r>
          </a:p>
          <a:p>
            <a:pPr>
              <a:spcAft>
                <a:spcPts val="1200"/>
              </a:spcAft>
            </a:pPr>
            <a:r>
              <a:rPr lang="en-US" sz="2800" dirty="0">
                <a:solidFill>
                  <a:schemeClr val="accent1"/>
                </a:solidFill>
                <a:latin typeface="Arial Narrow Regular" charset="0"/>
              </a:rPr>
              <a:t>dashboard-style view of enterprise</a:t>
            </a:r>
          </a:p>
          <a:p>
            <a:pPr>
              <a:spcAft>
                <a:spcPts val="1200"/>
              </a:spcAft>
            </a:pPr>
            <a:r>
              <a:rPr lang="en-US" sz="2800" dirty="0">
                <a:solidFill>
                  <a:schemeClr val="accent1"/>
                </a:solidFill>
                <a:latin typeface="Arial Narrow Regular" charset="0"/>
              </a:rPr>
              <a:t>organized by building and campus</a:t>
            </a:r>
          </a:p>
          <a:p>
            <a:pPr>
              <a:spcAft>
                <a:spcPts val="1200"/>
              </a:spcAft>
            </a:pPr>
            <a:r>
              <a:rPr lang="en-US" sz="2800" dirty="0">
                <a:solidFill>
                  <a:schemeClr val="accent1"/>
                </a:solidFill>
                <a:latin typeface="Arial Narrow Regular" charset="0"/>
              </a:rPr>
              <a:t>customizable alert parameters</a:t>
            </a:r>
          </a:p>
          <a:p>
            <a:pPr>
              <a:spcAft>
                <a:spcPts val="1200"/>
              </a:spcAft>
            </a:pPr>
            <a:r>
              <a:rPr lang="en-US" sz="2800" dirty="0">
                <a:solidFill>
                  <a:schemeClr val="accent1"/>
                </a:solidFill>
                <a:latin typeface="Arial Narrow Regular" charset="0"/>
              </a:rPr>
              <a:t>opt-in/out of email and mobile alerts</a:t>
            </a:r>
          </a:p>
          <a:p>
            <a:pPr>
              <a:spcAft>
                <a:spcPts val="1200"/>
              </a:spcAft>
            </a:pPr>
            <a:r>
              <a:rPr lang="en-US" sz="2800" dirty="0">
                <a:solidFill>
                  <a:schemeClr val="accent1"/>
                </a:solidFill>
                <a:latin typeface="Arial Narrow Regular" charset="0"/>
              </a:rPr>
              <a:t>add/assign sub-users</a:t>
            </a:r>
          </a:p>
          <a:p>
            <a:pPr>
              <a:spcAft>
                <a:spcPts val="1200"/>
              </a:spcAft>
            </a:pPr>
            <a:endParaRPr lang="en-US" sz="1800" dirty="0">
              <a:solidFill>
                <a:schemeClr val="accent1"/>
              </a:solidFill>
              <a:latin typeface="Arial Narrow Regular" charset="0"/>
            </a:endParaRPr>
          </a:p>
          <a:p>
            <a:pPr>
              <a:spcAft>
                <a:spcPts val="1200"/>
              </a:spcAft>
            </a:pPr>
            <a:endParaRPr lang="en-US" sz="2400" dirty="0">
              <a:solidFill>
                <a:schemeClr val="accent1"/>
              </a:solidFill>
              <a:latin typeface="Arial Narrow Regular" charset="0"/>
              <a:hlinkClick r:id="" action="ppaction://noaction"/>
            </a:endParaRPr>
          </a:p>
          <a:p>
            <a:pPr>
              <a:spcAft>
                <a:spcPts val="1200"/>
              </a:spcAft>
            </a:pPr>
            <a:endParaRPr lang="en-US" sz="2400" dirty="0">
              <a:solidFill>
                <a:schemeClr val="accent1"/>
              </a:solidFill>
              <a:latin typeface="Arial Narrow Regular" charset="0"/>
              <a:hlinkClick r:id="" action="ppaction://noaction"/>
            </a:endParaRPr>
          </a:p>
          <a:p>
            <a:pPr>
              <a:spcAft>
                <a:spcPts val="1200"/>
              </a:spcAft>
            </a:pPr>
            <a:endParaRPr lang="en-US" sz="2400" dirty="0">
              <a:solidFill>
                <a:schemeClr val="accent1"/>
              </a:solidFill>
              <a:latin typeface="Arial Narrow Regular" charset="0"/>
              <a:hlinkClick r:id="" action="ppaction://noaction"/>
            </a:endParaRPr>
          </a:p>
          <a:p>
            <a:pPr>
              <a:spcAft>
                <a:spcPts val="1200"/>
              </a:spcAft>
            </a:pPr>
            <a:endParaRPr lang="en-US" sz="2400" dirty="0">
              <a:solidFill>
                <a:schemeClr val="accent1"/>
              </a:solidFill>
              <a:latin typeface="Arial Narrow Regular" charset="0"/>
              <a:hlinkClick r:id="" action="ppaction://noaction"/>
            </a:endParaRPr>
          </a:p>
          <a:p>
            <a:pPr>
              <a:spcAft>
                <a:spcPts val="1200"/>
              </a:spcAft>
            </a:pPr>
            <a:endParaRPr lang="en-US" sz="800" dirty="0">
              <a:solidFill>
                <a:schemeClr val="accent1"/>
              </a:solidFill>
              <a:latin typeface="Arial Narrow Regular" charset="0"/>
              <a:hlinkClick r:id="" action="ppaction://noaction"/>
            </a:endParaRPr>
          </a:p>
          <a:p>
            <a:pPr>
              <a:spcAft>
                <a:spcPts val="1200"/>
              </a:spcAft>
            </a:pPr>
            <a:r>
              <a:rPr lang="en-US" sz="2400" dirty="0">
                <a:solidFill>
                  <a:schemeClr val="accent1"/>
                </a:solidFill>
                <a:latin typeface="Arial Narrow Regular" charset="0"/>
                <a:hlinkClick r:id="" action="ppaction://noaction"/>
              </a:rPr>
              <a:t>Step-by-step </a:t>
            </a:r>
            <a:r>
              <a:rPr lang="en-US" sz="2400" dirty="0" err="1">
                <a:solidFill>
                  <a:schemeClr val="accent1"/>
                </a:solidFill>
                <a:latin typeface="Arial Narrow Regular" charset="0"/>
                <a:hlinkClick r:id="" action="ppaction://noaction"/>
              </a:rPr>
              <a:t>PlumbSMART</a:t>
            </a:r>
            <a:r>
              <a:rPr lang="en-US" sz="2400" dirty="0">
                <a:solidFill>
                  <a:schemeClr val="accent1"/>
                </a:solidFill>
                <a:latin typeface="Arial Narrow Regular" charset="0"/>
                <a:hlinkClick r:id="" action="ppaction://noaction"/>
              </a:rPr>
              <a:t>™ instructions in less than 15 minutes!</a:t>
            </a:r>
            <a:endParaRPr lang="en-US" sz="2400" dirty="0">
              <a:solidFill>
                <a:schemeClr val="accent1"/>
              </a:solidFill>
              <a:latin typeface="Arial Narrow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9131300" y="0"/>
            <a:ext cx="91567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grpSp>
        <p:nvGrpSpPr>
          <p:cNvPr id="11" name="Group 10">
            <a:extLst>
              <a:ext uri="{FF2B5EF4-FFF2-40B4-BE49-F238E27FC236}">
                <a16:creationId xmlns:a16="http://schemas.microsoft.com/office/drawing/2014/main" id="{7E25A4CD-9F48-4455-A685-FE489B30A2C4}"/>
              </a:ext>
            </a:extLst>
          </p:cNvPr>
          <p:cNvGrpSpPr>
            <a:grpSpLocks noChangeAspect="1"/>
          </p:cNvGrpSpPr>
          <p:nvPr/>
        </p:nvGrpSpPr>
        <p:grpSpPr>
          <a:xfrm>
            <a:off x="6326118" y="114300"/>
            <a:ext cx="11809482" cy="8733399"/>
            <a:chOff x="6584829" y="142675"/>
            <a:chExt cx="8088577" cy="5981700"/>
          </a:xfrm>
        </p:grpSpPr>
        <p:pic>
          <p:nvPicPr>
            <p:cNvPr id="14" name="Picture 13">
              <a:extLst>
                <a:ext uri="{FF2B5EF4-FFF2-40B4-BE49-F238E27FC236}">
                  <a16:creationId xmlns:a16="http://schemas.microsoft.com/office/drawing/2014/main" id="{77F25C37-322C-4E25-AA2A-5A1518D2E6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4829" y="142675"/>
              <a:ext cx="8088577" cy="5981700"/>
            </a:xfrm>
            <a:prstGeom prst="rect">
              <a:avLst/>
            </a:prstGeom>
          </p:spPr>
        </p:pic>
        <p:grpSp>
          <p:nvGrpSpPr>
            <p:cNvPr id="15" name="Group 14">
              <a:extLst>
                <a:ext uri="{FF2B5EF4-FFF2-40B4-BE49-F238E27FC236}">
                  <a16:creationId xmlns:a16="http://schemas.microsoft.com/office/drawing/2014/main" id="{56D9F2CC-15BF-4F57-95F0-42017150B79A}"/>
                </a:ext>
              </a:extLst>
            </p:cNvPr>
            <p:cNvGrpSpPr/>
            <p:nvPr/>
          </p:nvGrpSpPr>
          <p:grpSpPr>
            <a:xfrm>
              <a:off x="6894393" y="445758"/>
              <a:ext cx="7467600" cy="4180572"/>
              <a:chOff x="6934200" y="667246"/>
              <a:chExt cx="7467600" cy="4180572"/>
            </a:xfrm>
          </p:grpSpPr>
          <p:pic>
            <p:nvPicPr>
              <p:cNvPr id="17" name="Picture 16">
                <a:extLst>
                  <a:ext uri="{FF2B5EF4-FFF2-40B4-BE49-F238E27FC236}">
                    <a16:creationId xmlns:a16="http://schemas.microsoft.com/office/drawing/2014/main" id="{BCA9A728-665C-4E36-8BB9-C17BB445574B}"/>
                  </a:ext>
                </a:extLst>
              </p:cNvPr>
              <p:cNvPicPr>
                <a:picLocks noChangeAspect="1"/>
              </p:cNvPicPr>
              <p:nvPr/>
            </p:nvPicPr>
            <p:blipFill rotWithShape="1">
              <a:blip r:embed="rId4" cstate="print"/>
              <a:srcRect b="50000"/>
              <a:stretch/>
            </p:blipFill>
            <p:spPr>
              <a:xfrm>
                <a:off x="6958059" y="667246"/>
                <a:ext cx="7443741" cy="4180572"/>
              </a:xfrm>
              <a:prstGeom prst="rect">
                <a:avLst/>
              </a:prstGeom>
            </p:spPr>
          </p:pic>
          <p:pic>
            <p:nvPicPr>
              <p:cNvPr id="18" name="Picture 17">
                <a:extLst>
                  <a:ext uri="{FF2B5EF4-FFF2-40B4-BE49-F238E27FC236}">
                    <a16:creationId xmlns:a16="http://schemas.microsoft.com/office/drawing/2014/main" id="{84F7AE2C-3D81-4D3E-9128-61B720F897A2}"/>
                  </a:ext>
                </a:extLst>
              </p:cNvPr>
              <p:cNvPicPr>
                <a:picLocks noChangeAspect="1"/>
              </p:cNvPicPr>
              <p:nvPr/>
            </p:nvPicPr>
            <p:blipFill>
              <a:blip r:embed="rId5" cstate="print"/>
              <a:stretch>
                <a:fillRect/>
              </a:stretch>
            </p:blipFill>
            <p:spPr>
              <a:xfrm>
                <a:off x="6934200" y="962541"/>
                <a:ext cx="7467600" cy="3762986"/>
              </a:xfrm>
              <a:prstGeom prst="rect">
                <a:avLst/>
              </a:prstGeom>
            </p:spPr>
          </p:pic>
        </p:grpSp>
      </p:grpSp>
      <p:sp>
        <p:nvSpPr>
          <p:cNvPr id="28" name="Rectangle 27">
            <a:extLst>
              <a:ext uri="{FF2B5EF4-FFF2-40B4-BE49-F238E27FC236}">
                <a16:creationId xmlns:a16="http://schemas.microsoft.com/office/drawing/2014/main" id="{23C6992A-56BB-4477-B69E-0E690AAD137F}"/>
              </a:ext>
            </a:extLst>
          </p:cNvPr>
          <p:cNvSpPr/>
          <p:nvPr/>
        </p:nvSpPr>
        <p:spPr>
          <a:xfrm>
            <a:off x="6284893" y="7138673"/>
            <a:ext cx="2846407" cy="1709026"/>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13" name="Group 12">
            <a:extLst>
              <a:ext uri="{FF2B5EF4-FFF2-40B4-BE49-F238E27FC236}">
                <a16:creationId xmlns:a16="http://schemas.microsoft.com/office/drawing/2014/main" id="{D777330F-5CD1-4196-A00A-43D61952EF59}"/>
              </a:ext>
            </a:extLst>
          </p:cNvPr>
          <p:cNvGrpSpPr/>
          <p:nvPr/>
        </p:nvGrpSpPr>
        <p:grpSpPr>
          <a:xfrm rot="348967">
            <a:off x="12852371" y="3507159"/>
            <a:ext cx="5383281" cy="7324377"/>
            <a:chOff x="12420599" y="2400300"/>
            <a:chExt cx="5777909" cy="7861300"/>
          </a:xfrm>
        </p:grpSpPr>
        <p:pic>
          <p:nvPicPr>
            <p:cNvPr id="7" name="Picture 6">
              <a:extLst>
                <a:ext uri="{FF2B5EF4-FFF2-40B4-BE49-F238E27FC236}">
                  <a16:creationId xmlns:a16="http://schemas.microsoft.com/office/drawing/2014/main" id="{589F2466-BC48-4C7E-B3F0-A2D122B05E2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079" t="6313" r="2598"/>
            <a:stretch/>
          </p:blipFill>
          <p:spPr>
            <a:xfrm>
              <a:off x="12420599" y="2400300"/>
              <a:ext cx="5777909" cy="7861300"/>
            </a:xfrm>
            <a:prstGeom prst="rect">
              <a:avLst/>
            </a:prstGeom>
          </p:spPr>
        </p:pic>
        <p:pic>
          <p:nvPicPr>
            <p:cNvPr id="3074" name="Picture 2"/>
            <p:cNvPicPr>
              <a:picLocks noChangeAspect="1" noChangeArrowheads="1"/>
            </p:cNvPicPr>
            <p:nvPr/>
          </p:nvPicPr>
          <p:blipFill>
            <a:blip r:embed="rId7" cstate="print"/>
            <a:srcRect b="25238"/>
            <a:stretch>
              <a:fillRect/>
            </a:stretch>
          </p:blipFill>
          <p:spPr bwMode="auto">
            <a:xfrm>
              <a:off x="12979171" y="3702907"/>
              <a:ext cx="4576052" cy="5174393"/>
            </a:xfrm>
            <a:prstGeom prst="rect">
              <a:avLst/>
            </a:prstGeom>
            <a:noFill/>
            <a:ln w="9525">
              <a:noFill/>
              <a:miter lim="800000"/>
              <a:headEnd/>
              <a:tailEnd/>
            </a:ln>
          </p:spPr>
        </p:pic>
        <p:pic>
          <p:nvPicPr>
            <p:cNvPr id="8" name="Picture 7">
              <a:extLst>
                <a:ext uri="{FF2B5EF4-FFF2-40B4-BE49-F238E27FC236}">
                  <a16:creationId xmlns:a16="http://schemas.microsoft.com/office/drawing/2014/main" id="{12E604A5-79EF-4A5C-A458-53A3E3497981}"/>
                </a:ext>
              </a:extLst>
            </p:cNvPr>
            <p:cNvPicPr>
              <a:picLocks noChangeAspect="1"/>
            </p:cNvPicPr>
            <p:nvPr/>
          </p:nvPicPr>
          <p:blipFill rotWithShape="1">
            <a:blip r:embed="rId8" cstate="print"/>
            <a:srcRect r="5176" b="83402"/>
            <a:stretch/>
          </p:blipFill>
          <p:spPr>
            <a:xfrm>
              <a:off x="13026148" y="8828292"/>
              <a:ext cx="4499852" cy="277608"/>
            </a:xfrm>
            <a:prstGeom prst="rect">
              <a:avLst/>
            </a:prstGeom>
          </p:spPr>
        </p:pic>
        <p:sp>
          <p:nvSpPr>
            <p:cNvPr id="9" name="TextBox 8">
              <a:extLst>
                <a:ext uri="{FF2B5EF4-FFF2-40B4-BE49-F238E27FC236}">
                  <a16:creationId xmlns:a16="http://schemas.microsoft.com/office/drawing/2014/main" id="{C1E0EB19-FB2F-4FEC-A44F-B4C715433FE5}"/>
                </a:ext>
              </a:extLst>
            </p:cNvPr>
            <p:cNvSpPr txBox="1"/>
            <p:nvPr/>
          </p:nvSpPr>
          <p:spPr>
            <a:xfrm>
              <a:off x="14397808" y="3251704"/>
              <a:ext cx="1908992" cy="132344"/>
            </a:xfrm>
            <a:prstGeom prst="rect">
              <a:avLst/>
            </a:prstGeom>
            <a:solidFill>
              <a:srgbClr val="FFFFFF"/>
            </a:solidFill>
          </p:spPr>
          <p:txBody>
            <a:bodyPr wrap="square" lIns="45720" tIns="0" rIns="0" bIns="9144" rtlCol="0">
              <a:spAutoFit/>
            </a:bodyPr>
            <a:lstStyle/>
            <a:p>
              <a:r>
                <a:rPr lang="en-US" sz="800" dirty="0">
                  <a:solidFill>
                    <a:schemeClr val="tx2"/>
                  </a:solidFill>
                </a:rPr>
                <a:t>https://zurnportal.azurewebsites.net/app/</a:t>
              </a:r>
            </a:p>
          </p:txBody>
        </p:sp>
        <p:sp>
          <p:nvSpPr>
            <p:cNvPr id="26" name="TextBox 25">
              <a:extLst>
                <a:ext uri="{FF2B5EF4-FFF2-40B4-BE49-F238E27FC236}">
                  <a16:creationId xmlns:a16="http://schemas.microsoft.com/office/drawing/2014/main" id="{DAC3E3BE-CB98-4FD3-B855-902BABDDFB62}"/>
                </a:ext>
              </a:extLst>
            </p:cNvPr>
            <p:cNvSpPr txBox="1"/>
            <p:nvPr/>
          </p:nvSpPr>
          <p:spPr>
            <a:xfrm>
              <a:off x="13660020" y="3427795"/>
              <a:ext cx="3279541" cy="208113"/>
            </a:xfrm>
            <a:prstGeom prst="rect">
              <a:avLst/>
            </a:prstGeom>
            <a:solidFill>
              <a:srgbClr val="C6C9D2"/>
            </a:solidFill>
          </p:spPr>
          <p:txBody>
            <a:bodyPr wrap="square" lIns="45720" tIns="45720" rIns="0" bIns="9144" rtlCol="0">
              <a:spAutoFit/>
            </a:bodyPr>
            <a:lstStyle/>
            <a:p>
              <a:r>
                <a:rPr lang="en-US" sz="900" b="1" dirty="0">
                  <a:solidFill>
                    <a:schemeClr val="tx2"/>
                  </a:solidFill>
                </a:rPr>
                <a:t>Zurn Connected Products – Headquarters – Backflow 3</a:t>
              </a:r>
            </a:p>
          </p:txBody>
        </p:sp>
      </p:grpSp>
      <p:sp>
        <p:nvSpPr>
          <p:cNvPr id="20" name="Rectangle 19">
            <a:extLst>
              <a:ext uri="{FF2B5EF4-FFF2-40B4-BE49-F238E27FC236}">
                <a16:creationId xmlns:a16="http://schemas.microsoft.com/office/drawing/2014/main" id="{11C2E860-9411-4980-A3C5-27915FA5369B}"/>
              </a:ext>
            </a:extLst>
          </p:cNvPr>
          <p:cNvSpPr/>
          <p:nvPr/>
        </p:nvSpPr>
        <p:spPr>
          <a:xfrm>
            <a:off x="906619" y="7254776"/>
            <a:ext cx="6748863" cy="2308324"/>
          </a:xfrm>
          <a:prstGeom prst="rect">
            <a:avLst/>
          </a:prstGeom>
        </p:spPr>
        <p:txBody>
          <a:bodyPr wrap="square">
            <a:spAutoFit/>
          </a:bodyPr>
          <a:lstStyle/>
          <a:p>
            <a:r>
              <a:rPr lang="en-US" sz="2000" b="1" dirty="0">
                <a:latin typeface="Arial Narrow Regular"/>
              </a:rPr>
              <a:t>PLUMBSMART</a:t>
            </a:r>
            <a:r>
              <a:rPr lang="en-US" sz="2000" dirty="0">
                <a:latin typeface="Arial Narrow Regular"/>
              </a:rPr>
              <a:t>™</a:t>
            </a:r>
            <a:r>
              <a:rPr lang="en-US" sz="2000" b="1" dirty="0">
                <a:latin typeface="Arial Narrow Regular"/>
              </a:rPr>
              <a:t> ACCESS IS BY INVITATION ONLY; </a:t>
            </a:r>
            <a:br>
              <a:rPr lang="en-US" sz="2000" b="1" dirty="0">
                <a:latin typeface="Arial Narrow Regular"/>
              </a:rPr>
            </a:br>
            <a:r>
              <a:rPr lang="en-US" sz="2000" dirty="0">
                <a:latin typeface="Arial Narrow Regular"/>
              </a:rPr>
              <a:t>USERS MUST BE AUTHORIZED AND VALIDATED</a:t>
            </a:r>
            <a:br>
              <a:rPr lang="en-US" sz="2000" dirty="0">
                <a:latin typeface="Arial Narrow Regular"/>
              </a:rPr>
            </a:br>
            <a:endParaRPr lang="en-US" sz="1000" dirty="0">
              <a:latin typeface="Arial Narrow Regular"/>
            </a:endParaRPr>
          </a:p>
          <a:p>
            <a:r>
              <a:rPr lang="en-US" sz="2000" b="1" dirty="0">
                <a:latin typeface="Arial Narrow Regular"/>
              </a:rPr>
              <a:t>AUTHENTICATION IS SECURED </a:t>
            </a:r>
            <a:br>
              <a:rPr lang="en-US" sz="2000" b="1" dirty="0">
                <a:latin typeface="Arial Narrow Regular"/>
              </a:rPr>
            </a:br>
            <a:r>
              <a:rPr lang="en-US" sz="2000" dirty="0">
                <a:latin typeface="Arial Narrow Regular"/>
              </a:rPr>
              <a:t>BY MICROSOFT AZURE ENCYPTION PROTOCOLS</a:t>
            </a:r>
            <a:br>
              <a:rPr lang="en-US" sz="2000" dirty="0">
                <a:latin typeface="Arial Narrow Regular"/>
              </a:rPr>
            </a:br>
            <a:endParaRPr lang="en-US" sz="1000" dirty="0">
              <a:latin typeface="Arial Narrow Regular"/>
            </a:endParaRPr>
          </a:p>
          <a:p>
            <a:r>
              <a:rPr lang="en-US" sz="2000" b="1" dirty="0">
                <a:latin typeface="Arial Narrow Regular"/>
              </a:rPr>
              <a:t>USER PRIVILEGES CAN BE LIMITED </a:t>
            </a:r>
            <a:br>
              <a:rPr lang="en-US" sz="2000" b="1" dirty="0">
                <a:latin typeface="Arial Narrow Regular"/>
              </a:rPr>
            </a:br>
            <a:r>
              <a:rPr lang="en-US" sz="2000" dirty="0">
                <a:latin typeface="Arial Narrow Regular"/>
              </a:rPr>
              <a:t>TO SPECIFIC ROLES, LOCATIONS &amp; PRODUCTS</a:t>
            </a:r>
          </a:p>
        </p:txBody>
      </p:sp>
      <p:cxnSp>
        <p:nvCxnSpPr>
          <p:cNvPr id="21" name="Straight Connector 20">
            <a:extLst>
              <a:ext uri="{FF2B5EF4-FFF2-40B4-BE49-F238E27FC236}">
                <a16:creationId xmlns:a16="http://schemas.microsoft.com/office/drawing/2014/main" id="{59A572B6-0A2A-49B5-BA1D-101CB7056702}"/>
              </a:ext>
            </a:extLst>
          </p:cNvPr>
          <p:cNvCxnSpPr>
            <a:cxnSpLocks/>
          </p:cNvCxnSpPr>
          <p:nvPr/>
        </p:nvCxnSpPr>
        <p:spPr>
          <a:xfrm>
            <a:off x="990600" y="6972300"/>
            <a:ext cx="4648200" cy="0"/>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751767D-33BC-4746-B96F-567AC2B370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6131" y="723900"/>
            <a:ext cx="4728869" cy="836646"/>
          </a:xfrm>
          <a:prstGeom prst="rect">
            <a:avLst/>
          </a:prstGeom>
        </p:spPr>
      </p:pic>
      <p:pic>
        <p:nvPicPr>
          <p:cNvPr id="19" name="Picture 18">
            <a:extLst>
              <a:ext uri="{FF2B5EF4-FFF2-40B4-BE49-F238E27FC236}">
                <a16:creationId xmlns:a16="http://schemas.microsoft.com/office/drawing/2014/main" id="{18FAEFEF-D561-482B-999D-E602E5F6F16F}"/>
              </a:ext>
            </a:extLst>
          </p:cNvPr>
          <p:cNvPicPr>
            <a:picLocks noChangeAspect="1"/>
          </p:cNvPicPr>
          <p:nvPr/>
        </p:nvPicPr>
        <p:blipFill rotWithShape="1">
          <a:blip r:embed="rId10"/>
          <a:srcRect t="23495" b="42251"/>
          <a:stretch/>
        </p:blipFill>
        <p:spPr>
          <a:xfrm>
            <a:off x="14932547" y="1439301"/>
            <a:ext cx="2642319" cy="293804"/>
          </a:xfrm>
          <a:prstGeom prst="rect">
            <a:avLst/>
          </a:prstGeom>
        </p:spPr>
      </p:pic>
      <p:pic>
        <p:nvPicPr>
          <p:cNvPr id="12" name="Picture 11">
            <a:extLst>
              <a:ext uri="{FF2B5EF4-FFF2-40B4-BE49-F238E27FC236}">
                <a16:creationId xmlns:a16="http://schemas.microsoft.com/office/drawing/2014/main" id="{BD4027E7-476A-4682-9B23-266E770B3B6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929296" y="1445868"/>
            <a:ext cx="1586396" cy="280670"/>
          </a:xfrm>
          <a:prstGeom prst="rect">
            <a:avLst/>
          </a:prstGeom>
        </p:spPr>
      </p:pic>
      <p:pic>
        <p:nvPicPr>
          <p:cNvPr id="27" name="Picture 26">
            <a:extLst>
              <a:ext uri="{FF2B5EF4-FFF2-40B4-BE49-F238E27FC236}">
                <a16:creationId xmlns:a16="http://schemas.microsoft.com/office/drawing/2014/main" id="{E7646B4B-DA86-4FAF-854C-455C560C29C0}"/>
              </a:ext>
            </a:extLst>
          </p:cNvPr>
          <p:cNvPicPr>
            <a:picLocks noChangeAspect="1"/>
          </p:cNvPicPr>
          <p:nvPr/>
        </p:nvPicPr>
        <p:blipFill rotWithShape="1">
          <a:blip r:embed="rId10"/>
          <a:srcRect t="40723" b="42251"/>
          <a:stretch/>
        </p:blipFill>
        <p:spPr>
          <a:xfrm rot="325648">
            <a:off x="16307341" y="5140210"/>
            <a:ext cx="1449872" cy="80130"/>
          </a:xfrm>
          <a:prstGeom prst="rect">
            <a:avLst/>
          </a:prstGeom>
        </p:spPr>
      </p:pic>
      <p:pic>
        <p:nvPicPr>
          <p:cNvPr id="29" name="Picture 28">
            <a:extLst>
              <a:ext uri="{FF2B5EF4-FFF2-40B4-BE49-F238E27FC236}">
                <a16:creationId xmlns:a16="http://schemas.microsoft.com/office/drawing/2014/main" id="{B9AE7BAC-8518-49F5-9C9B-6D8A9CE0410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358156">
            <a:off x="16780305" y="5140630"/>
            <a:ext cx="936330" cy="165658"/>
          </a:xfrm>
          <a:prstGeom prst="rect">
            <a:avLst/>
          </a:prstGeom>
        </p:spPr>
      </p:pic>
      <p:pic>
        <p:nvPicPr>
          <p:cNvPr id="22" name="Picture 21">
            <a:extLst>
              <a:ext uri="{FF2B5EF4-FFF2-40B4-BE49-F238E27FC236}">
                <a16:creationId xmlns:a16="http://schemas.microsoft.com/office/drawing/2014/main" id="{F0FC4D05-87AC-414C-8568-0FCE9C97AE54}"/>
              </a:ext>
            </a:extLst>
          </p:cNvPr>
          <p:cNvPicPr>
            <a:picLocks noChangeAspect="1"/>
          </p:cNvPicPr>
          <p:nvPr/>
        </p:nvPicPr>
        <p:blipFill rotWithShape="1">
          <a:blip r:embed="rId13"/>
          <a:srcRect r="29536" b="29681"/>
          <a:stretch/>
        </p:blipFill>
        <p:spPr>
          <a:xfrm>
            <a:off x="16550620" y="1847405"/>
            <a:ext cx="903892" cy="273159"/>
          </a:xfrm>
          <a:prstGeom prst="rect">
            <a:avLst/>
          </a:prstGeom>
        </p:spPr>
      </p:pic>
      <p:pic>
        <p:nvPicPr>
          <p:cNvPr id="30" name="Picture 29">
            <a:extLst>
              <a:ext uri="{FF2B5EF4-FFF2-40B4-BE49-F238E27FC236}">
                <a16:creationId xmlns:a16="http://schemas.microsoft.com/office/drawing/2014/main" id="{D1BC27DC-1C9E-4691-BD47-148F7E29B65E}"/>
              </a:ext>
            </a:extLst>
          </p:cNvPr>
          <p:cNvPicPr>
            <a:picLocks noChangeAspect="1"/>
          </p:cNvPicPr>
          <p:nvPr/>
        </p:nvPicPr>
        <p:blipFill rotWithShape="1">
          <a:blip r:embed="rId13"/>
          <a:srcRect r="37449" b="31582"/>
          <a:stretch/>
        </p:blipFill>
        <p:spPr>
          <a:xfrm rot="330847">
            <a:off x="17151421" y="5353156"/>
            <a:ext cx="538284" cy="156695"/>
          </a:xfrm>
          <a:prstGeom prst="rect">
            <a:avLst/>
          </a:prstGeom>
        </p:spPr>
      </p:pic>
    </p:spTree>
    <p:extLst>
      <p:ext uri="{BB962C8B-B14F-4D97-AF65-F5344CB8AC3E}">
        <p14:creationId xmlns:p14="http://schemas.microsoft.com/office/powerpoint/2010/main" val="4024316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9334500" cy="2585323"/>
          </a:xfrm>
        </p:spPr>
        <p:txBody>
          <a:bodyPr/>
          <a:lstStyle/>
          <a:p>
            <a:r>
              <a:rPr lang="en-US" dirty="0">
                <a:solidFill>
                  <a:schemeClr val="accent1"/>
                </a:solidFill>
              </a:rPr>
              <a:t>present launches </a:t>
            </a:r>
            <a:br>
              <a:rPr lang="en-US" dirty="0">
                <a:solidFill>
                  <a:schemeClr val="accent1"/>
                </a:solidFill>
              </a:rPr>
            </a:br>
            <a:r>
              <a:rPr lang="en-US" dirty="0"/>
              <a:t>hand dryers</a:t>
            </a:r>
            <a:br>
              <a:rPr lang="en-US" dirty="0">
                <a:solidFill>
                  <a:schemeClr val="accent1"/>
                </a:solidFill>
              </a:rPr>
            </a:b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35</a:t>
            </a:fld>
            <a:endParaRPr b="0" dirty="0">
              <a:latin typeface="Arial Regular" charset="0"/>
            </a:endParaRPr>
          </a:p>
        </p:txBody>
      </p:sp>
    </p:spTree>
    <p:extLst>
      <p:ext uri="{BB962C8B-B14F-4D97-AF65-F5344CB8AC3E}">
        <p14:creationId xmlns:p14="http://schemas.microsoft.com/office/powerpoint/2010/main" val="2441371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953501" cy="1338828"/>
          </a:xfrm>
        </p:spPr>
        <p:txBody>
          <a:bodyPr/>
          <a:lstStyle/>
          <a:p>
            <a:r>
              <a:rPr lang="en-US" dirty="0">
                <a:solidFill>
                  <a:schemeClr val="accent1"/>
                </a:solidFill>
              </a:rPr>
              <a:t>present launches</a:t>
            </a:r>
            <a:br>
              <a:rPr lang="en-US" dirty="0"/>
            </a:br>
            <a:r>
              <a:rPr lang="en-US" dirty="0"/>
              <a:t>World Dryer VMax V2</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36</a:t>
            </a:fld>
            <a:endParaRPr b="0" dirty="0">
              <a:latin typeface="Arial Regular" charset="0"/>
            </a:endParaRPr>
          </a:p>
        </p:txBody>
      </p:sp>
      <p:graphicFrame>
        <p:nvGraphicFramePr>
          <p:cNvPr id="11" name="Table 10">
            <a:extLst>
              <a:ext uri="{FF2B5EF4-FFF2-40B4-BE49-F238E27FC236}">
                <a16:creationId xmlns:a16="http://schemas.microsoft.com/office/drawing/2014/main" id="{E6715AB9-472B-4FC2-8A1D-2272C6B0EF81}"/>
              </a:ext>
            </a:extLst>
          </p:cNvPr>
          <p:cNvGraphicFramePr>
            <a:graphicFrameLocks noGrp="1"/>
          </p:cNvGraphicFramePr>
          <p:nvPr>
            <p:extLst>
              <p:ext uri="{D42A27DB-BD31-4B8C-83A1-F6EECF244321}">
                <p14:modId xmlns:p14="http://schemas.microsoft.com/office/powerpoint/2010/main" val="426411773"/>
              </p:ext>
            </p:extLst>
          </p:nvPr>
        </p:nvGraphicFramePr>
        <p:xfrm>
          <a:off x="675077" y="1994429"/>
          <a:ext cx="13487400" cy="8324486"/>
        </p:xfrm>
        <a:graphic>
          <a:graphicData uri="http://schemas.openxmlformats.org/drawingml/2006/table">
            <a:tbl>
              <a:tblPr firstRow="1" bandRow="1">
                <a:tableStyleId>{5C22544A-7EE6-4342-B048-85BDC9FD1C3A}</a:tableStyleId>
              </a:tblPr>
              <a:tblGrid>
                <a:gridCol w="4495800">
                  <a:extLst>
                    <a:ext uri="{9D8B030D-6E8A-4147-A177-3AD203B41FA5}">
                      <a16:colId xmlns:a16="http://schemas.microsoft.com/office/drawing/2014/main" val="3002931206"/>
                    </a:ext>
                  </a:extLst>
                </a:gridCol>
                <a:gridCol w="4495800">
                  <a:extLst>
                    <a:ext uri="{9D8B030D-6E8A-4147-A177-3AD203B41FA5}">
                      <a16:colId xmlns:a16="http://schemas.microsoft.com/office/drawing/2014/main" val="1099989203"/>
                    </a:ext>
                  </a:extLst>
                </a:gridCol>
                <a:gridCol w="4495800">
                  <a:extLst>
                    <a:ext uri="{9D8B030D-6E8A-4147-A177-3AD203B41FA5}">
                      <a16:colId xmlns:a16="http://schemas.microsoft.com/office/drawing/2014/main" val="3568399489"/>
                    </a:ext>
                  </a:extLst>
                </a:gridCol>
              </a:tblGrid>
              <a:tr h="973414">
                <a:tc>
                  <a:txBody>
                    <a:bodyPr/>
                    <a:lstStyle/>
                    <a:p>
                      <a:endParaRPr lang="en-US" dirty="0"/>
                    </a:p>
                  </a:txBody>
                  <a:tcPr/>
                </a:tc>
                <a:tc>
                  <a:txBody>
                    <a:bodyPr/>
                    <a:lstStyle/>
                    <a:p>
                      <a:r>
                        <a:rPr lang="en-US" dirty="0"/>
                        <a:t>VMax</a:t>
                      </a:r>
                    </a:p>
                  </a:txBody>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dirty="0"/>
                        <a:t>VMax V2</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b="0" dirty="0"/>
                        <a:t>(brushless motor)</a:t>
                      </a:r>
                    </a:p>
                  </a:txBody>
                  <a:tcPr/>
                </a:tc>
                <a:extLst>
                  <a:ext uri="{0D108BD9-81ED-4DB2-BD59-A6C34878D82A}">
                    <a16:rowId xmlns:a16="http://schemas.microsoft.com/office/drawing/2014/main" val="3860715646"/>
                  </a:ext>
                </a:extLst>
              </a:tr>
              <a:tr h="404643">
                <a:tc>
                  <a:txBody>
                    <a:bodyPr/>
                    <a:lstStyle/>
                    <a:p>
                      <a:pPr marL="0" marR="0" algn="l" defTabSz="1371600" rtl="0" eaLnBrk="1" latinLnBrk="0" hangingPunct="1">
                        <a:lnSpc>
                          <a:spcPct val="115000"/>
                        </a:lnSpc>
                        <a:spcBef>
                          <a:spcPts val="0"/>
                        </a:spcBef>
                        <a:spcAft>
                          <a:spcPts val="0"/>
                        </a:spcAft>
                      </a:pPr>
                      <a:r>
                        <a:rPr lang="en-US" sz="1800" b="1" kern="1200" dirty="0">
                          <a:solidFill>
                            <a:srgbClr val="000000"/>
                          </a:solidFill>
                          <a:effectLst/>
                          <a:latin typeface="Arial" panose="020B0604020202020204" pitchFamily="34" charset="0"/>
                          <a:cs typeface="+mn-cs"/>
                        </a:rPr>
                        <a:t>Model</a:t>
                      </a:r>
                    </a:p>
                  </a:txBody>
                  <a:tcPr/>
                </a:tc>
                <a:tc>
                  <a:txBody>
                    <a:bodyPr/>
                    <a:lstStyle/>
                    <a:p>
                      <a:pPr marL="0" marR="0" algn="l" defTabSz="1371600" rtl="0" eaLnBrk="1" latinLnBrk="0" hangingPunct="1">
                        <a:lnSpc>
                          <a:spcPct val="115000"/>
                        </a:lnSpc>
                        <a:spcBef>
                          <a:spcPts val="0"/>
                        </a:spcBef>
                        <a:spcAft>
                          <a:spcPts val="0"/>
                        </a:spcAft>
                      </a:pPr>
                      <a:r>
                        <a:rPr lang="en-US" sz="1800" b="0" dirty="0"/>
                        <a:t>V-639A</a:t>
                      </a:r>
                      <a:endParaRPr lang="en-US" sz="1800" b="1" kern="1200" dirty="0">
                        <a:solidFill>
                          <a:srgbClr val="000000"/>
                        </a:solidFill>
                        <a:effectLst/>
                        <a:latin typeface="Arial" panose="020B0604020202020204" pitchFamily="34" charset="0"/>
                        <a:cs typeface="+mn-cs"/>
                      </a:endParaRPr>
                    </a:p>
                  </a:txBody>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800" b="0" dirty="0"/>
                        <a:t>V-649A </a:t>
                      </a:r>
                    </a:p>
                  </a:txBody>
                  <a:tcPr/>
                </a:tc>
                <a:extLst>
                  <a:ext uri="{0D108BD9-81ED-4DB2-BD59-A6C34878D82A}">
                    <a16:rowId xmlns:a16="http://schemas.microsoft.com/office/drawing/2014/main" val="3597238627"/>
                  </a:ext>
                </a:extLst>
              </a:tr>
              <a:tr h="1156017">
                <a:tc>
                  <a:txBody>
                    <a:bodyPr/>
                    <a:lstStyle/>
                    <a:p>
                      <a:pPr marL="0" marR="0" algn="l">
                        <a:lnSpc>
                          <a:spcPct val="115000"/>
                        </a:lnSpc>
                        <a:spcBef>
                          <a:spcPts val="0"/>
                        </a:spcBef>
                        <a:spcAft>
                          <a:spcPts val="0"/>
                        </a:spcAft>
                      </a:pPr>
                      <a:r>
                        <a:rPr lang="en-US" sz="1800" b="1" dirty="0">
                          <a:solidFill>
                            <a:srgbClr val="000000"/>
                          </a:solidFill>
                          <a:effectLst/>
                          <a:latin typeface="Arial" panose="020B0604020202020204" pitchFamily="34" charset="0"/>
                          <a:ea typeface="Calibri" panose="020F0502020204030204" pitchFamily="34" charset="0"/>
                        </a:rPr>
                        <a:t>LED Information Display</a:t>
                      </a:r>
                      <a:endParaRPr lang="en-US" sz="1800" dirty="0">
                        <a:effectLst/>
                        <a:latin typeface="Calibri" panose="020F0502020204030204" pitchFamily="34" charset="0"/>
                        <a:ea typeface="Calibri" panose="020F0502020204030204" pitchFamily="34" charset="0"/>
                      </a:endParaRPr>
                    </a:p>
                    <a:p>
                      <a:pPr marL="0" marR="0" algn="l">
                        <a:lnSpc>
                          <a:spcPct val="115000"/>
                        </a:lnSpc>
                        <a:spcBef>
                          <a:spcPts val="0"/>
                        </a:spcBef>
                        <a:spcAft>
                          <a:spcPts val="0"/>
                        </a:spcAft>
                      </a:pPr>
                      <a:r>
                        <a:rPr lang="en-US" sz="1800" b="1" dirty="0">
                          <a:solidFill>
                            <a:srgbClr val="000000"/>
                          </a:solidFill>
                          <a:effectLst/>
                          <a:latin typeface="Arial" panose="020B0604020202020204" pitchFamily="34" charset="0"/>
                          <a:ea typeface="Calibri" panose="020F0502020204030204" pitchFamily="34" charset="0"/>
                        </a:rPr>
                        <a:t>&amp;</a:t>
                      </a:r>
                      <a:endParaRPr lang="en-US" sz="1800" dirty="0">
                        <a:effectLst/>
                        <a:latin typeface="Calibri" panose="020F0502020204030204" pitchFamily="34" charset="0"/>
                        <a:ea typeface="Calibri" panose="020F0502020204030204" pitchFamily="34" charset="0"/>
                      </a:endParaRPr>
                    </a:p>
                    <a:p>
                      <a:pPr marL="0" marR="0" algn="l">
                        <a:lnSpc>
                          <a:spcPct val="115000"/>
                        </a:lnSpc>
                        <a:spcBef>
                          <a:spcPts val="0"/>
                        </a:spcBef>
                        <a:spcAft>
                          <a:spcPts val="0"/>
                        </a:spcAft>
                      </a:pPr>
                      <a:r>
                        <a:rPr lang="en-US" sz="1800" b="1" dirty="0">
                          <a:solidFill>
                            <a:srgbClr val="000000"/>
                          </a:solidFill>
                          <a:effectLst/>
                          <a:latin typeface="Arial" panose="020B0604020202020204" pitchFamily="34" charset="0"/>
                          <a:ea typeface="Calibri" panose="020F0502020204030204" pitchFamily="34" charset="0"/>
                        </a:rPr>
                        <a:t>Cavity Accent Lighting</a:t>
                      </a:r>
                      <a:endParaRPr lang="en-US" sz="1800" dirty="0">
                        <a:effectLst/>
                        <a:latin typeface="Calibri" panose="020F0502020204030204" pitchFamily="34" charset="0"/>
                        <a:ea typeface="Calibri" panose="020F0502020204030204" pitchFamily="34" charset="0"/>
                      </a:endParaRPr>
                    </a:p>
                  </a:txBody>
                  <a:tcPr marL="57150" marR="57150" marT="9525" marB="0" anchor="ct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3455357831"/>
                  </a:ext>
                </a:extLst>
              </a:tr>
              <a:tr h="1203778">
                <a:tc>
                  <a:txBody>
                    <a:bodyPr/>
                    <a:lstStyle/>
                    <a:p>
                      <a:pPr marL="0" marR="0" algn="l" defTabSz="1371600" rtl="0" eaLnBrk="1" latinLnBrk="0" hangingPunct="1">
                        <a:lnSpc>
                          <a:spcPct val="115000"/>
                        </a:lnSpc>
                        <a:spcBef>
                          <a:spcPts val="0"/>
                        </a:spcBef>
                        <a:spcAft>
                          <a:spcPts val="0"/>
                        </a:spcAft>
                      </a:pPr>
                      <a:r>
                        <a:rPr lang="en-US" sz="1800" b="1" kern="1200" dirty="0">
                          <a:solidFill>
                            <a:srgbClr val="000000"/>
                          </a:solidFill>
                          <a:effectLst/>
                          <a:latin typeface="Arial" panose="020B0604020202020204" pitchFamily="34" charset="0"/>
                          <a:cs typeface="+mn-cs"/>
                        </a:rPr>
                        <a:t>Operating Display</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72834344"/>
                  </a:ext>
                </a:extLst>
              </a:tr>
              <a:tr h="1174204">
                <a:tc>
                  <a:txBody>
                    <a:bodyPr/>
                    <a:lstStyle/>
                    <a:p>
                      <a:pPr marL="0" marR="0" algn="l" defTabSz="1371600" rtl="0" eaLnBrk="1" latinLnBrk="0" hangingPunct="1">
                        <a:lnSpc>
                          <a:spcPct val="115000"/>
                        </a:lnSpc>
                        <a:spcBef>
                          <a:spcPts val="0"/>
                        </a:spcBef>
                        <a:spcAft>
                          <a:spcPts val="0"/>
                        </a:spcAft>
                      </a:pPr>
                      <a:r>
                        <a:rPr lang="en-US" sz="1800" b="1" kern="1200" dirty="0">
                          <a:solidFill>
                            <a:srgbClr val="000000"/>
                          </a:solidFill>
                          <a:effectLst/>
                          <a:latin typeface="Arial" panose="020B0604020202020204" pitchFamily="34" charset="0"/>
                          <a:ea typeface="+mn-ea"/>
                          <a:cs typeface="+mn-cs"/>
                        </a:rPr>
                        <a:t>Water Collection Empty</a:t>
                      </a:r>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4252045878"/>
                  </a:ext>
                </a:extLst>
              </a:tr>
              <a:tr h="1226303">
                <a:tc>
                  <a:txBody>
                    <a:bodyPr/>
                    <a:lstStyle/>
                    <a:p>
                      <a:pPr marL="0" marR="0" lvl="0" indent="0" algn="l" defTabSz="1371600" rtl="0" eaLnBrk="1" fontAlgn="auto" latinLnBrk="0" hangingPunct="1">
                        <a:lnSpc>
                          <a:spcPct val="115000"/>
                        </a:lnSpc>
                        <a:spcBef>
                          <a:spcPts val="0"/>
                        </a:spcBef>
                        <a:spcAft>
                          <a:spcPts val="0"/>
                        </a:spcAft>
                        <a:buClrTx/>
                        <a:buSzTx/>
                        <a:buFontTx/>
                        <a:buNone/>
                        <a:tabLst/>
                        <a:defRPr/>
                      </a:pPr>
                      <a:r>
                        <a:rPr lang="en-US" sz="1800" b="1" kern="1200" dirty="0">
                          <a:solidFill>
                            <a:srgbClr val="000000"/>
                          </a:solidFill>
                          <a:effectLst/>
                          <a:latin typeface="Arial" panose="020B0604020202020204" pitchFamily="34" charset="0"/>
                          <a:ea typeface="+mn-ea"/>
                          <a:cs typeface="+mn-cs"/>
                        </a:rPr>
                        <a:t>HEPA Filter Replacement</a:t>
                      </a:r>
                    </a:p>
                    <a:p>
                      <a:endParaRPr lang="en-US" sz="1800"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0608343"/>
                  </a:ext>
                </a:extLst>
              </a:tr>
              <a:tr h="2186127">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rial" panose="020B0604020202020204" pitchFamily="34" charset="0"/>
                          <a:ea typeface="+mn-ea"/>
                          <a:cs typeface="+mn-cs"/>
                        </a:rPr>
                        <a:t>HEPA Filter</a:t>
                      </a:r>
                    </a:p>
                    <a:p>
                      <a:endParaRPr lang="en-US" sz="1800" dirty="0"/>
                    </a:p>
                    <a:p>
                      <a:endParaRPr lang="en-US" sz="1800" dirty="0"/>
                    </a:p>
                  </a:txBody>
                  <a:tcPr>
                    <a:solidFill>
                      <a:schemeClr val="bg2"/>
                    </a:solidFill>
                  </a:tcPr>
                </a:tc>
                <a:tc>
                  <a:txBody>
                    <a:bodyPr/>
                    <a:lstStyle/>
                    <a:p>
                      <a:endParaRPr lang="en-US" dirty="0"/>
                    </a:p>
                  </a:txBody>
                  <a:tcPr>
                    <a:solidFill>
                      <a:schemeClr val="bg2"/>
                    </a:solidFill>
                  </a:tcPr>
                </a:tc>
                <a:tc>
                  <a:txBody>
                    <a:bodyPr/>
                    <a:lstStyle/>
                    <a:p>
                      <a:endParaRPr lang="en-US" dirty="0"/>
                    </a:p>
                    <a:p>
                      <a:endParaRPr lang="en-US" dirty="0"/>
                    </a:p>
                    <a:p>
                      <a:endParaRPr lang="en-US" dirty="0"/>
                    </a:p>
                  </a:txBody>
                  <a:tcPr>
                    <a:solidFill>
                      <a:schemeClr val="bg2"/>
                    </a:solidFill>
                  </a:tcPr>
                </a:tc>
                <a:extLst>
                  <a:ext uri="{0D108BD9-81ED-4DB2-BD59-A6C34878D82A}">
                    <a16:rowId xmlns:a16="http://schemas.microsoft.com/office/drawing/2014/main" val="2305141285"/>
                  </a:ext>
                </a:extLst>
              </a:tr>
            </a:tbl>
          </a:graphicData>
        </a:graphic>
      </p:graphicFrame>
      <p:pic>
        <p:nvPicPr>
          <p:cNvPr id="13" name="Picture 12">
            <a:extLst>
              <a:ext uri="{FF2B5EF4-FFF2-40B4-BE49-F238E27FC236}">
                <a16:creationId xmlns:a16="http://schemas.microsoft.com/office/drawing/2014/main" id="{E32C0795-73BA-4051-A09B-D5C821E31BA4}"/>
              </a:ext>
            </a:extLst>
          </p:cNvPr>
          <p:cNvPicPr>
            <a:picLocks noChangeAspect="1"/>
          </p:cNvPicPr>
          <p:nvPr/>
        </p:nvPicPr>
        <p:blipFill>
          <a:blip r:embed="rId3" cstate="print"/>
          <a:stretch>
            <a:fillRect/>
          </a:stretch>
        </p:blipFill>
        <p:spPr>
          <a:xfrm>
            <a:off x="10456851" y="3338687"/>
            <a:ext cx="2266667" cy="1152381"/>
          </a:xfrm>
          <a:prstGeom prst="rect">
            <a:avLst/>
          </a:prstGeom>
        </p:spPr>
      </p:pic>
      <p:pic>
        <p:nvPicPr>
          <p:cNvPr id="14" name="Picture 13">
            <a:extLst>
              <a:ext uri="{FF2B5EF4-FFF2-40B4-BE49-F238E27FC236}">
                <a16:creationId xmlns:a16="http://schemas.microsoft.com/office/drawing/2014/main" id="{3D03F39A-6465-47C1-B219-EC88C73E586E}"/>
              </a:ext>
            </a:extLst>
          </p:cNvPr>
          <p:cNvPicPr>
            <a:picLocks noChangeAspect="1"/>
          </p:cNvPicPr>
          <p:nvPr/>
        </p:nvPicPr>
        <p:blipFill>
          <a:blip r:embed="rId4" cstate="print"/>
          <a:stretch>
            <a:fillRect/>
          </a:stretch>
        </p:blipFill>
        <p:spPr>
          <a:xfrm>
            <a:off x="6154420" y="3388557"/>
            <a:ext cx="1647619" cy="1142857"/>
          </a:xfrm>
          <a:prstGeom prst="rect">
            <a:avLst/>
          </a:prstGeom>
        </p:spPr>
      </p:pic>
      <p:pic>
        <p:nvPicPr>
          <p:cNvPr id="15" name="Picture 14">
            <a:extLst>
              <a:ext uri="{FF2B5EF4-FFF2-40B4-BE49-F238E27FC236}">
                <a16:creationId xmlns:a16="http://schemas.microsoft.com/office/drawing/2014/main" id="{96DE3D6E-02B5-4D34-86BF-C88C356D6DA2}"/>
              </a:ext>
            </a:extLst>
          </p:cNvPr>
          <p:cNvPicPr>
            <a:picLocks noChangeAspect="1"/>
          </p:cNvPicPr>
          <p:nvPr/>
        </p:nvPicPr>
        <p:blipFill>
          <a:blip r:embed="rId5" cstate="print"/>
          <a:stretch>
            <a:fillRect/>
          </a:stretch>
        </p:blipFill>
        <p:spPr>
          <a:xfrm>
            <a:off x="6178483" y="4667722"/>
            <a:ext cx="1999540" cy="923838"/>
          </a:xfrm>
          <a:prstGeom prst="rect">
            <a:avLst/>
          </a:prstGeom>
        </p:spPr>
      </p:pic>
      <p:pic>
        <p:nvPicPr>
          <p:cNvPr id="18" name="Picture 17" descr="A close up of a black background&#10;&#10;Description automatically generated">
            <a:extLst>
              <a:ext uri="{FF2B5EF4-FFF2-40B4-BE49-F238E27FC236}">
                <a16:creationId xmlns:a16="http://schemas.microsoft.com/office/drawing/2014/main" id="{269A9C4C-751B-4983-A8F6-17FF3EAD30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5804" y="4403978"/>
            <a:ext cx="1582890" cy="1619100"/>
          </a:xfrm>
          <a:prstGeom prst="rect">
            <a:avLst/>
          </a:prstGeom>
        </p:spPr>
      </p:pic>
      <p:pic>
        <p:nvPicPr>
          <p:cNvPr id="20" name="Picture 19">
            <a:extLst>
              <a:ext uri="{FF2B5EF4-FFF2-40B4-BE49-F238E27FC236}">
                <a16:creationId xmlns:a16="http://schemas.microsoft.com/office/drawing/2014/main" id="{5AEF168C-C40B-41AD-8CCC-8316D41DFA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39846" y="4422729"/>
            <a:ext cx="1582890" cy="1619100"/>
          </a:xfrm>
          <a:prstGeom prst="rect">
            <a:avLst/>
          </a:prstGeom>
        </p:spPr>
      </p:pic>
      <p:pic>
        <p:nvPicPr>
          <p:cNvPr id="21" name="Picture 20">
            <a:extLst>
              <a:ext uri="{FF2B5EF4-FFF2-40B4-BE49-F238E27FC236}">
                <a16:creationId xmlns:a16="http://schemas.microsoft.com/office/drawing/2014/main" id="{3C1AAB1B-8375-4D4F-B534-16A822A9CA30}"/>
              </a:ext>
            </a:extLst>
          </p:cNvPr>
          <p:cNvPicPr>
            <a:picLocks noChangeAspect="1"/>
          </p:cNvPicPr>
          <p:nvPr/>
        </p:nvPicPr>
        <p:blipFill>
          <a:blip r:embed="rId8" cstate="print"/>
          <a:stretch>
            <a:fillRect/>
          </a:stretch>
        </p:blipFill>
        <p:spPr>
          <a:xfrm>
            <a:off x="6472596" y="5740170"/>
            <a:ext cx="1628571" cy="1047619"/>
          </a:xfrm>
          <a:prstGeom prst="rect">
            <a:avLst/>
          </a:prstGeom>
        </p:spPr>
      </p:pic>
      <p:pic>
        <p:nvPicPr>
          <p:cNvPr id="22" name="Picture 21">
            <a:extLst>
              <a:ext uri="{FF2B5EF4-FFF2-40B4-BE49-F238E27FC236}">
                <a16:creationId xmlns:a16="http://schemas.microsoft.com/office/drawing/2014/main" id="{090CBD10-67C5-4668-8CD6-493683BA1C32}"/>
              </a:ext>
            </a:extLst>
          </p:cNvPr>
          <p:cNvPicPr>
            <a:picLocks noChangeAspect="1"/>
          </p:cNvPicPr>
          <p:nvPr/>
        </p:nvPicPr>
        <p:blipFill>
          <a:blip r:embed="rId9" cstate="print"/>
          <a:stretch>
            <a:fillRect/>
          </a:stretch>
        </p:blipFill>
        <p:spPr>
          <a:xfrm>
            <a:off x="11132351" y="5756566"/>
            <a:ext cx="1047619" cy="1047619"/>
          </a:xfrm>
          <a:prstGeom prst="rect">
            <a:avLst/>
          </a:prstGeom>
        </p:spPr>
      </p:pic>
      <p:pic>
        <p:nvPicPr>
          <p:cNvPr id="23" name="Picture 22">
            <a:extLst>
              <a:ext uri="{FF2B5EF4-FFF2-40B4-BE49-F238E27FC236}">
                <a16:creationId xmlns:a16="http://schemas.microsoft.com/office/drawing/2014/main" id="{B8F063CA-7F87-427B-96EE-BFA3259BE2F0}"/>
              </a:ext>
            </a:extLst>
          </p:cNvPr>
          <p:cNvPicPr>
            <a:picLocks noChangeAspect="1"/>
          </p:cNvPicPr>
          <p:nvPr/>
        </p:nvPicPr>
        <p:blipFill>
          <a:blip r:embed="rId10" cstate="print"/>
          <a:stretch>
            <a:fillRect/>
          </a:stretch>
        </p:blipFill>
        <p:spPr>
          <a:xfrm>
            <a:off x="6360793" y="6965596"/>
            <a:ext cx="1641270" cy="1047619"/>
          </a:xfrm>
          <a:prstGeom prst="rect">
            <a:avLst/>
          </a:prstGeom>
        </p:spPr>
      </p:pic>
      <p:pic>
        <p:nvPicPr>
          <p:cNvPr id="24" name="Picture 23">
            <a:extLst>
              <a:ext uri="{FF2B5EF4-FFF2-40B4-BE49-F238E27FC236}">
                <a16:creationId xmlns:a16="http://schemas.microsoft.com/office/drawing/2014/main" id="{B09D6E86-63CA-4344-9DBA-476B6CE8A033}"/>
              </a:ext>
            </a:extLst>
          </p:cNvPr>
          <p:cNvPicPr>
            <a:picLocks noChangeAspect="1"/>
          </p:cNvPicPr>
          <p:nvPr/>
        </p:nvPicPr>
        <p:blipFill>
          <a:blip r:embed="rId11" cstate="print"/>
          <a:stretch>
            <a:fillRect/>
          </a:stretch>
        </p:blipFill>
        <p:spPr>
          <a:xfrm>
            <a:off x="11132350" y="6984732"/>
            <a:ext cx="1047619" cy="1066667"/>
          </a:xfrm>
          <a:prstGeom prst="rect">
            <a:avLst/>
          </a:prstGeom>
        </p:spPr>
      </p:pic>
      <p:pic>
        <p:nvPicPr>
          <p:cNvPr id="2070" name="Picture 34" descr="image019">
            <a:extLst>
              <a:ext uri="{FF2B5EF4-FFF2-40B4-BE49-F238E27FC236}">
                <a16:creationId xmlns:a16="http://schemas.microsoft.com/office/drawing/2014/main" id="{56665CE4-4C81-4508-8D90-CDE1D379752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46799" y="8271752"/>
            <a:ext cx="1999540" cy="142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2FFFA0F5-CA98-4635-BBB8-C0078DED8A55}"/>
              </a:ext>
            </a:extLst>
          </p:cNvPr>
          <p:cNvPicPr>
            <a:picLocks noChangeAspect="1"/>
          </p:cNvPicPr>
          <p:nvPr/>
        </p:nvPicPr>
        <p:blipFill>
          <a:blip r:embed="rId13" cstate="print"/>
          <a:stretch>
            <a:fillRect/>
          </a:stretch>
        </p:blipFill>
        <p:spPr>
          <a:xfrm>
            <a:off x="10912481" y="8110676"/>
            <a:ext cx="1747930" cy="1269723"/>
          </a:xfrm>
          <a:prstGeom prst="rect">
            <a:avLst/>
          </a:prstGeom>
        </p:spPr>
      </p:pic>
      <p:sp>
        <p:nvSpPr>
          <p:cNvPr id="28" name="TextBox 27">
            <a:extLst>
              <a:ext uri="{FF2B5EF4-FFF2-40B4-BE49-F238E27FC236}">
                <a16:creationId xmlns:a16="http://schemas.microsoft.com/office/drawing/2014/main" id="{ACBB40E4-6D99-467B-B4A0-A62CBB5E66F3}"/>
              </a:ext>
            </a:extLst>
          </p:cNvPr>
          <p:cNvSpPr txBox="1"/>
          <p:nvPr/>
        </p:nvSpPr>
        <p:spPr>
          <a:xfrm>
            <a:off x="9507881" y="9364808"/>
            <a:ext cx="4654596" cy="954107"/>
          </a:xfrm>
          <a:prstGeom prst="rect">
            <a:avLst/>
          </a:prstGeom>
          <a:noFill/>
        </p:spPr>
        <p:txBody>
          <a:bodyPr wrap="square" rtlCol="0">
            <a:spAutoFit/>
          </a:bodyPr>
          <a:lstStyle/>
          <a:p>
            <a:pPr lvl="0">
              <a:defRPr/>
            </a:pPr>
            <a:r>
              <a:rPr lang="en-US" sz="1800" dirty="0">
                <a:solidFill>
                  <a:srgbClr val="000000"/>
                </a:solidFill>
                <a:latin typeface="Arial" panose="020B0604020202020204" pitchFamily="34" charset="0"/>
              </a:rPr>
              <a:t>3X longer filter life (1-3 yrs expected depending on washroom traffic)</a:t>
            </a:r>
          </a:p>
          <a:p>
            <a:endParaRPr lang="en-US" sz="2000" dirty="0">
              <a:solidFill>
                <a:schemeClr val="tx2"/>
              </a:solidFill>
            </a:endParaRPr>
          </a:p>
        </p:txBody>
      </p:sp>
      <p:pic>
        <p:nvPicPr>
          <p:cNvPr id="2" name="Picture 1">
            <a:extLst>
              <a:ext uri="{FF2B5EF4-FFF2-40B4-BE49-F238E27FC236}">
                <a16:creationId xmlns:a16="http://schemas.microsoft.com/office/drawing/2014/main" id="{F2AE37A6-2C25-4765-B9A2-A82F8E2D173F}"/>
              </a:ext>
            </a:extLst>
          </p:cNvPr>
          <p:cNvPicPr>
            <a:picLocks noChangeAspect="1"/>
          </p:cNvPicPr>
          <p:nvPr/>
        </p:nvPicPr>
        <p:blipFill>
          <a:blip r:embed="rId14" cstate="print"/>
          <a:stretch>
            <a:fillRect/>
          </a:stretch>
        </p:blipFill>
        <p:spPr>
          <a:xfrm>
            <a:off x="14172579" y="2136654"/>
            <a:ext cx="4067175" cy="6191250"/>
          </a:xfrm>
          <a:prstGeom prst="rect">
            <a:avLst/>
          </a:prstGeom>
        </p:spPr>
      </p:pic>
    </p:spTree>
    <p:extLst>
      <p:ext uri="{BB962C8B-B14F-4D97-AF65-F5344CB8AC3E}">
        <p14:creationId xmlns:p14="http://schemas.microsoft.com/office/powerpoint/2010/main" val="417529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9334500" cy="2585323"/>
          </a:xfrm>
        </p:spPr>
        <p:txBody>
          <a:bodyPr/>
          <a:lstStyle/>
          <a:p>
            <a:r>
              <a:rPr lang="en-US" dirty="0">
                <a:solidFill>
                  <a:schemeClr val="accent1"/>
                </a:solidFill>
              </a:rPr>
              <a:t>present launches </a:t>
            </a:r>
            <a:br>
              <a:rPr lang="en-US" dirty="0">
                <a:solidFill>
                  <a:schemeClr val="accent1"/>
                </a:solidFill>
              </a:rPr>
            </a:br>
            <a:r>
              <a:rPr lang="en-US" dirty="0" err="1"/>
              <a:t>inSpec</a:t>
            </a:r>
            <a:br>
              <a:rPr lang="en-US" dirty="0">
                <a:solidFill>
                  <a:schemeClr val="accent1"/>
                </a:solidFill>
              </a:rPr>
            </a:b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37</a:t>
            </a:fld>
            <a:endParaRPr b="0" dirty="0">
              <a:latin typeface="Arial Regular" charset="0"/>
            </a:endParaRPr>
          </a:p>
        </p:txBody>
      </p:sp>
    </p:spTree>
    <p:extLst>
      <p:ext uri="{BB962C8B-B14F-4D97-AF65-F5344CB8AC3E}">
        <p14:creationId xmlns:p14="http://schemas.microsoft.com/office/powerpoint/2010/main" val="5258067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present launches</a:t>
            </a:r>
            <a:br>
              <a:rPr lang="en-US" dirty="0"/>
            </a:br>
            <a:r>
              <a:rPr lang="en-US" dirty="0"/>
              <a:t>inSpec</a:t>
            </a:r>
            <a:endParaRPr lang="uk-UA" dirty="0"/>
          </a:p>
        </p:txBody>
      </p:sp>
      <p:grpSp>
        <p:nvGrpSpPr>
          <p:cNvPr id="33" name="Group 32"/>
          <p:cNvGrpSpPr/>
          <p:nvPr/>
        </p:nvGrpSpPr>
        <p:grpSpPr>
          <a:xfrm>
            <a:off x="876301" y="1910235"/>
            <a:ext cx="9219860" cy="3859809"/>
            <a:chOff x="7848600" y="5084128"/>
            <a:chExt cx="7380759" cy="3469173"/>
          </a:xfrm>
        </p:grpSpPr>
        <p:grpSp>
          <p:nvGrpSpPr>
            <p:cNvPr id="34" name="Group 33"/>
            <p:cNvGrpSpPr/>
            <p:nvPr/>
          </p:nvGrpSpPr>
          <p:grpSpPr>
            <a:xfrm>
              <a:off x="7848600" y="5084128"/>
              <a:ext cx="7380759" cy="580918"/>
              <a:chOff x="7467600" y="5557807"/>
              <a:chExt cx="7380759" cy="580918"/>
            </a:xfrm>
          </p:grpSpPr>
          <p:sp>
            <p:nvSpPr>
              <p:cNvPr id="36" name="TextBox 35"/>
              <p:cNvSpPr txBox="1"/>
              <p:nvPr/>
            </p:nvSpPr>
            <p:spPr>
              <a:xfrm>
                <a:off x="7587625" y="5557807"/>
                <a:ext cx="7260734" cy="580918"/>
              </a:xfrm>
              <a:prstGeom prst="rect">
                <a:avLst/>
              </a:prstGeom>
              <a:noFill/>
            </p:spPr>
            <p:txBody>
              <a:bodyPr wrap="square" rtlCol="0">
                <a:spAutoFit/>
              </a:bodyPr>
              <a:lstStyle/>
              <a:p>
                <a:r>
                  <a:rPr lang="en-US" sz="3600" dirty="0">
                    <a:solidFill>
                      <a:schemeClr val="accent1"/>
                    </a:solidFill>
                    <a:latin typeface="Arial Narrow Regular" charset="0"/>
                  </a:rPr>
                  <a:t>new to inSpec</a:t>
                </a:r>
                <a:endParaRPr lang="uk-UA" sz="3600" dirty="0">
                  <a:solidFill>
                    <a:schemeClr val="accent1"/>
                  </a:solidFill>
                  <a:latin typeface="Arial Narrow Regular" charset="0"/>
                </a:endParaRPr>
              </a:p>
            </p:txBody>
          </p:sp>
          <p:cxnSp>
            <p:nvCxnSpPr>
              <p:cNvPr id="37" name="Straight Connector 36"/>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8070889" y="5455070"/>
              <a:ext cx="5176233" cy="3098231"/>
            </a:xfrm>
            <a:prstGeom prst="rect">
              <a:avLst/>
            </a:prstGeom>
            <a:noFill/>
          </p:spPr>
          <p:txBody>
            <a:bodyPr wrap="square" rtlCol="0">
              <a:spAutoFit/>
            </a:bodyPr>
            <a:lstStyle/>
            <a:p>
              <a:pPr marL="285750" indent="-285750">
                <a:buFont typeface="Arial" panose="020B0604020202020204" pitchFamily="34" charset="0"/>
                <a:buChar char="•"/>
              </a:pPr>
              <a:endParaRPr lang="en-US" sz="1800" b="1" dirty="0">
                <a:solidFill>
                  <a:srgbClr val="0070C0"/>
                </a:solidFill>
              </a:endParaRPr>
            </a:p>
            <a:p>
              <a:pPr marL="285750" indent="-285750">
                <a:buFont typeface="Arial" panose="020B0604020202020204" pitchFamily="34" charset="0"/>
                <a:buChar char="•"/>
              </a:pPr>
              <a:r>
                <a:rPr lang="en-US" sz="2000" b="1" dirty="0">
                  <a:solidFill>
                    <a:srgbClr val="0070C0"/>
                  </a:solidFill>
                  <a:latin typeface="Arial Narrow Regular"/>
                </a:rPr>
                <a:t>Discontinued product notification</a:t>
              </a:r>
            </a:p>
            <a:p>
              <a:pPr marL="971550" lvl="1" indent="-285750">
                <a:buFont typeface="Arial" panose="020B0604020202020204" pitchFamily="34" charset="0"/>
                <a:buChar char="•"/>
              </a:pPr>
              <a:r>
                <a:rPr lang="en-US" sz="2000" dirty="0">
                  <a:solidFill>
                    <a:schemeClr val="tx2"/>
                  </a:solidFill>
                  <a:latin typeface="Arial Narrow Regular"/>
                </a:rPr>
                <a:t>A ‘Discontinued Product Alert’ informs the user of the discontinued product and what projects it is in.</a:t>
              </a:r>
            </a:p>
            <a:p>
              <a:pPr marL="971550" lvl="1" indent="-285750">
                <a:buFont typeface="Arial" panose="020B0604020202020204" pitchFamily="34" charset="0"/>
                <a:buChar char="•"/>
              </a:pPr>
              <a:r>
                <a:rPr lang="en-US" sz="2000" dirty="0">
                  <a:solidFill>
                    <a:schemeClr val="tx2"/>
                  </a:solidFill>
                  <a:latin typeface="Arial Narrow Regular"/>
                </a:rPr>
                <a:t>You will also see the red highlighting on your ‘My Projects’ tab and in the project. </a:t>
              </a:r>
            </a:p>
            <a:p>
              <a:pPr marL="971550" lvl="1" indent="-285750">
                <a:buFont typeface="Arial" panose="020B0604020202020204" pitchFamily="34" charset="0"/>
                <a:buChar char="•"/>
              </a:pPr>
              <a:endParaRPr lang="en-US" sz="2000" dirty="0">
                <a:solidFill>
                  <a:schemeClr val="tx2"/>
                </a:solidFill>
                <a:latin typeface="Arial Narrow Regular"/>
              </a:endParaRPr>
            </a:p>
            <a:p>
              <a:pPr marL="285750" indent="-285750">
                <a:buFont typeface="Arial" panose="020B0604020202020204" pitchFamily="34" charset="0"/>
                <a:buChar char="•"/>
              </a:pPr>
              <a:r>
                <a:rPr lang="en-US" sz="2000" b="1" dirty="0">
                  <a:solidFill>
                    <a:srgbClr val="0070C0"/>
                  </a:solidFill>
                  <a:latin typeface="Arial Narrow Regular"/>
                </a:rPr>
                <a:t>Expanding drain category options</a:t>
              </a:r>
            </a:p>
            <a:p>
              <a:pPr lvl="1"/>
              <a:endParaRPr lang="en-US" sz="2000" dirty="0">
                <a:solidFill>
                  <a:schemeClr val="tx2"/>
                </a:solidFill>
                <a:latin typeface="Arial Narrow Regular"/>
              </a:endParaRPr>
            </a:p>
            <a:p>
              <a:pPr marL="285750" indent="-285750">
                <a:buFont typeface="Arial" panose="020B0604020202020204" pitchFamily="34" charset="0"/>
                <a:buChar char="•"/>
              </a:pPr>
              <a:r>
                <a:rPr lang="en-US" sz="2000" b="1" dirty="0" err="1">
                  <a:solidFill>
                    <a:srgbClr val="0070C0"/>
                  </a:solidFill>
                  <a:latin typeface="Arial Narrow Regular"/>
                </a:rPr>
                <a:t>inSpec</a:t>
              </a:r>
              <a:r>
                <a:rPr lang="en-US" sz="2000" b="1" dirty="0">
                  <a:solidFill>
                    <a:srgbClr val="0070C0"/>
                  </a:solidFill>
                  <a:latin typeface="Arial Narrow Regular"/>
                </a:rPr>
                <a:t> certification is now available</a:t>
              </a:r>
            </a:p>
            <a:p>
              <a:pPr marL="971550" lvl="1" indent="-285750">
                <a:buFont typeface="Arial" panose="020B0604020202020204" pitchFamily="34" charset="0"/>
                <a:buChar char="•"/>
              </a:pPr>
              <a:r>
                <a:rPr lang="en-US" sz="2000" dirty="0">
                  <a:solidFill>
                    <a:schemeClr val="tx2"/>
                  </a:solidFill>
                  <a:latin typeface="Arial Narrow Regular" charset="0"/>
                </a:rPr>
                <a:t>Visit inspec.zurn.com/certification</a:t>
              </a:r>
            </a:p>
          </p:txBody>
        </p:sp>
      </p:grpSp>
      <p:sp>
        <p:nvSpPr>
          <p:cNvPr id="38" name="Rectangle 37">
            <a:extLst>
              <a:ext uri="{FF2B5EF4-FFF2-40B4-BE49-F238E27FC236}">
                <a16:creationId xmlns:a16="http://schemas.microsoft.com/office/drawing/2014/main" id="{391C3961-5B5E-4EC9-BBC8-304D1A313FC5}"/>
              </a:ext>
            </a:extLst>
          </p:cNvPr>
          <p:cNvSpPr/>
          <p:nvPr/>
        </p:nvSpPr>
        <p:spPr>
          <a:xfrm>
            <a:off x="7620001" y="-25400"/>
            <a:ext cx="106553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8" name="Picture 7">
            <a:extLst>
              <a:ext uri="{FF2B5EF4-FFF2-40B4-BE49-F238E27FC236}">
                <a16:creationId xmlns:a16="http://schemas.microsoft.com/office/drawing/2014/main" id="{2E571ED6-AC1D-42B7-8625-E6326E0B22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994" y="-38101"/>
            <a:ext cx="10668005" cy="3182621"/>
          </a:xfrm>
          <a:prstGeom prst="rect">
            <a:avLst/>
          </a:prstGeom>
        </p:spPr>
      </p:pic>
      <p:sp>
        <p:nvSpPr>
          <p:cNvPr id="18" name="TextBox 17">
            <a:extLst>
              <a:ext uri="{FF2B5EF4-FFF2-40B4-BE49-F238E27FC236}">
                <a16:creationId xmlns:a16="http://schemas.microsoft.com/office/drawing/2014/main" id="{C6A56DD0-8164-4253-BD40-2813761E0DBE}"/>
              </a:ext>
            </a:extLst>
          </p:cNvPr>
          <p:cNvSpPr txBox="1"/>
          <p:nvPr/>
        </p:nvSpPr>
        <p:spPr>
          <a:xfrm>
            <a:off x="8153061" y="6575394"/>
            <a:ext cx="5410539" cy="400110"/>
          </a:xfrm>
          <a:prstGeom prst="rect">
            <a:avLst/>
          </a:prstGeom>
          <a:noFill/>
          <a:ln>
            <a:noFill/>
          </a:ln>
        </p:spPr>
        <p:txBody>
          <a:bodyPr wrap="square" rtlCol="0">
            <a:spAutoFit/>
          </a:bodyPr>
          <a:lstStyle/>
          <a:p>
            <a:r>
              <a:rPr lang="en-US" sz="2000" b="1" dirty="0">
                <a:solidFill>
                  <a:schemeClr val="bg2"/>
                </a:solidFill>
              </a:rPr>
              <a:t>NEW TRENCH GRATE IMAGES</a:t>
            </a:r>
          </a:p>
        </p:txBody>
      </p:sp>
      <p:pic>
        <p:nvPicPr>
          <p:cNvPr id="7" name="Picture 6">
            <a:extLst>
              <a:ext uri="{FF2B5EF4-FFF2-40B4-BE49-F238E27FC236}">
                <a16:creationId xmlns:a16="http://schemas.microsoft.com/office/drawing/2014/main" id="{4E406BD0-3E89-4928-8E2E-0D829FB984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8658" y="9009439"/>
            <a:ext cx="10816473" cy="1125360"/>
          </a:xfrm>
          <a:prstGeom prst="rect">
            <a:avLst/>
          </a:prstGeom>
        </p:spPr>
      </p:pic>
      <p:pic>
        <p:nvPicPr>
          <p:cNvPr id="11" name="Picture 10">
            <a:extLst>
              <a:ext uri="{FF2B5EF4-FFF2-40B4-BE49-F238E27FC236}">
                <a16:creationId xmlns:a16="http://schemas.microsoft.com/office/drawing/2014/main" id="{C61EB4D2-0752-4671-BA04-FC57A02978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7813" y="3344512"/>
            <a:ext cx="5019675" cy="4324350"/>
          </a:xfrm>
          <a:prstGeom prst="rect">
            <a:avLst/>
          </a:prstGeom>
        </p:spPr>
      </p:pic>
      <p:pic>
        <p:nvPicPr>
          <p:cNvPr id="13" name="Picture 12">
            <a:extLst>
              <a:ext uri="{FF2B5EF4-FFF2-40B4-BE49-F238E27FC236}">
                <a16:creationId xmlns:a16="http://schemas.microsoft.com/office/drawing/2014/main" id="{B2B84ECE-5D01-4FF3-B5C2-8A92AD9CF3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9994" y="7912738"/>
            <a:ext cx="10816473" cy="414208"/>
          </a:xfrm>
          <a:prstGeom prst="rect">
            <a:avLst/>
          </a:prstGeom>
        </p:spPr>
      </p:pic>
    </p:spTree>
    <p:extLst>
      <p:ext uri="{BB962C8B-B14F-4D97-AF65-F5344CB8AC3E}">
        <p14:creationId xmlns:p14="http://schemas.microsoft.com/office/powerpoint/2010/main" val="3102003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9334500" cy="2585323"/>
          </a:xfrm>
        </p:spPr>
        <p:txBody>
          <a:bodyPr/>
          <a:lstStyle/>
          <a:p>
            <a:r>
              <a:rPr lang="en-US" dirty="0">
                <a:solidFill>
                  <a:schemeClr val="accent1"/>
                </a:solidFill>
              </a:rPr>
              <a:t>present launches </a:t>
            </a:r>
            <a:br>
              <a:rPr lang="en-US" dirty="0">
                <a:solidFill>
                  <a:schemeClr val="accent1"/>
                </a:solidFill>
              </a:rPr>
            </a:br>
            <a:r>
              <a:rPr lang="en-US" dirty="0"/>
              <a:t>Erie Test Lab</a:t>
            </a:r>
            <a:br>
              <a:rPr lang="en-US" dirty="0">
                <a:solidFill>
                  <a:schemeClr val="accent1"/>
                </a:solidFill>
              </a:rPr>
            </a:b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39</a:t>
            </a:fld>
            <a:endParaRPr b="0" dirty="0">
              <a:latin typeface="Arial Regular" charset="0"/>
            </a:endParaRPr>
          </a:p>
        </p:txBody>
      </p:sp>
    </p:spTree>
    <p:extLst>
      <p:ext uri="{BB962C8B-B14F-4D97-AF65-F5344CB8AC3E}">
        <p14:creationId xmlns:p14="http://schemas.microsoft.com/office/powerpoint/2010/main" val="1878548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2585323"/>
          </a:xfrm>
        </p:spPr>
        <p:txBody>
          <a:bodyPr/>
          <a:lstStyle/>
          <a:p>
            <a:r>
              <a:rPr lang="en-US" dirty="0">
                <a:solidFill>
                  <a:schemeClr val="accent1"/>
                </a:solidFill>
              </a:rPr>
              <a:t>past launches </a:t>
            </a:r>
            <a:br>
              <a:rPr lang="en-US" dirty="0">
                <a:solidFill>
                  <a:schemeClr val="accent1"/>
                </a:solidFill>
              </a:rPr>
            </a:br>
            <a:r>
              <a:rPr lang="en-US" dirty="0"/>
              <a:t>backflow prevention</a:t>
            </a:r>
            <a:br>
              <a:rPr lang="en-US" dirty="0">
                <a:solidFill>
                  <a:schemeClr val="accent1"/>
                </a:solidFill>
              </a:rPr>
            </a:b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a:t>
            </a:fld>
            <a:endParaRPr b="0" dirty="0">
              <a:latin typeface="Arial Regular" charset="0"/>
            </a:endParaRPr>
          </a:p>
        </p:txBody>
      </p:sp>
    </p:spTree>
    <p:extLst>
      <p:ext uri="{BB962C8B-B14F-4D97-AF65-F5344CB8AC3E}">
        <p14:creationId xmlns:p14="http://schemas.microsoft.com/office/powerpoint/2010/main" val="2653007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present launches</a:t>
            </a:r>
            <a:br>
              <a:rPr lang="en-US" dirty="0"/>
            </a:br>
            <a:r>
              <a:rPr lang="en-US" dirty="0"/>
              <a:t>Erie Test Lab</a:t>
            </a:r>
            <a:endParaRPr lang="uk-UA" dirty="0"/>
          </a:p>
        </p:txBody>
      </p:sp>
      <p:sp>
        <p:nvSpPr>
          <p:cNvPr id="3" name="Slide Number Placeholder 2"/>
          <p:cNvSpPr>
            <a:spLocks noGrp="1"/>
          </p:cNvSpPr>
          <p:nvPr>
            <p:ph type="sldNum" sz="quarter" idx="10"/>
          </p:nvPr>
        </p:nvSpPr>
        <p:spPr/>
        <p:txBody>
          <a:body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b="0">
                <a:solidFill>
                  <a:srgbClr val="C0C0C8"/>
                </a:solidFill>
                <a:latin typeface="Arial Regular" charset="0"/>
              </a:rPr>
              <a:pPr/>
              <a:t>40</a:t>
            </a:fld>
            <a:endParaRPr b="0" dirty="0">
              <a:solidFill>
                <a:srgbClr val="C0C0C8"/>
              </a:solidFill>
              <a:latin typeface="Arial Regular" charset="0"/>
            </a:endParaRPr>
          </a:p>
        </p:txBody>
      </p:sp>
      <p:sp>
        <p:nvSpPr>
          <p:cNvPr id="31" name="Rectangle 30"/>
          <p:cNvSpPr/>
          <p:nvPr/>
        </p:nvSpPr>
        <p:spPr>
          <a:xfrm>
            <a:off x="9296400" y="-25400"/>
            <a:ext cx="89789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rgbClr val="0A091B"/>
              </a:solidFill>
            </a:endParaRPr>
          </a:p>
        </p:txBody>
      </p:sp>
      <p:grpSp>
        <p:nvGrpSpPr>
          <p:cNvPr id="40" name="Group 39"/>
          <p:cNvGrpSpPr/>
          <p:nvPr/>
        </p:nvGrpSpPr>
        <p:grpSpPr>
          <a:xfrm>
            <a:off x="830579" y="2466320"/>
            <a:ext cx="8467983" cy="2369880"/>
            <a:chOff x="7467600" y="5557807"/>
            <a:chExt cx="8134351" cy="2369880"/>
          </a:xfrm>
        </p:grpSpPr>
        <p:sp>
          <p:nvSpPr>
            <p:cNvPr id="42" name="TextBox 41"/>
            <p:cNvSpPr txBox="1"/>
            <p:nvPr/>
          </p:nvSpPr>
          <p:spPr>
            <a:xfrm>
              <a:off x="7587625" y="5557807"/>
              <a:ext cx="8014326" cy="2369880"/>
            </a:xfrm>
            <a:prstGeom prst="rect">
              <a:avLst/>
            </a:prstGeom>
            <a:noFill/>
          </p:spPr>
          <p:txBody>
            <a:bodyPr wrap="square" rtlCol="0">
              <a:spAutoFit/>
            </a:bodyPr>
            <a:lstStyle/>
            <a:p>
              <a:r>
                <a:rPr lang="en-US" sz="3600" dirty="0">
                  <a:solidFill>
                    <a:srgbClr val="858591"/>
                  </a:solidFill>
                  <a:latin typeface="Arial Narrow Regular" charset="0"/>
                </a:rPr>
                <a:t>Grand Opening April 25</a:t>
              </a:r>
            </a:p>
            <a:p>
              <a:endParaRPr lang="en-US" sz="3600" dirty="0">
                <a:solidFill>
                  <a:srgbClr val="858591"/>
                </a:solidFill>
                <a:latin typeface="Arial Narrow Regular" charset="0"/>
              </a:endParaRPr>
            </a:p>
            <a:p>
              <a:r>
                <a:rPr lang="en-US" sz="3600" dirty="0">
                  <a:solidFill>
                    <a:srgbClr val="858591"/>
                  </a:solidFill>
                  <a:latin typeface="Arial Narrow Regular" charset="0"/>
                </a:rPr>
                <a:t>Roof Drain Test Stand</a:t>
              </a:r>
            </a:p>
            <a:p>
              <a:endParaRPr lang="en-US" sz="2000" dirty="0">
                <a:solidFill>
                  <a:srgbClr val="858591"/>
                </a:solidFill>
                <a:latin typeface="Arial Narrow Regular" charset="0"/>
              </a:endParaRPr>
            </a:p>
            <a:p>
              <a:endParaRPr lang="en-US" sz="2000" dirty="0">
                <a:solidFill>
                  <a:srgbClr val="85859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3"/>
          <a:stretch>
            <a:fillRect/>
          </a:stretch>
        </p:blipFill>
        <p:spPr>
          <a:xfrm>
            <a:off x="7877175" y="160267"/>
            <a:ext cx="9906000" cy="6829425"/>
          </a:xfrm>
          <a:prstGeom prst="rect">
            <a:avLst/>
          </a:prstGeom>
        </p:spPr>
      </p:pic>
      <p:pic>
        <p:nvPicPr>
          <p:cNvPr id="5" name="Picture 4"/>
          <p:cNvPicPr>
            <a:picLocks noChangeAspect="1"/>
          </p:cNvPicPr>
          <p:nvPr/>
        </p:nvPicPr>
        <p:blipFill>
          <a:blip r:embed="rId4"/>
          <a:stretch>
            <a:fillRect/>
          </a:stretch>
        </p:blipFill>
        <p:spPr>
          <a:xfrm>
            <a:off x="2551687" y="4505483"/>
            <a:ext cx="6934200" cy="5524500"/>
          </a:xfrm>
          <a:prstGeom prst="rect">
            <a:avLst/>
          </a:prstGeom>
        </p:spPr>
      </p:pic>
    </p:spTree>
    <p:extLst>
      <p:ext uri="{BB962C8B-B14F-4D97-AF65-F5344CB8AC3E}">
        <p14:creationId xmlns:p14="http://schemas.microsoft.com/office/powerpoint/2010/main" val="11248275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9334500" cy="2585323"/>
          </a:xfrm>
        </p:spPr>
        <p:txBody>
          <a:bodyPr/>
          <a:lstStyle/>
          <a:p>
            <a:r>
              <a:rPr lang="en-US" dirty="0">
                <a:solidFill>
                  <a:schemeClr val="accent1"/>
                </a:solidFill>
              </a:rPr>
              <a:t>present launches </a:t>
            </a:r>
            <a:br>
              <a:rPr lang="en-US" dirty="0">
                <a:solidFill>
                  <a:schemeClr val="accent1"/>
                </a:solidFill>
              </a:rPr>
            </a:br>
            <a:r>
              <a:rPr lang="en-US" dirty="0"/>
              <a:t>Jon Everett Training Center</a:t>
            </a:r>
            <a:br>
              <a:rPr lang="en-US" dirty="0">
                <a:solidFill>
                  <a:schemeClr val="accent1"/>
                </a:solidFill>
              </a:rPr>
            </a:b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41</a:t>
            </a:fld>
            <a:endParaRPr b="0" dirty="0">
              <a:latin typeface="Arial Regular" charset="0"/>
            </a:endParaRPr>
          </a:p>
        </p:txBody>
      </p:sp>
    </p:spTree>
    <p:extLst>
      <p:ext uri="{BB962C8B-B14F-4D97-AF65-F5344CB8AC3E}">
        <p14:creationId xmlns:p14="http://schemas.microsoft.com/office/powerpoint/2010/main" val="7962552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present</a:t>
            </a:r>
            <a:br>
              <a:rPr lang="en-US" dirty="0"/>
            </a:br>
            <a:r>
              <a:rPr lang="en-US" dirty="0"/>
              <a:t>ribbon cutting</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42</a:t>
            </a:fld>
            <a:endParaRPr b="0" dirty="0">
              <a:latin typeface="Arial Regular" charset="0"/>
            </a:endParaRPr>
          </a:p>
        </p:txBody>
      </p:sp>
      <p:pic>
        <p:nvPicPr>
          <p:cNvPr id="5" name="Picture 4">
            <a:extLst>
              <a:ext uri="{FF2B5EF4-FFF2-40B4-BE49-F238E27FC236}">
                <a16:creationId xmlns:a16="http://schemas.microsoft.com/office/drawing/2014/main" id="{3DF554AB-B4AD-4BDE-8CC1-E6041DEE95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9" t="4814" b="4074"/>
          <a:stretch/>
        </p:blipFill>
        <p:spPr>
          <a:xfrm>
            <a:off x="4683840" y="38978"/>
            <a:ext cx="13550900" cy="10209044"/>
          </a:xfrm>
          <a:prstGeom prst="rect">
            <a:avLst/>
          </a:prstGeom>
        </p:spPr>
      </p:pic>
      <p:grpSp>
        <p:nvGrpSpPr>
          <p:cNvPr id="6" name="Group 5">
            <a:extLst>
              <a:ext uri="{FF2B5EF4-FFF2-40B4-BE49-F238E27FC236}">
                <a16:creationId xmlns:a16="http://schemas.microsoft.com/office/drawing/2014/main" id="{FEAA9754-0378-4565-B8CA-D0588DE89684}"/>
              </a:ext>
            </a:extLst>
          </p:cNvPr>
          <p:cNvGrpSpPr/>
          <p:nvPr/>
        </p:nvGrpSpPr>
        <p:grpSpPr>
          <a:xfrm>
            <a:off x="830579" y="2466320"/>
            <a:ext cx="3438047" cy="4770537"/>
            <a:chOff x="7467600" y="5557807"/>
            <a:chExt cx="9386482" cy="4770537"/>
          </a:xfrm>
        </p:grpSpPr>
        <p:sp>
          <p:nvSpPr>
            <p:cNvPr id="7" name="TextBox 6">
              <a:extLst>
                <a:ext uri="{FF2B5EF4-FFF2-40B4-BE49-F238E27FC236}">
                  <a16:creationId xmlns:a16="http://schemas.microsoft.com/office/drawing/2014/main" id="{4ED6AB4E-6C97-47D9-9570-8B178772162B}"/>
                </a:ext>
              </a:extLst>
            </p:cNvPr>
            <p:cNvSpPr txBox="1"/>
            <p:nvPr/>
          </p:nvSpPr>
          <p:spPr>
            <a:xfrm>
              <a:off x="7587624" y="5557807"/>
              <a:ext cx="9266458" cy="4770537"/>
            </a:xfrm>
            <a:prstGeom prst="rect">
              <a:avLst/>
            </a:prstGeom>
            <a:noFill/>
          </p:spPr>
          <p:txBody>
            <a:bodyPr wrap="square" rtlCol="0">
              <a:spAutoFit/>
            </a:bodyPr>
            <a:lstStyle/>
            <a:p>
              <a:r>
                <a:rPr lang="en-US" sz="3600" dirty="0">
                  <a:solidFill>
                    <a:schemeClr val="accent1"/>
                  </a:solidFill>
                  <a:latin typeface="Arial Narrow Regular" charset="0"/>
                </a:rPr>
                <a:t>Zurn </a:t>
              </a:r>
            </a:p>
            <a:p>
              <a:r>
                <a:rPr lang="en-US" sz="3600" dirty="0">
                  <a:solidFill>
                    <a:schemeClr val="accent1"/>
                  </a:solidFill>
                  <a:latin typeface="Arial Narrow Regular" charset="0"/>
                </a:rPr>
                <a:t>Paso Robles’ </a:t>
              </a:r>
            </a:p>
            <a:p>
              <a:r>
                <a:rPr lang="en-US" sz="3600" dirty="0">
                  <a:solidFill>
                    <a:schemeClr val="accent1"/>
                  </a:solidFill>
                  <a:latin typeface="Arial Narrow Regular" charset="0"/>
                </a:rPr>
                <a:t>Jon Everett</a:t>
              </a:r>
            </a:p>
            <a:p>
              <a:r>
                <a:rPr lang="en-US" sz="3600" dirty="0">
                  <a:solidFill>
                    <a:schemeClr val="accent1"/>
                  </a:solidFill>
                  <a:latin typeface="Arial Narrow Regular" charset="0"/>
                </a:rPr>
                <a:t>Training Center </a:t>
              </a:r>
            </a:p>
            <a:p>
              <a:r>
                <a:rPr lang="en-US" sz="2800" dirty="0">
                  <a:solidFill>
                    <a:schemeClr val="tx2"/>
                  </a:solidFill>
                  <a:latin typeface="Arial Narrow Regular" charset="0"/>
                </a:rPr>
                <a:t>Remodeled &amp; renamed</a:t>
              </a:r>
            </a:p>
            <a:p>
              <a:endParaRPr lang="en-US" sz="2800" dirty="0">
                <a:solidFill>
                  <a:schemeClr val="tx2"/>
                </a:solidFill>
                <a:latin typeface="Arial Narrow Regular" charset="0"/>
              </a:endParaRPr>
            </a:p>
            <a:p>
              <a:r>
                <a:rPr lang="en-US" sz="2800" dirty="0">
                  <a:solidFill>
                    <a:schemeClr val="tx2"/>
                  </a:solidFill>
                  <a:latin typeface="Arial Narrow Regular" charset="0"/>
                </a:rPr>
                <a:t>Ribbon cutting</a:t>
              </a:r>
            </a:p>
            <a:p>
              <a:r>
                <a:rPr lang="en-US" sz="2800" dirty="0">
                  <a:solidFill>
                    <a:schemeClr val="tx2"/>
                  </a:solidFill>
                  <a:latin typeface="Arial Narrow Regular" charset="0"/>
                </a:rPr>
                <a:t>May 8  3PM</a:t>
              </a:r>
            </a:p>
            <a:p>
              <a:endParaRPr lang="en-US" sz="2800" dirty="0">
                <a:solidFill>
                  <a:schemeClr val="tx2"/>
                </a:solidFill>
                <a:latin typeface="Arial Narrow Regular" charset="0"/>
              </a:endParaRPr>
            </a:p>
            <a:p>
              <a:endParaRPr lang="en-US" sz="2000" dirty="0">
                <a:solidFill>
                  <a:schemeClr val="tx2"/>
                </a:solidFill>
                <a:latin typeface="Arial Narrow Regular" charset="0"/>
              </a:endParaRPr>
            </a:p>
          </p:txBody>
        </p:sp>
        <p:cxnSp>
          <p:nvCxnSpPr>
            <p:cNvPr id="8" name="Straight Connector 7">
              <a:extLst>
                <a:ext uri="{FF2B5EF4-FFF2-40B4-BE49-F238E27FC236}">
                  <a16:creationId xmlns:a16="http://schemas.microsoft.com/office/drawing/2014/main" id="{CE461340-C209-4568-B3EC-390D2166A4DE}"/>
                </a:ext>
              </a:extLst>
            </p:cNvPr>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79272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4714" r="36911"/>
          <a:stretch/>
        </p:blipFill>
        <p:spPr>
          <a:xfrm>
            <a:off x="1" y="-38100"/>
            <a:ext cx="18288000" cy="10325100"/>
          </a:xfrm>
          <a:prstGeom prst="rect">
            <a:avLst/>
          </a:prstGeom>
        </p:spPr>
      </p:pic>
      <p:sp>
        <p:nvSpPr>
          <p:cNvPr id="2" name="Title 1"/>
          <p:cNvSpPr>
            <a:spLocks noGrp="1"/>
          </p:cNvSpPr>
          <p:nvPr>
            <p:ph type="title"/>
          </p:nvPr>
        </p:nvSpPr>
        <p:spPr>
          <a:xfrm>
            <a:off x="876300" y="571411"/>
            <a:ext cx="6819900" cy="1962076"/>
          </a:xfrm>
        </p:spPr>
        <p:txBody>
          <a:bodyPr/>
          <a:lstStyle/>
          <a:p>
            <a:r>
              <a:rPr lang="en-US" dirty="0">
                <a:solidFill>
                  <a:schemeClr val="bg2"/>
                </a:solidFill>
              </a:rPr>
              <a:t>future launches</a:t>
            </a:r>
            <a:br>
              <a:rPr lang="en-US" dirty="0">
                <a:solidFill>
                  <a:schemeClr val="accent1"/>
                </a:solidFill>
              </a:rPr>
            </a:br>
            <a:r>
              <a:rPr lang="en-US" dirty="0"/>
              <a:t>post-April 2019</a:t>
            </a:r>
            <a:br>
              <a:rPr lang="en-US" dirty="0"/>
            </a:br>
            <a:endParaRPr lang="uk-UA" dirty="0"/>
          </a:p>
        </p:txBody>
      </p:sp>
    </p:spTree>
    <p:extLst>
      <p:ext uri="{BB962C8B-B14F-4D97-AF65-F5344CB8AC3E}">
        <p14:creationId xmlns:p14="http://schemas.microsoft.com/office/powerpoint/2010/main" val="2112404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9334500" cy="2585323"/>
          </a:xfrm>
        </p:spPr>
        <p:txBody>
          <a:bodyPr/>
          <a:lstStyle/>
          <a:p>
            <a:r>
              <a:rPr lang="en-US" dirty="0">
                <a:solidFill>
                  <a:schemeClr val="accent1"/>
                </a:solidFill>
              </a:rPr>
              <a:t>future launches </a:t>
            </a:r>
            <a:br>
              <a:rPr lang="en-US" dirty="0">
                <a:solidFill>
                  <a:schemeClr val="accent1"/>
                </a:solidFill>
              </a:rPr>
            </a:br>
            <a:r>
              <a:rPr lang="en-US" dirty="0"/>
              <a:t>fire valves</a:t>
            </a:r>
            <a:br>
              <a:rPr lang="en-US" dirty="0">
                <a:solidFill>
                  <a:schemeClr val="accent1"/>
                </a:solidFill>
              </a:rPr>
            </a:b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44</a:t>
            </a:fld>
            <a:endParaRPr b="0" dirty="0">
              <a:latin typeface="Arial Regular" charset="0"/>
            </a:endParaRPr>
          </a:p>
        </p:txBody>
      </p:sp>
    </p:spTree>
    <p:extLst>
      <p:ext uri="{BB962C8B-B14F-4D97-AF65-F5344CB8AC3E}">
        <p14:creationId xmlns:p14="http://schemas.microsoft.com/office/powerpoint/2010/main" val="1322918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45</a:t>
            </a:fld>
            <a:endParaRPr b="0" dirty="0">
              <a:latin typeface="Arial Regular" charset="0"/>
            </a:endParaRPr>
          </a:p>
        </p:txBody>
      </p:sp>
      <p:sp>
        <p:nvSpPr>
          <p:cNvPr id="31" name="Rectangle 30"/>
          <p:cNvSpPr/>
          <p:nvPr/>
        </p:nvSpPr>
        <p:spPr>
          <a:xfrm>
            <a:off x="9296400" y="-25400"/>
            <a:ext cx="89789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6" name="Picture 5">
            <a:extLst>
              <a:ext uri="{FF2B5EF4-FFF2-40B4-BE49-F238E27FC236}">
                <a16:creationId xmlns:a16="http://schemas.microsoft.com/office/drawing/2014/main" id="{30798B73-58F8-47D0-9CFC-EB9DB155D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14" t="10768" r="14469"/>
          <a:stretch/>
        </p:blipFill>
        <p:spPr>
          <a:xfrm>
            <a:off x="9272451" y="831970"/>
            <a:ext cx="4748349" cy="6978529"/>
          </a:xfrm>
          <a:prstGeom prst="rect">
            <a:avLst/>
          </a:prstGeom>
        </p:spPr>
      </p:pic>
      <p:sp>
        <p:nvSpPr>
          <p:cNvPr id="4" name="Title 3"/>
          <p:cNvSpPr>
            <a:spLocks noGrp="1"/>
          </p:cNvSpPr>
          <p:nvPr>
            <p:ph type="title"/>
          </p:nvPr>
        </p:nvSpPr>
        <p:spPr>
          <a:xfrm>
            <a:off x="876299" y="571411"/>
            <a:ext cx="7615083" cy="1338828"/>
          </a:xfrm>
        </p:spPr>
        <p:txBody>
          <a:bodyPr/>
          <a:lstStyle/>
          <a:p>
            <a:r>
              <a:rPr lang="en-US" dirty="0">
                <a:solidFill>
                  <a:schemeClr val="accent1"/>
                </a:solidFill>
              </a:rPr>
              <a:t>future launches</a:t>
            </a:r>
            <a:br>
              <a:rPr lang="en-US" dirty="0"/>
            </a:br>
            <a:r>
              <a:rPr lang="en-US" dirty="0"/>
              <a:t>fire valves</a:t>
            </a:r>
            <a:endParaRPr lang="uk-UA" dirty="0"/>
          </a:p>
        </p:txBody>
      </p:sp>
      <p:grpSp>
        <p:nvGrpSpPr>
          <p:cNvPr id="40" name="Group 39"/>
          <p:cNvGrpSpPr/>
          <p:nvPr/>
        </p:nvGrpSpPr>
        <p:grpSpPr>
          <a:xfrm>
            <a:off x="830579" y="2466320"/>
            <a:ext cx="8619056" cy="2369880"/>
            <a:chOff x="7467600" y="5557807"/>
            <a:chExt cx="8134351" cy="2369880"/>
          </a:xfrm>
        </p:grpSpPr>
        <p:sp>
          <p:nvSpPr>
            <p:cNvPr id="42" name="TextBox 41"/>
            <p:cNvSpPr txBox="1"/>
            <p:nvPr/>
          </p:nvSpPr>
          <p:spPr>
            <a:xfrm>
              <a:off x="7587625" y="5557807"/>
              <a:ext cx="8014326" cy="2369880"/>
            </a:xfrm>
            <a:prstGeom prst="rect">
              <a:avLst/>
            </a:prstGeom>
            <a:noFill/>
          </p:spPr>
          <p:txBody>
            <a:bodyPr wrap="square" rtlCol="0">
              <a:spAutoFit/>
            </a:bodyPr>
            <a:lstStyle/>
            <a:p>
              <a:r>
                <a:rPr lang="en-US" sz="3600" dirty="0">
                  <a:solidFill>
                    <a:schemeClr val="accent1"/>
                  </a:solidFill>
                  <a:latin typeface="Arial Narrow Regular" charset="0"/>
                </a:rPr>
                <a:t>Pressure-</a:t>
              </a:r>
              <a:r>
                <a:rPr lang="en-US" sz="3600" dirty="0" err="1">
                  <a:solidFill>
                    <a:schemeClr val="accent1"/>
                  </a:solidFill>
                  <a:latin typeface="Arial Narrow Regular" charset="0"/>
                </a:rPr>
                <a:t>Tru</a:t>
              </a:r>
              <a:r>
                <a:rPr lang="en-US" sz="3600" dirty="0">
                  <a:solidFill>
                    <a:schemeClr val="accent1"/>
                  </a:solidFill>
                  <a:latin typeface="Arial Narrow Regular" charset="0"/>
                </a:rPr>
                <a:t>® ZW5000 Series </a:t>
              </a:r>
            </a:p>
            <a:p>
              <a:r>
                <a:rPr lang="en-US" sz="3600" dirty="0">
                  <a:solidFill>
                    <a:schemeClr val="accent1"/>
                  </a:solidFill>
                  <a:latin typeface="Arial Narrow Regular" charset="0"/>
                </a:rPr>
                <a:t>Pressure Reducing Valve </a:t>
              </a:r>
            </a:p>
            <a:p>
              <a:r>
                <a:rPr lang="en-US" sz="2800" dirty="0">
                  <a:solidFill>
                    <a:schemeClr val="tx2"/>
                  </a:solidFill>
                  <a:latin typeface="Arial Narrow Regular" charset="0"/>
                </a:rPr>
                <a:t>field adjustable fire valves (hose and floor control)</a:t>
              </a:r>
            </a:p>
            <a:p>
              <a:endParaRPr lang="en-US" sz="2800" dirty="0">
                <a:solidFill>
                  <a:schemeClr val="tx2"/>
                </a:solidFill>
                <a:latin typeface="Arial Narrow Regular" charset="0"/>
              </a:endParaRPr>
            </a:p>
            <a:p>
              <a:endParaRPr lang="en-US" sz="2000" dirty="0">
                <a:solidFill>
                  <a:schemeClr val="tx2"/>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FF09EA3A-E3D8-46C5-8EFA-9DE3F0C84913}"/>
              </a:ext>
            </a:extLst>
          </p:cNvPr>
          <p:cNvSpPr txBox="1"/>
          <p:nvPr/>
        </p:nvSpPr>
        <p:spPr>
          <a:xfrm>
            <a:off x="9753600" y="6734802"/>
            <a:ext cx="3048000" cy="707886"/>
          </a:xfrm>
          <a:prstGeom prst="rect">
            <a:avLst/>
          </a:prstGeom>
          <a:noFill/>
        </p:spPr>
        <p:txBody>
          <a:bodyPr wrap="square" rtlCol="0">
            <a:spAutoFit/>
          </a:bodyPr>
          <a:lstStyle/>
          <a:p>
            <a:pPr algn="ctr"/>
            <a:r>
              <a:rPr lang="en-US" sz="2000" dirty="0">
                <a:solidFill>
                  <a:schemeClr val="tx2"/>
                </a:solidFill>
                <a:latin typeface="Arial Narrow Regular"/>
              </a:rPr>
              <a:t>ZW5000 Pressure-</a:t>
            </a:r>
            <a:r>
              <a:rPr lang="en-US" sz="2000" dirty="0" err="1">
                <a:solidFill>
                  <a:schemeClr val="tx2"/>
                </a:solidFill>
                <a:latin typeface="Arial Narrow Regular"/>
              </a:rPr>
              <a:t>Tru</a:t>
            </a:r>
            <a:r>
              <a:rPr lang="en-US" sz="2000" dirty="0">
                <a:solidFill>
                  <a:schemeClr val="tx2"/>
                </a:solidFill>
                <a:latin typeface="Arial Narrow Regular"/>
              </a:rPr>
              <a:t>® </a:t>
            </a:r>
          </a:p>
          <a:p>
            <a:pPr algn="ctr"/>
            <a:r>
              <a:rPr lang="en-US" sz="2000" dirty="0">
                <a:solidFill>
                  <a:schemeClr val="tx2"/>
                </a:solidFill>
                <a:latin typeface="Arial Narrow Regular"/>
              </a:rPr>
              <a:t>Field Adjustable Hose Valve</a:t>
            </a:r>
          </a:p>
        </p:txBody>
      </p:sp>
      <p:sp>
        <p:nvSpPr>
          <p:cNvPr id="15" name="TextBox 14">
            <a:extLst>
              <a:ext uri="{FF2B5EF4-FFF2-40B4-BE49-F238E27FC236}">
                <a16:creationId xmlns:a16="http://schemas.microsoft.com/office/drawing/2014/main" id="{8FA4D30A-4181-47A3-B1C1-251F5691F0C1}"/>
              </a:ext>
            </a:extLst>
          </p:cNvPr>
          <p:cNvSpPr txBox="1"/>
          <p:nvPr/>
        </p:nvSpPr>
        <p:spPr>
          <a:xfrm>
            <a:off x="14173200" y="9105900"/>
            <a:ext cx="3581400" cy="707886"/>
          </a:xfrm>
          <a:prstGeom prst="rect">
            <a:avLst/>
          </a:prstGeom>
          <a:noFill/>
        </p:spPr>
        <p:txBody>
          <a:bodyPr wrap="square" rtlCol="0">
            <a:spAutoFit/>
          </a:bodyPr>
          <a:lstStyle/>
          <a:p>
            <a:pPr algn="ctr"/>
            <a:r>
              <a:rPr lang="en-US" sz="2000" dirty="0">
                <a:solidFill>
                  <a:schemeClr val="tx2"/>
                </a:solidFill>
                <a:latin typeface="Arial Narrow Regular"/>
              </a:rPr>
              <a:t>ZW5004 Pressure-</a:t>
            </a:r>
            <a:r>
              <a:rPr lang="en-US" sz="2000" dirty="0" err="1">
                <a:solidFill>
                  <a:schemeClr val="tx2"/>
                </a:solidFill>
                <a:latin typeface="Arial Narrow Regular"/>
              </a:rPr>
              <a:t>Tru</a:t>
            </a:r>
            <a:r>
              <a:rPr lang="en-US" sz="2000" dirty="0">
                <a:solidFill>
                  <a:schemeClr val="tx2"/>
                </a:solidFill>
                <a:latin typeface="Arial Narrow Regular"/>
              </a:rPr>
              <a:t>® </a:t>
            </a:r>
          </a:p>
          <a:p>
            <a:pPr algn="ctr"/>
            <a:r>
              <a:rPr lang="en-US" sz="2000" dirty="0">
                <a:solidFill>
                  <a:schemeClr val="tx2"/>
                </a:solidFill>
                <a:latin typeface="Arial Narrow Regular"/>
              </a:rPr>
              <a:t>Field Adjustable Floor Control Valve</a:t>
            </a:r>
          </a:p>
        </p:txBody>
      </p:sp>
      <p:sp>
        <p:nvSpPr>
          <p:cNvPr id="16" name="TextBox 15">
            <a:extLst>
              <a:ext uri="{FF2B5EF4-FFF2-40B4-BE49-F238E27FC236}">
                <a16:creationId xmlns:a16="http://schemas.microsoft.com/office/drawing/2014/main" id="{D5A6EDB8-AAFE-4830-AB2E-1068739707B3}"/>
              </a:ext>
            </a:extLst>
          </p:cNvPr>
          <p:cNvSpPr txBox="1"/>
          <p:nvPr/>
        </p:nvSpPr>
        <p:spPr>
          <a:xfrm>
            <a:off x="914400" y="4438271"/>
            <a:ext cx="8466310" cy="5016758"/>
          </a:xfrm>
          <a:prstGeom prst="rect">
            <a:avLst/>
          </a:prstGeom>
          <a:noFill/>
        </p:spPr>
        <p:txBody>
          <a:bodyPr wrap="square" rtlCol="0">
            <a:spAutoFit/>
          </a:bodyPr>
          <a:lstStyle/>
          <a:p>
            <a:pPr marL="285750" indent="-285750">
              <a:spcAft>
                <a:spcPts val="600"/>
              </a:spcAft>
              <a:buClr>
                <a:schemeClr val="tx2"/>
              </a:buClr>
              <a:buFont typeface="Arial" panose="020B0604020202020204" pitchFamily="34" charset="0"/>
              <a:buChar char="•"/>
            </a:pPr>
            <a:r>
              <a:rPr lang="en-US" sz="2000" b="1" dirty="0">
                <a:solidFill>
                  <a:schemeClr val="accent1"/>
                </a:solidFill>
                <a:latin typeface="Arial Narrow Regular" charset="0"/>
              </a:rPr>
              <a:t>Widest range of flow performance </a:t>
            </a:r>
            <a:r>
              <a:rPr lang="en-US" sz="2000" dirty="0">
                <a:solidFill>
                  <a:schemeClr val="tx2"/>
                </a:solidFill>
                <a:latin typeface="Arial Narrow Regular" charset="0"/>
              </a:rPr>
              <a:t>allows for replacement of any competitor valve</a:t>
            </a:r>
          </a:p>
          <a:p>
            <a:pPr marL="285750" indent="-285750">
              <a:spcAft>
                <a:spcPts val="600"/>
              </a:spcAft>
              <a:buClr>
                <a:schemeClr val="tx2"/>
              </a:buClr>
              <a:buFont typeface="Arial" panose="020B0604020202020204" pitchFamily="34" charset="0"/>
              <a:buChar char="•"/>
            </a:pPr>
            <a:r>
              <a:rPr lang="en-US" sz="2000" b="1" dirty="0">
                <a:solidFill>
                  <a:schemeClr val="accent1"/>
                </a:solidFill>
                <a:latin typeface="Arial Narrow Regular" charset="0"/>
              </a:rPr>
              <a:t>Low torque </a:t>
            </a:r>
            <a:r>
              <a:rPr lang="en-US" sz="2000" dirty="0">
                <a:solidFill>
                  <a:schemeClr val="tx2"/>
                </a:solidFill>
                <a:latin typeface="Arial Narrow Regular" charset="0"/>
              </a:rPr>
              <a:t>– only 9ft </a:t>
            </a:r>
            <a:r>
              <a:rPr lang="en-US" sz="2000" dirty="0" err="1">
                <a:solidFill>
                  <a:schemeClr val="tx2"/>
                </a:solidFill>
                <a:latin typeface="Arial Narrow Regular" charset="0"/>
              </a:rPr>
              <a:t>lb</a:t>
            </a:r>
            <a:r>
              <a:rPr lang="en-US" sz="2000" dirty="0">
                <a:solidFill>
                  <a:schemeClr val="tx2"/>
                </a:solidFill>
                <a:latin typeface="Arial Narrow Regular" charset="0"/>
              </a:rPr>
              <a:t> of torque to field adjust</a:t>
            </a:r>
          </a:p>
          <a:p>
            <a:pPr marL="285750" indent="-285750">
              <a:spcAft>
                <a:spcPts val="600"/>
              </a:spcAft>
              <a:buClr>
                <a:schemeClr val="tx2"/>
              </a:buClr>
              <a:buFont typeface="Arial" panose="020B0604020202020204" pitchFamily="34" charset="0"/>
              <a:buChar char="•"/>
            </a:pPr>
            <a:r>
              <a:rPr lang="en-US" sz="2000" b="1" dirty="0">
                <a:solidFill>
                  <a:schemeClr val="accent1"/>
                </a:solidFill>
                <a:latin typeface="Arial Narrow Regular" charset="0"/>
              </a:rPr>
              <a:t>Compact</a:t>
            </a:r>
            <a:r>
              <a:rPr lang="en-US" sz="2000" dirty="0">
                <a:solidFill>
                  <a:schemeClr val="tx2"/>
                </a:solidFill>
                <a:latin typeface="Arial Narrow Regular" charset="0"/>
              </a:rPr>
              <a:t> - designed to fit in tighter spaces</a:t>
            </a:r>
          </a:p>
          <a:p>
            <a:pPr marL="285750" indent="-285750">
              <a:spcAft>
                <a:spcPts val="600"/>
              </a:spcAft>
              <a:buClr>
                <a:schemeClr val="tx2"/>
              </a:buClr>
              <a:buFont typeface="Arial" panose="020B0604020202020204" pitchFamily="34" charset="0"/>
              <a:buChar char="•"/>
            </a:pPr>
            <a:r>
              <a:rPr lang="en-US" sz="2000" b="1" dirty="0">
                <a:solidFill>
                  <a:schemeClr val="accent1"/>
                </a:solidFill>
                <a:latin typeface="Arial Narrow Regular" charset="0"/>
              </a:rPr>
              <a:t>Tamper proof shield (standard)</a:t>
            </a:r>
          </a:p>
          <a:p>
            <a:pPr marL="971550" lvl="1" indent="-285750">
              <a:spcAft>
                <a:spcPts val="600"/>
              </a:spcAft>
              <a:buClr>
                <a:schemeClr val="tx2"/>
              </a:buClr>
              <a:buFont typeface="Arial" panose="020B0604020202020204" pitchFamily="34" charset="0"/>
              <a:buChar char="•"/>
            </a:pPr>
            <a:r>
              <a:rPr lang="en-US" sz="2000" dirty="0">
                <a:solidFill>
                  <a:schemeClr val="tx2"/>
                </a:solidFill>
                <a:latin typeface="Arial Narrow Regular" charset="0"/>
              </a:rPr>
              <a:t>New Construction – drops out of way for ease of in field adjustments</a:t>
            </a:r>
          </a:p>
          <a:p>
            <a:pPr marL="971550" lvl="1" indent="-285750">
              <a:spcAft>
                <a:spcPts val="600"/>
              </a:spcAft>
              <a:buClr>
                <a:schemeClr val="tx2"/>
              </a:buClr>
              <a:buFont typeface="Arial" panose="020B0604020202020204" pitchFamily="34" charset="0"/>
              <a:buChar char="•"/>
            </a:pPr>
            <a:r>
              <a:rPr lang="en-US" sz="2000" dirty="0">
                <a:solidFill>
                  <a:schemeClr val="tx2"/>
                </a:solidFill>
                <a:latin typeface="Arial Narrow Regular" charset="0"/>
              </a:rPr>
              <a:t>Fire Fighting – breakaway for quick in field adjustments</a:t>
            </a:r>
          </a:p>
          <a:p>
            <a:pPr marL="285750" indent="-285750">
              <a:spcAft>
                <a:spcPts val="600"/>
              </a:spcAft>
              <a:buClr>
                <a:schemeClr val="tx2"/>
              </a:buClr>
              <a:buFont typeface="Arial" panose="020B0604020202020204" pitchFamily="34" charset="0"/>
              <a:buChar char="•"/>
            </a:pPr>
            <a:r>
              <a:rPr lang="en-US" sz="2000" dirty="0">
                <a:solidFill>
                  <a:schemeClr val="tx2"/>
                </a:solidFill>
                <a:latin typeface="Arial Narrow Regular" charset="0"/>
              </a:rPr>
              <a:t>Larger handwheel for ease of operation</a:t>
            </a:r>
          </a:p>
          <a:p>
            <a:pPr marL="285750" indent="-285750">
              <a:spcAft>
                <a:spcPts val="600"/>
              </a:spcAft>
              <a:buClr>
                <a:schemeClr val="tx2"/>
              </a:buClr>
              <a:buFont typeface="Arial" panose="020B0604020202020204" pitchFamily="34" charset="0"/>
              <a:buChar char="•"/>
            </a:pPr>
            <a:r>
              <a:rPr lang="en-US" sz="2000" dirty="0">
                <a:solidFill>
                  <a:schemeClr val="tx2"/>
                </a:solidFill>
                <a:latin typeface="Arial Narrow Regular" charset="0"/>
              </a:rPr>
              <a:t>Lightweight aluminum adjusting rod included</a:t>
            </a:r>
          </a:p>
          <a:p>
            <a:pPr marL="285750" indent="-285750">
              <a:spcAft>
                <a:spcPts val="600"/>
              </a:spcAft>
              <a:buClr>
                <a:schemeClr val="tx2"/>
              </a:buClr>
              <a:buFont typeface="Arial" panose="020B0604020202020204" pitchFamily="34" charset="0"/>
              <a:buChar char="•"/>
            </a:pPr>
            <a:r>
              <a:rPr lang="en-US" sz="2000" dirty="0">
                <a:solidFill>
                  <a:schemeClr val="tx2"/>
                </a:solidFill>
                <a:latin typeface="Arial Narrow Regular" charset="0"/>
              </a:rPr>
              <a:t>Angle or inline globe body with grooved or threaded connections</a:t>
            </a:r>
          </a:p>
          <a:p>
            <a:pPr marL="285750" indent="-285750">
              <a:spcAft>
                <a:spcPts val="600"/>
              </a:spcAft>
              <a:buClr>
                <a:schemeClr val="tx2"/>
              </a:buClr>
              <a:buFont typeface="Arial" panose="020B0604020202020204" pitchFamily="34" charset="0"/>
              <a:buChar char="•"/>
            </a:pPr>
            <a:r>
              <a:rPr lang="en-US" sz="2000" dirty="0">
                <a:solidFill>
                  <a:schemeClr val="tx2"/>
                </a:solidFill>
                <a:latin typeface="Arial Narrow Regular" charset="0"/>
              </a:rPr>
              <a:t>Regulates pressure under both FLOW and NO-FLOW conditions</a:t>
            </a:r>
          </a:p>
          <a:p>
            <a:pPr marL="285750" indent="-285750">
              <a:spcAft>
                <a:spcPts val="600"/>
              </a:spcAft>
              <a:buClr>
                <a:schemeClr val="tx2"/>
              </a:buClr>
              <a:buFont typeface="Arial" panose="020B0604020202020204" pitchFamily="34" charset="0"/>
              <a:buChar char="•"/>
            </a:pPr>
            <a:r>
              <a:rPr lang="en-US" sz="2000" dirty="0">
                <a:solidFill>
                  <a:schemeClr val="tx2"/>
                </a:solidFill>
                <a:latin typeface="Arial Narrow Regular" charset="0"/>
              </a:rPr>
              <a:t>Tamper resistant integral supervisory switch (standard) on all floor control valves</a:t>
            </a:r>
          </a:p>
          <a:p>
            <a:pPr marL="285750" indent="-285750">
              <a:spcAft>
                <a:spcPts val="600"/>
              </a:spcAft>
              <a:buClr>
                <a:schemeClr val="tx2"/>
              </a:buClr>
              <a:buFont typeface="Arial" panose="020B0604020202020204" pitchFamily="34" charset="0"/>
              <a:buChar char="•"/>
            </a:pPr>
            <a:endParaRPr lang="en-US" sz="2000" dirty="0">
              <a:solidFill>
                <a:schemeClr val="tx2"/>
              </a:solidFill>
              <a:latin typeface="Arial Narrow Regular" charset="0"/>
            </a:endParaRPr>
          </a:p>
          <a:p>
            <a:pPr marL="285750" indent="-285750">
              <a:spcAft>
                <a:spcPts val="600"/>
              </a:spcAft>
              <a:buClr>
                <a:schemeClr val="tx2"/>
              </a:buClr>
              <a:buFont typeface="Arial" panose="020B0604020202020204" pitchFamily="34" charset="0"/>
              <a:buChar char="•"/>
            </a:pPr>
            <a:endParaRPr lang="en-US" sz="2000" dirty="0">
              <a:solidFill>
                <a:schemeClr val="tx2"/>
              </a:solidFill>
              <a:latin typeface="Arial Narrow Regular" charset="0"/>
            </a:endParaRPr>
          </a:p>
        </p:txBody>
      </p:sp>
      <p:sp>
        <p:nvSpPr>
          <p:cNvPr id="2" name="TextBox 1">
            <a:extLst>
              <a:ext uri="{FF2B5EF4-FFF2-40B4-BE49-F238E27FC236}">
                <a16:creationId xmlns:a16="http://schemas.microsoft.com/office/drawing/2014/main" id="{EE2B3004-2475-43E9-993F-05F64B8F8141}"/>
              </a:ext>
            </a:extLst>
          </p:cNvPr>
          <p:cNvSpPr txBox="1"/>
          <p:nvPr/>
        </p:nvSpPr>
        <p:spPr>
          <a:xfrm>
            <a:off x="2414451" y="9226572"/>
            <a:ext cx="6858000" cy="646331"/>
          </a:xfrm>
          <a:prstGeom prst="rect">
            <a:avLst/>
          </a:prstGeom>
          <a:noFill/>
        </p:spPr>
        <p:txBody>
          <a:bodyPr wrap="square" rtlCol="0">
            <a:spAutoFit/>
          </a:bodyPr>
          <a:lstStyle/>
          <a:p>
            <a:pPr algn="ctr"/>
            <a:r>
              <a:rPr lang="en-US" sz="3600" dirty="0">
                <a:solidFill>
                  <a:schemeClr val="accent1"/>
                </a:solidFill>
                <a:latin typeface="Arial Narrow Regular" charset="0"/>
              </a:rPr>
              <a:t>Start Spec Conversion NOW!</a:t>
            </a:r>
          </a:p>
        </p:txBody>
      </p:sp>
      <p:pic>
        <p:nvPicPr>
          <p:cNvPr id="10" name="Picture 9">
            <a:extLst>
              <a:ext uri="{FF2B5EF4-FFF2-40B4-BE49-F238E27FC236}">
                <a16:creationId xmlns:a16="http://schemas.microsoft.com/office/drawing/2014/main" id="{53A70ED8-EC9C-4D4C-B641-BFA6C6ADF3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592" t="10001" r="22084" b="8087"/>
          <a:stretch/>
        </p:blipFill>
        <p:spPr>
          <a:xfrm>
            <a:off x="14020800" y="2779956"/>
            <a:ext cx="4250041" cy="6292729"/>
          </a:xfrm>
          <a:prstGeom prst="rect">
            <a:avLst/>
          </a:prstGeom>
        </p:spPr>
      </p:pic>
    </p:spTree>
    <p:extLst>
      <p:ext uri="{BB962C8B-B14F-4D97-AF65-F5344CB8AC3E}">
        <p14:creationId xmlns:p14="http://schemas.microsoft.com/office/powerpoint/2010/main" val="772884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9334500" cy="2585323"/>
          </a:xfrm>
        </p:spPr>
        <p:txBody>
          <a:bodyPr/>
          <a:lstStyle/>
          <a:p>
            <a:r>
              <a:rPr lang="en-US" dirty="0">
                <a:solidFill>
                  <a:schemeClr val="accent1"/>
                </a:solidFill>
              </a:rPr>
              <a:t>future launches </a:t>
            </a:r>
            <a:br>
              <a:rPr lang="en-US" dirty="0">
                <a:solidFill>
                  <a:schemeClr val="accent1"/>
                </a:solidFill>
              </a:rPr>
            </a:br>
            <a:r>
              <a:rPr lang="en-US" dirty="0"/>
              <a:t>floor sinks</a:t>
            </a:r>
            <a:br>
              <a:rPr lang="en-US" dirty="0">
                <a:solidFill>
                  <a:schemeClr val="accent1"/>
                </a:solidFill>
              </a:rPr>
            </a:b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46</a:t>
            </a:fld>
            <a:endParaRPr b="0" dirty="0">
              <a:latin typeface="Arial Regular" charset="0"/>
            </a:endParaRPr>
          </a:p>
        </p:txBody>
      </p:sp>
    </p:spTree>
    <p:extLst>
      <p:ext uri="{BB962C8B-B14F-4D97-AF65-F5344CB8AC3E}">
        <p14:creationId xmlns:p14="http://schemas.microsoft.com/office/powerpoint/2010/main" val="26029336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future launches</a:t>
            </a:r>
            <a:br>
              <a:rPr lang="en-US" dirty="0"/>
            </a:br>
            <a:r>
              <a:rPr lang="en-US" dirty="0"/>
              <a:t>floor sinks</a:t>
            </a:r>
            <a:endParaRPr lang="uk-UA" dirty="0"/>
          </a:p>
        </p:txBody>
      </p:sp>
      <p:sp>
        <p:nvSpPr>
          <p:cNvPr id="3" name="Slide Number Placeholder 2"/>
          <p:cNvSpPr>
            <a:spLocks noGrp="1"/>
          </p:cNvSpPr>
          <p:nvPr>
            <p:ph type="sldNum" sz="quarter" idx="10"/>
          </p:nvPr>
        </p:nvSpPr>
        <p:spPr/>
        <p:txBody>
          <a:body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b="0">
                <a:solidFill>
                  <a:srgbClr val="C0C0C8"/>
                </a:solidFill>
                <a:latin typeface="Arial Regular" charset="0"/>
              </a:rPr>
              <a:pPr/>
              <a:t>47</a:t>
            </a:fld>
            <a:endParaRPr b="0" dirty="0">
              <a:solidFill>
                <a:srgbClr val="C0C0C8"/>
              </a:solidFill>
              <a:latin typeface="Arial Regular" charset="0"/>
            </a:endParaRPr>
          </a:p>
        </p:txBody>
      </p:sp>
      <p:sp>
        <p:nvSpPr>
          <p:cNvPr id="31" name="Rectangle 30"/>
          <p:cNvSpPr/>
          <p:nvPr/>
        </p:nvSpPr>
        <p:spPr>
          <a:xfrm>
            <a:off x="9296400" y="-25400"/>
            <a:ext cx="89789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rgbClr val="0A091B"/>
              </a:solidFill>
            </a:endParaRPr>
          </a:p>
        </p:txBody>
      </p:sp>
      <p:grpSp>
        <p:nvGrpSpPr>
          <p:cNvPr id="40" name="Group 39"/>
          <p:cNvGrpSpPr/>
          <p:nvPr/>
        </p:nvGrpSpPr>
        <p:grpSpPr>
          <a:xfrm>
            <a:off x="830579" y="2466320"/>
            <a:ext cx="8467983" cy="1261884"/>
            <a:chOff x="7467600" y="5557807"/>
            <a:chExt cx="8134351" cy="1261884"/>
          </a:xfrm>
        </p:grpSpPr>
        <p:sp>
          <p:nvSpPr>
            <p:cNvPr id="42" name="TextBox 41"/>
            <p:cNvSpPr txBox="1"/>
            <p:nvPr/>
          </p:nvSpPr>
          <p:spPr>
            <a:xfrm>
              <a:off x="7587625" y="5557807"/>
              <a:ext cx="8014326" cy="1261884"/>
            </a:xfrm>
            <a:prstGeom prst="rect">
              <a:avLst/>
            </a:prstGeom>
            <a:noFill/>
          </p:spPr>
          <p:txBody>
            <a:bodyPr wrap="square" rtlCol="0">
              <a:spAutoFit/>
            </a:bodyPr>
            <a:lstStyle/>
            <a:p>
              <a:r>
                <a:rPr lang="en-US" sz="3600" dirty="0">
                  <a:solidFill>
                    <a:srgbClr val="0077C8"/>
                  </a:solidFill>
                  <a:latin typeface="Arial Narrow Regular" charset="0"/>
                </a:rPr>
                <a:t>polymer floor sinks</a:t>
              </a:r>
            </a:p>
            <a:p>
              <a:endParaRPr lang="en-US" sz="2000" dirty="0">
                <a:solidFill>
                  <a:srgbClr val="858591"/>
                </a:solidFill>
                <a:latin typeface="Arial Narrow Regular" charset="0"/>
              </a:endParaRPr>
            </a:p>
            <a:p>
              <a:endParaRPr lang="en-US" sz="2000" dirty="0">
                <a:solidFill>
                  <a:srgbClr val="85859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3"/>
          <a:stretch>
            <a:fillRect/>
          </a:stretch>
        </p:blipFill>
        <p:spPr>
          <a:xfrm>
            <a:off x="8110548" y="295345"/>
            <a:ext cx="9698027" cy="6565901"/>
          </a:xfrm>
          <a:prstGeom prst="rect">
            <a:avLst/>
          </a:prstGeom>
        </p:spPr>
      </p:pic>
      <p:pic>
        <p:nvPicPr>
          <p:cNvPr id="7" name="Picture 6"/>
          <p:cNvPicPr>
            <a:picLocks noChangeAspect="1"/>
          </p:cNvPicPr>
          <p:nvPr/>
        </p:nvPicPr>
        <p:blipFill>
          <a:blip r:embed="rId4"/>
          <a:stretch>
            <a:fillRect/>
          </a:stretch>
        </p:blipFill>
        <p:spPr>
          <a:xfrm>
            <a:off x="2824461" y="3443322"/>
            <a:ext cx="6854626" cy="6781801"/>
          </a:xfrm>
          <a:prstGeom prst="rect">
            <a:avLst/>
          </a:prstGeom>
        </p:spPr>
      </p:pic>
    </p:spTree>
    <p:extLst>
      <p:ext uri="{BB962C8B-B14F-4D97-AF65-F5344CB8AC3E}">
        <p14:creationId xmlns:p14="http://schemas.microsoft.com/office/powerpoint/2010/main" val="37975683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9334500" cy="2585323"/>
          </a:xfrm>
        </p:spPr>
        <p:txBody>
          <a:bodyPr/>
          <a:lstStyle/>
          <a:p>
            <a:r>
              <a:rPr lang="en-US" dirty="0">
                <a:solidFill>
                  <a:schemeClr val="accent1"/>
                </a:solidFill>
              </a:rPr>
              <a:t>future launches </a:t>
            </a:r>
            <a:br>
              <a:rPr lang="en-US" dirty="0">
                <a:solidFill>
                  <a:schemeClr val="accent1"/>
                </a:solidFill>
              </a:rPr>
            </a:br>
            <a:r>
              <a:rPr lang="en-US" dirty="0" err="1"/>
              <a:t>inSpec</a:t>
            </a:r>
            <a:br>
              <a:rPr lang="en-US" dirty="0">
                <a:solidFill>
                  <a:schemeClr val="accent1"/>
                </a:solidFill>
              </a:rPr>
            </a:b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48</a:t>
            </a:fld>
            <a:endParaRPr b="0" dirty="0">
              <a:latin typeface="Arial Regular" charset="0"/>
            </a:endParaRPr>
          </a:p>
        </p:txBody>
      </p:sp>
    </p:spTree>
    <p:extLst>
      <p:ext uri="{BB962C8B-B14F-4D97-AF65-F5344CB8AC3E}">
        <p14:creationId xmlns:p14="http://schemas.microsoft.com/office/powerpoint/2010/main" val="3386398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future launches</a:t>
            </a:r>
            <a:br>
              <a:rPr lang="en-US" dirty="0"/>
            </a:br>
            <a:r>
              <a:rPr lang="en-US" dirty="0" err="1"/>
              <a:t>inSpec</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49</a:t>
            </a:fld>
            <a:endParaRPr b="0" dirty="0">
              <a:latin typeface="Arial Regular" charset="0"/>
            </a:endParaRPr>
          </a:p>
        </p:txBody>
      </p:sp>
      <p:sp>
        <p:nvSpPr>
          <p:cNvPr id="31" name="Rectangle 30"/>
          <p:cNvSpPr/>
          <p:nvPr/>
        </p:nvSpPr>
        <p:spPr>
          <a:xfrm>
            <a:off x="9296400" y="-25400"/>
            <a:ext cx="89789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40" name="Group 39"/>
          <p:cNvGrpSpPr/>
          <p:nvPr/>
        </p:nvGrpSpPr>
        <p:grpSpPr>
          <a:xfrm>
            <a:off x="830579" y="2466320"/>
            <a:ext cx="8467983" cy="4355038"/>
            <a:chOff x="7467600" y="5557807"/>
            <a:chExt cx="8134351" cy="4355038"/>
          </a:xfrm>
        </p:grpSpPr>
        <p:sp>
          <p:nvSpPr>
            <p:cNvPr id="42" name="TextBox 41"/>
            <p:cNvSpPr txBox="1"/>
            <p:nvPr/>
          </p:nvSpPr>
          <p:spPr>
            <a:xfrm>
              <a:off x="7587625" y="5557807"/>
              <a:ext cx="8014326" cy="4355038"/>
            </a:xfrm>
            <a:prstGeom prst="rect">
              <a:avLst/>
            </a:prstGeom>
            <a:noFill/>
          </p:spPr>
          <p:txBody>
            <a:bodyPr wrap="square" rtlCol="0">
              <a:spAutoFit/>
            </a:bodyPr>
            <a:lstStyle/>
            <a:p>
              <a:r>
                <a:rPr lang="en-US" sz="3600" dirty="0">
                  <a:solidFill>
                    <a:schemeClr val="accent1"/>
                  </a:solidFill>
                  <a:latin typeface="Arial Narrow Regular" charset="0"/>
                </a:rPr>
                <a:t>coming to </a:t>
              </a:r>
              <a:r>
                <a:rPr lang="en-US" sz="3600" dirty="0" err="1">
                  <a:solidFill>
                    <a:schemeClr val="accent1"/>
                  </a:solidFill>
                  <a:latin typeface="Arial Narrow Regular" charset="0"/>
                </a:rPr>
                <a:t>inSpec</a:t>
              </a:r>
              <a:endParaRPr lang="en-US" sz="3600" dirty="0">
                <a:solidFill>
                  <a:schemeClr val="accent1"/>
                </a:solidFill>
                <a:latin typeface="Arial Narrow Regular" charset="0"/>
              </a:endParaRPr>
            </a:p>
            <a:p>
              <a:endParaRPr lang="en-US" sz="3600" dirty="0">
                <a:solidFill>
                  <a:schemeClr val="tx2"/>
                </a:solidFill>
                <a:latin typeface="Arial Narrow Regular" charset="0"/>
              </a:endParaRPr>
            </a:p>
            <a:p>
              <a:pPr marL="285750" indent="-285750">
                <a:spcAft>
                  <a:spcPts val="600"/>
                </a:spcAft>
                <a:buClr>
                  <a:schemeClr val="tx2"/>
                </a:buClr>
                <a:buFont typeface="Arial" panose="020B0604020202020204" pitchFamily="34" charset="0"/>
                <a:buChar char="•"/>
              </a:pPr>
              <a:r>
                <a:rPr lang="en-US" sz="2000" b="1" dirty="0">
                  <a:solidFill>
                    <a:schemeClr val="accent1"/>
                  </a:solidFill>
                  <a:latin typeface="Arial Narrow Regular" charset="0"/>
                </a:rPr>
                <a:t>World Dryer</a:t>
              </a:r>
              <a:endParaRPr lang="en-US" sz="2000" dirty="0">
                <a:solidFill>
                  <a:schemeClr val="tx2"/>
                </a:solidFill>
                <a:latin typeface="Arial Narrow Regular" charset="0"/>
              </a:endParaRPr>
            </a:p>
            <a:p>
              <a:pPr marL="285750" indent="-285750">
                <a:spcAft>
                  <a:spcPts val="600"/>
                </a:spcAft>
                <a:buClr>
                  <a:schemeClr val="tx2"/>
                </a:buClr>
                <a:buFont typeface="Arial" panose="020B0604020202020204" pitchFamily="34" charset="0"/>
                <a:buChar char="•"/>
              </a:pPr>
              <a:endParaRPr lang="en-US" sz="2000" dirty="0">
                <a:solidFill>
                  <a:schemeClr val="tx2"/>
                </a:solidFill>
                <a:latin typeface="Arial Narrow Regular" charset="0"/>
              </a:endParaRPr>
            </a:p>
            <a:p>
              <a:pPr marL="285750" indent="-285750">
                <a:spcAft>
                  <a:spcPts val="600"/>
                </a:spcAft>
                <a:buClr>
                  <a:schemeClr val="tx2"/>
                </a:buClr>
                <a:buFont typeface="Arial" panose="020B0604020202020204" pitchFamily="34" charset="0"/>
                <a:buChar char="•"/>
              </a:pPr>
              <a:r>
                <a:rPr lang="en-US" sz="2000" b="1" dirty="0">
                  <a:solidFill>
                    <a:schemeClr val="accent1"/>
                  </a:solidFill>
                  <a:latin typeface="Arial Narrow Regular" charset="0"/>
                </a:rPr>
                <a:t>PEX</a:t>
              </a:r>
              <a:endParaRPr lang="en-US" sz="2000" dirty="0">
                <a:solidFill>
                  <a:schemeClr val="tx2"/>
                </a:solidFill>
                <a:latin typeface="Arial Narrow Regular" charset="0"/>
              </a:endParaRPr>
            </a:p>
            <a:p>
              <a:pPr marL="285750" indent="-285750">
                <a:spcAft>
                  <a:spcPts val="600"/>
                </a:spcAft>
                <a:buClr>
                  <a:schemeClr val="tx2"/>
                </a:buClr>
                <a:buFont typeface="Arial" panose="020B0604020202020204" pitchFamily="34" charset="0"/>
                <a:buChar char="•"/>
              </a:pPr>
              <a:endParaRPr lang="en-US" sz="2000" dirty="0">
                <a:solidFill>
                  <a:schemeClr val="tx2"/>
                </a:solidFill>
                <a:latin typeface="Arial Narrow Regular" charset="0"/>
              </a:endParaRPr>
            </a:p>
            <a:p>
              <a:pPr marL="285750" indent="-285750">
                <a:buFont typeface="Arial" panose="020B0604020202020204" pitchFamily="34" charset="0"/>
                <a:buChar char="•"/>
              </a:pPr>
              <a:r>
                <a:rPr lang="en-US" sz="2000" b="1" dirty="0">
                  <a:solidFill>
                    <a:srgbClr val="0070C0"/>
                  </a:solidFill>
                  <a:latin typeface="Arial Narrow Regular"/>
                </a:rPr>
                <a:t>Do you have an idea to make </a:t>
              </a:r>
              <a:r>
                <a:rPr lang="en-US" sz="2000" b="1" dirty="0" err="1">
                  <a:solidFill>
                    <a:srgbClr val="0070C0"/>
                  </a:solidFill>
                  <a:latin typeface="Arial Narrow Regular"/>
                </a:rPr>
                <a:t>inSpec</a:t>
              </a:r>
              <a:r>
                <a:rPr lang="en-US" sz="2000" b="1" dirty="0">
                  <a:solidFill>
                    <a:srgbClr val="0070C0"/>
                  </a:solidFill>
                  <a:latin typeface="Arial Narrow Regular"/>
                </a:rPr>
                <a:t> even better?</a:t>
              </a:r>
            </a:p>
            <a:p>
              <a:pPr marL="971550" lvl="1" indent="-285750">
                <a:buFont typeface="Arial" panose="020B0604020202020204" pitchFamily="34" charset="0"/>
                <a:buChar char="•"/>
              </a:pPr>
              <a:r>
                <a:rPr lang="en-US" sz="2000" dirty="0">
                  <a:solidFill>
                    <a:schemeClr val="tx2"/>
                  </a:solidFill>
                  <a:latin typeface="Arial Narrow Regular"/>
                </a:rPr>
                <a:t>Reach out to our team to let us know the updates you would like to see. </a:t>
              </a:r>
              <a:endParaRPr lang="en-US" sz="2000" dirty="0">
                <a:solidFill>
                  <a:srgbClr val="0070C0"/>
                </a:solidFill>
                <a:latin typeface="Arial Narrow Regular"/>
              </a:endParaRPr>
            </a:p>
            <a:p>
              <a:pPr marL="285750" indent="-285750">
                <a:spcAft>
                  <a:spcPts val="600"/>
                </a:spcAft>
                <a:buClr>
                  <a:schemeClr val="tx2"/>
                </a:buClr>
                <a:buFont typeface="Arial" panose="020B0604020202020204" pitchFamily="34" charset="0"/>
                <a:buChar char="•"/>
              </a:pPr>
              <a:endParaRPr lang="en-US" sz="2000" dirty="0">
                <a:solidFill>
                  <a:schemeClr val="tx2"/>
                </a:solidFill>
                <a:latin typeface="Arial Narrow Regular" charset="0"/>
              </a:endParaRPr>
            </a:p>
            <a:p>
              <a:endParaRPr lang="en-US" sz="2000" dirty="0">
                <a:solidFill>
                  <a:schemeClr val="tx2"/>
                </a:solidFill>
                <a:latin typeface="Arial Narrow Regular" charset="0"/>
              </a:endParaRPr>
            </a:p>
            <a:p>
              <a:endParaRPr lang="en-US" sz="2000" dirty="0">
                <a:solidFill>
                  <a:schemeClr val="tx2"/>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0AD394C9-02D6-485F-9AE0-AD018DEB10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400" y="479288"/>
            <a:ext cx="8978899" cy="3416362"/>
          </a:xfrm>
          <a:prstGeom prst="rect">
            <a:avLst/>
          </a:prstGeom>
        </p:spPr>
      </p:pic>
      <p:pic>
        <p:nvPicPr>
          <p:cNvPr id="7" name="Picture 6">
            <a:extLst>
              <a:ext uri="{FF2B5EF4-FFF2-40B4-BE49-F238E27FC236}">
                <a16:creationId xmlns:a16="http://schemas.microsoft.com/office/drawing/2014/main" id="{8136C451-3B58-41E7-BD60-853CE809C8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703" y="4177745"/>
            <a:ext cx="5626455" cy="5626455"/>
          </a:xfrm>
          <a:prstGeom prst="rect">
            <a:avLst/>
          </a:prstGeom>
        </p:spPr>
      </p:pic>
    </p:spTree>
    <p:extLst>
      <p:ext uri="{BB962C8B-B14F-4D97-AF65-F5344CB8AC3E}">
        <p14:creationId xmlns:p14="http://schemas.microsoft.com/office/powerpoint/2010/main" val="1499434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past launches</a:t>
            </a:r>
            <a:br>
              <a:rPr lang="en-US" dirty="0"/>
            </a:br>
            <a:r>
              <a:rPr lang="en-US" dirty="0"/>
              <a:t>backflow prevention</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5</a:t>
            </a:fld>
            <a:endParaRPr b="0" dirty="0">
              <a:latin typeface="Arial Regular" charset="0"/>
            </a:endParaRPr>
          </a:p>
        </p:txBody>
      </p:sp>
      <p:sp>
        <p:nvSpPr>
          <p:cNvPr id="31" name="Rectangle 30"/>
          <p:cNvSpPr/>
          <p:nvPr/>
        </p:nvSpPr>
        <p:spPr>
          <a:xfrm>
            <a:off x="9296400" y="-25400"/>
            <a:ext cx="89789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9753600" y="-38100"/>
            <a:ext cx="85344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6" name="Rectangle 5"/>
          <p:cNvSpPr/>
          <p:nvPr/>
        </p:nvSpPr>
        <p:spPr>
          <a:xfrm>
            <a:off x="609600" y="9182100"/>
            <a:ext cx="1752600" cy="844692"/>
          </a:xfrm>
          <a:prstGeom prst="rect">
            <a:avLst/>
          </a:prstGeom>
          <a:solidFill>
            <a:schemeClr val="bg2">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12" name="Picture 11" descr="6-475STDA_Front.jpg"/>
          <p:cNvPicPr>
            <a:picLocks noChangeAspect="1"/>
          </p:cNvPicPr>
          <p:nvPr/>
        </p:nvPicPr>
        <p:blipFill>
          <a:blip r:embed="rId3" cstate="print"/>
          <a:stretch>
            <a:fillRect/>
          </a:stretch>
        </p:blipFill>
        <p:spPr>
          <a:xfrm>
            <a:off x="14020800" y="6477000"/>
            <a:ext cx="3810000" cy="3810000"/>
          </a:xfrm>
          <a:prstGeom prst="rect">
            <a:avLst/>
          </a:prstGeom>
        </p:spPr>
      </p:pic>
      <p:pic>
        <p:nvPicPr>
          <p:cNvPr id="13" name="Picture 12" descr="6-475ST_Front.jpg"/>
          <p:cNvPicPr>
            <a:picLocks noChangeAspect="1"/>
          </p:cNvPicPr>
          <p:nvPr/>
        </p:nvPicPr>
        <p:blipFill>
          <a:blip r:embed="rId4" cstate="print"/>
          <a:stretch>
            <a:fillRect/>
          </a:stretch>
        </p:blipFill>
        <p:spPr>
          <a:xfrm>
            <a:off x="9906000" y="6438900"/>
            <a:ext cx="3886200" cy="3886200"/>
          </a:xfrm>
          <a:prstGeom prst="rect">
            <a:avLst/>
          </a:prstGeom>
        </p:spPr>
      </p:pic>
      <p:grpSp>
        <p:nvGrpSpPr>
          <p:cNvPr id="2" name="Group 26"/>
          <p:cNvGrpSpPr/>
          <p:nvPr/>
        </p:nvGrpSpPr>
        <p:grpSpPr>
          <a:xfrm>
            <a:off x="1077441" y="2385588"/>
            <a:ext cx="8447559" cy="3466004"/>
            <a:chOff x="7848600" y="5084128"/>
            <a:chExt cx="7249427" cy="3466004"/>
          </a:xfrm>
        </p:grpSpPr>
        <p:grpSp>
          <p:nvGrpSpPr>
            <p:cNvPr id="5" name="Group 21"/>
            <p:cNvGrpSpPr/>
            <p:nvPr/>
          </p:nvGrpSpPr>
          <p:grpSpPr>
            <a:xfrm>
              <a:off x="7848600" y="5084128"/>
              <a:ext cx="7249427" cy="646331"/>
              <a:chOff x="7467600" y="5557807"/>
              <a:chExt cx="7249427" cy="646331"/>
            </a:xfrm>
          </p:grpSpPr>
          <p:sp>
            <p:nvSpPr>
              <p:cNvPr id="19" name="TextBox 18"/>
              <p:cNvSpPr txBox="1"/>
              <p:nvPr/>
            </p:nvSpPr>
            <p:spPr>
              <a:xfrm>
                <a:off x="7587625" y="5557807"/>
                <a:ext cx="7129402" cy="646331"/>
              </a:xfrm>
              <a:prstGeom prst="rect">
                <a:avLst/>
              </a:prstGeom>
              <a:noFill/>
            </p:spPr>
            <p:txBody>
              <a:bodyPr wrap="square" rtlCol="0">
                <a:spAutoFit/>
              </a:bodyPr>
              <a:lstStyle/>
              <a:p>
                <a:r>
                  <a:rPr lang="en-US" sz="3600" dirty="0">
                    <a:solidFill>
                      <a:schemeClr val="accent1"/>
                    </a:solidFill>
                    <a:latin typeface="Arial Narrow Regular" charset="0"/>
                  </a:rPr>
                  <a:t>400ST n-Pattern Series (USC launch)</a:t>
                </a:r>
                <a:endParaRPr lang="uk-UA" sz="3600" dirty="0">
                  <a:solidFill>
                    <a:schemeClr val="accent1"/>
                  </a:solidFill>
                  <a:latin typeface="Arial Narrow Regular" charset="0"/>
                </a:endParaRPr>
              </a:p>
            </p:txBody>
          </p:sp>
          <p:cxnSp>
            <p:nvCxnSpPr>
              <p:cNvPr id="20" name="Straight Connector 19"/>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8279998" y="5718588"/>
              <a:ext cx="6229498" cy="2831544"/>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b="1" dirty="0">
                  <a:solidFill>
                    <a:schemeClr val="accent1"/>
                  </a:solidFill>
                  <a:latin typeface="Arial Narrow Regular"/>
                </a:rPr>
                <a:t>USC approved on all size and types!</a:t>
              </a:r>
            </a:p>
            <a:p>
              <a:pPr marL="285750" indent="-285750">
                <a:buClr>
                  <a:schemeClr val="tx2"/>
                </a:buClr>
                <a:buFont typeface="Arial" panose="020B0604020202020204" pitchFamily="34" charset="0"/>
                <a:buChar char="•"/>
              </a:pPr>
              <a:r>
                <a:rPr lang="en-US" sz="2000" dirty="0">
                  <a:solidFill>
                    <a:schemeClr val="accent1"/>
                  </a:solidFill>
                  <a:latin typeface="Arial Narrow Regular"/>
                </a:rPr>
                <a:t>Same internal components as the Zurn Wilkins 300 and 400 series ductile iron n-Pattern – field tested and proven for 18+ years</a:t>
              </a:r>
            </a:p>
            <a:p>
              <a:pPr marL="285750" indent="-285750">
                <a:buClr>
                  <a:schemeClr val="tx2"/>
                </a:buClr>
                <a:buFont typeface="Arial" panose="020B0604020202020204" pitchFamily="34" charset="0"/>
                <a:buChar char="•"/>
              </a:pPr>
              <a:r>
                <a:rPr lang="en-US" sz="2000" dirty="0">
                  <a:solidFill>
                    <a:schemeClr val="accent1"/>
                  </a:solidFill>
                  <a:latin typeface="Arial Narrow Regular"/>
                </a:rPr>
                <a:t>Drop-in-replacement for the Febco n-Pattern</a:t>
              </a:r>
            </a:p>
            <a:p>
              <a:pPr marL="285750" indent="-285750">
                <a:buClr>
                  <a:schemeClr val="tx2"/>
                </a:buClr>
                <a:buFont typeface="Arial" panose="020B0604020202020204" pitchFamily="34" charset="0"/>
                <a:buChar char="•"/>
              </a:pPr>
              <a:r>
                <a:rPr lang="en-US" sz="2000" dirty="0">
                  <a:solidFill>
                    <a:schemeClr val="accent1"/>
                  </a:solidFill>
                  <a:latin typeface="Arial Narrow Regular"/>
                </a:rPr>
                <a:t>Smaller footprint – new ductile iron setters to fit tighter center line dimensions</a:t>
              </a:r>
            </a:p>
            <a:p>
              <a:pPr marL="285750" indent="-285750">
                <a:buClr>
                  <a:schemeClr val="tx2"/>
                </a:buClr>
                <a:buFont typeface="Arial" panose="020B0604020202020204" pitchFamily="34" charset="0"/>
                <a:buChar char="•"/>
              </a:pPr>
              <a:r>
                <a:rPr lang="en-US" sz="2000" dirty="0">
                  <a:solidFill>
                    <a:schemeClr val="tx2"/>
                  </a:solidFill>
                  <a:latin typeface="Arial Narrow Regular"/>
                </a:rPr>
                <a:t>Includes </a:t>
              </a:r>
              <a:r>
                <a:rPr lang="en-US" sz="2000" b="1" dirty="0">
                  <a:solidFill>
                    <a:schemeClr val="tx2"/>
                  </a:solidFill>
                  <a:latin typeface="Arial Narrow Regular"/>
                </a:rPr>
                <a:t>R replacements </a:t>
              </a:r>
              <a:r>
                <a:rPr lang="en-US" sz="2000" dirty="0">
                  <a:solidFill>
                    <a:schemeClr val="tx2"/>
                  </a:solidFill>
                  <a:latin typeface="Arial Narrow Regular"/>
                </a:rPr>
                <a:t>of Zurn Wilkins 400 series ductile iron n-Pattern</a:t>
              </a:r>
            </a:p>
            <a:p>
              <a:endParaRPr lang="en-US" sz="1800" dirty="0">
                <a:solidFill>
                  <a:schemeClr val="tx2"/>
                </a:solidFill>
                <a:latin typeface="Arial Regular"/>
              </a:endParaRPr>
            </a:p>
          </p:txBody>
        </p:sp>
      </p:grpSp>
      <p:grpSp>
        <p:nvGrpSpPr>
          <p:cNvPr id="7" name="Group 25"/>
          <p:cNvGrpSpPr/>
          <p:nvPr/>
        </p:nvGrpSpPr>
        <p:grpSpPr>
          <a:xfrm>
            <a:off x="1001241" y="6286500"/>
            <a:ext cx="7761760" cy="2596396"/>
            <a:chOff x="7848600" y="2841467"/>
            <a:chExt cx="8237927" cy="2596396"/>
          </a:xfrm>
        </p:grpSpPr>
        <p:grpSp>
          <p:nvGrpSpPr>
            <p:cNvPr id="8" name="Group 6"/>
            <p:cNvGrpSpPr/>
            <p:nvPr/>
          </p:nvGrpSpPr>
          <p:grpSpPr>
            <a:xfrm>
              <a:off x="7848600" y="2841467"/>
              <a:ext cx="5569827" cy="646331"/>
              <a:chOff x="7467600" y="3243739"/>
              <a:chExt cx="5569827" cy="646331"/>
            </a:xfrm>
          </p:grpSpPr>
          <p:sp>
            <p:nvSpPr>
              <p:cNvPr id="24" name="TextBox 23"/>
              <p:cNvSpPr txBox="1"/>
              <p:nvPr/>
            </p:nvSpPr>
            <p:spPr>
              <a:xfrm>
                <a:off x="7587625" y="3243739"/>
                <a:ext cx="5449802" cy="646331"/>
              </a:xfrm>
              <a:prstGeom prst="rect">
                <a:avLst/>
              </a:prstGeom>
              <a:noFill/>
            </p:spPr>
            <p:txBody>
              <a:bodyPr wrap="square" rtlCol="0">
                <a:spAutoFit/>
              </a:bodyPr>
              <a:lstStyle/>
              <a:p>
                <a:r>
                  <a:rPr lang="en-US" sz="3600" dirty="0">
                    <a:solidFill>
                      <a:schemeClr val="accent1"/>
                    </a:solidFill>
                    <a:latin typeface="Arial Narrow Regular" charset="0"/>
                  </a:rPr>
                  <a:t>description</a:t>
                </a:r>
                <a:endParaRPr lang="uk-UA" sz="3600" dirty="0">
                  <a:solidFill>
                    <a:schemeClr val="accent1"/>
                  </a:solidFill>
                  <a:latin typeface="Arial Narrow Regular" charset="0"/>
                </a:endParaRPr>
              </a:p>
            </p:txBody>
          </p:sp>
          <p:cxnSp>
            <p:nvCxnSpPr>
              <p:cNvPr id="25" name="Straight Connector 24"/>
              <p:cNvCxnSpPr/>
              <p:nvPr/>
            </p:nvCxnSpPr>
            <p:spPr>
              <a:xfrm>
                <a:off x="7467600" y="3356670"/>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8382001" y="3529648"/>
              <a:ext cx="7704526" cy="1908215"/>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accent1"/>
                  </a:solidFill>
                  <a:latin typeface="Arial Narrow Regular"/>
                </a:rPr>
                <a:t>Stainless steel body (corrosion resistant body and cover)</a:t>
              </a:r>
            </a:p>
            <a:p>
              <a:pPr marL="285750" indent="-285750">
                <a:buClr>
                  <a:schemeClr val="tx2"/>
                </a:buClr>
                <a:buFont typeface="Arial" panose="020B0604020202020204" pitchFamily="34" charset="0"/>
                <a:buChar char="•"/>
              </a:pPr>
              <a:r>
                <a:rPr lang="en-US" sz="2000" dirty="0">
                  <a:solidFill>
                    <a:schemeClr val="tx2"/>
                  </a:solidFill>
                  <a:latin typeface="Arial Narrow Regular"/>
                </a:rPr>
                <a:t>Sizes: 4” – 10”</a:t>
              </a:r>
            </a:p>
            <a:p>
              <a:pPr marL="285750" indent="-285750">
                <a:buClr>
                  <a:schemeClr val="tx2"/>
                </a:buClr>
                <a:buFont typeface="Arial" panose="020B0604020202020204" pitchFamily="34" charset="0"/>
                <a:buChar char="•"/>
              </a:pPr>
              <a:r>
                <a:rPr lang="en-US" sz="2000" dirty="0">
                  <a:solidFill>
                    <a:schemeClr val="tx2"/>
                  </a:solidFill>
                  <a:latin typeface="Arial Narrow Regular"/>
                </a:rPr>
                <a:t>Types: DC (double check), RP (reduced pressure), DCDA (double check detector assembly), RPDA (reduced pressure detector assembly)</a:t>
              </a:r>
            </a:p>
            <a:p>
              <a:pPr marL="285750" indent="-285750">
                <a:buFont typeface="Arial" panose="020B0604020202020204" pitchFamily="34" charset="0"/>
                <a:buChar char="•"/>
              </a:pPr>
              <a:endParaRPr lang="uk-UA" sz="1800" dirty="0">
                <a:solidFill>
                  <a:schemeClr val="tx2"/>
                </a:solidFill>
                <a:latin typeface="Arial Regular" charset="0"/>
              </a:endParaRPr>
            </a:p>
          </p:txBody>
        </p:sp>
      </p:grpSp>
      <p:pic>
        <p:nvPicPr>
          <p:cNvPr id="26" name="Picture 25" descr="Zurn_Wilkins_6-475ST_Front_R3.jpg"/>
          <p:cNvPicPr>
            <a:picLocks noChangeAspect="1"/>
          </p:cNvPicPr>
          <p:nvPr/>
        </p:nvPicPr>
        <p:blipFill>
          <a:blip r:embed="rId5" cstate="print"/>
          <a:stretch>
            <a:fillRect/>
          </a:stretch>
        </p:blipFill>
        <p:spPr>
          <a:xfrm>
            <a:off x="14249400" y="0"/>
            <a:ext cx="3657600" cy="3657600"/>
          </a:xfrm>
          <a:prstGeom prst="rect">
            <a:avLst/>
          </a:prstGeom>
        </p:spPr>
      </p:pic>
      <p:pic>
        <p:nvPicPr>
          <p:cNvPr id="27" name="Picture 26" descr="Zurn_Wilkins_6-450STDA_Front_R1.jpg"/>
          <p:cNvPicPr>
            <a:picLocks noChangeAspect="1"/>
          </p:cNvPicPr>
          <p:nvPr/>
        </p:nvPicPr>
        <p:blipFill>
          <a:blip r:embed="rId6" cstate="print"/>
          <a:stretch>
            <a:fillRect/>
          </a:stretch>
        </p:blipFill>
        <p:spPr>
          <a:xfrm>
            <a:off x="9982200" y="3238500"/>
            <a:ext cx="3505200" cy="3505200"/>
          </a:xfrm>
          <a:prstGeom prst="rect">
            <a:avLst/>
          </a:prstGeom>
        </p:spPr>
      </p:pic>
      <p:pic>
        <p:nvPicPr>
          <p:cNvPr id="28" name="Picture 27" descr="Zurn_Wilkins_6-475STDA_Front_R3.jpg"/>
          <p:cNvPicPr>
            <a:picLocks noChangeAspect="1"/>
          </p:cNvPicPr>
          <p:nvPr/>
        </p:nvPicPr>
        <p:blipFill>
          <a:blip r:embed="rId7" cstate="print"/>
          <a:stretch>
            <a:fillRect/>
          </a:stretch>
        </p:blipFill>
        <p:spPr>
          <a:xfrm>
            <a:off x="14249400" y="3314700"/>
            <a:ext cx="3352800" cy="3352800"/>
          </a:xfrm>
          <a:prstGeom prst="rect">
            <a:avLst/>
          </a:prstGeom>
        </p:spPr>
      </p:pic>
      <p:pic>
        <p:nvPicPr>
          <p:cNvPr id="29" name="Picture 28" descr="450AST_F.jpg"/>
          <p:cNvPicPr>
            <a:picLocks noChangeAspect="1"/>
          </p:cNvPicPr>
          <p:nvPr/>
        </p:nvPicPr>
        <p:blipFill>
          <a:blip r:embed="rId8" cstate="print"/>
          <a:srcRect l="6896" r="7293"/>
          <a:stretch>
            <a:fillRect/>
          </a:stretch>
        </p:blipFill>
        <p:spPr>
          <a:xfrm>
            <a:off x="10134600" y="0"/>
            <a:ext cx="3168891" cy="3352800"/>
          </a:xfrm>
          <a:prstGeom prst="rect">
            <a:avLst/>
          </a:prstGeom>
        </p:spPr>
      </p:pic>
      <p:sp>
        <p:nvSpPr>
          <p:cNvPr id="30" name="Content Placeholder 2"/>
          <p:cNvSpPr txBox="1">
            <a:spLocks/>
          </p:cNvSpPr>
          <p:nvPr/>
        </p:nvSpPr>
        <p:spPr>
          <a:xfrm>
            <a:off x="4800600" y="9221686"/>
            <a:ext cx="3977641" cy="757268"/>
          </a:xfrm>
          <a:prstGeom prst="rect">
            <a:avLst/>
          </a:prstGeom>
          <a:solidFill>
            <a:srgbClr val="FFFF00"/>
          </a:solidFill>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2:52 Video:</a:t>
            </a:r>
          </a:p>
          <a:p>
            <a:pPr marL="0" indent="0">
              <a:buNone/>
            </a:pPr>
            <a:r>
              <a:rPr lang="en-US" sz="1800" dirty="0">
                <a:latin typeface="Arial Narrow" panose="020B0606020202030204" pitchFamily="34" charset="0"/>
                <a:hlinkClick r:id="rId9"/>
              </a:rPr>
              <a:t>Zurn Backflow Prevention 400ST n-Pattern</a:t>
            </a:r>
            <a:endParaRPr lang="en-US" sz="1800" dirty="0">
              <a:latin typeface="Arial Narrow" panose="020B0606020202030204" pitchFamily="34" charset="0"/>
            </a:endParaRPr>
          </a:p>
          <a:p>
            <a:pPr marL="0" indent="0">
              <a:buNone/>
            </a:pPr>
            <a:endParaRPr lang="en-US" sz="1650" dirty="0"/>
          </a:p>
          <a:p>
            <a:pPr marL="0" indent="0">
              <a:buNone/>
            </a:pPr>
            <a:endParaRPr lang="en-US" sz="2700" dirty="0">
              <a:solidFill>
                <a:schemeClr val="tx1"/>
              </a:solidFill>
            </a:endParaRPr>
          </a:p>
        </p:txBody>
      </p:sp>
    </p:spTree>
    <p:extLst>
      <p:ext uri="{BB962C8B-B14F-4D97-AF65-F5344CB8AC3E}">
        <p14:creationId xmlns:p14="http://schemas.microsoft.com/office/powerpoint/2010/main" val="609075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9334500" cy="2585323"/>
          </a:xfrm>
        </p:spPr>
        <p:txBody>
          <a:bodyPr/>
          <a:lstStyle/>
          <a:p>
            <a:r>
              <a:rPr lang="en-US" dirty="0">
                <a:solidFill>
                  <a:schemeClr val="accent1"/>
                </a:solidFill>
              </a:rPr>
              <a:t>future launches </a:t>
            </a:r>
            <a:br>
              <a:rPr lang="en-US" dirty="0">
                <a:solidFill>
                  <a:schemeClr val="accent1"/>
                </a:solidFill>
              </a:rPr>
            </a:br>
            <a:r>
              <a:rPr lang="en-US" dirty="0"/>
              <a:t>product training</a:t>
            </a:r>
            <a:br>
              <a:rPr lang="en-US" dirty="0">
                <a:solidFill>
                  <a:schemeClr val="accent1"/>
                </a:solidFill>
              </a:rPr>
            </a:b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50</a:t>
            </a:fld>
            <a:endParaRPr b="0" dirty="0">
              <a:latin typeface="Arial Regular" charset="0"/>
            </a:endParaRPr>
          </a:p>
        </p:txBody>
      </p:sp>
    </p:spTree>
    <p:extLst>
      <p:ext uri="{BB962C8B-B14F-4D97-AF65-F5344CB8AC3E}">
        <p14:creationId xmlns:p14="http://schemas.microsoft.com/office/powerpoint/2010/main" val="12582610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future launches</a:t>
            </a:r>
            <a:br>
              <a:rPr lang="en-US" dirty="0"/>
            </a:br>
            <a:r>
              <a:rPr lang="en-US" dirty="0"/>
              <a:t>product training</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51</a:t>
            </a:fld>
            <a:endParaRPr b="0" dirty="0">
              <a:latin typeface="Arial Regular" charset="0"/>
            </a:endParaRPr>
          </a:p>
        </p:txBody>
      </p:sp>
      <p:sp>
        <p:nvSpPr>
          <p:cNvPr id="31" name="Rectangle 30"/>
          <p:cNvSpPr/>
          <p:nvPr/>
        </p:nvSpPr>
        <p:spPr>
          <a:xfrm>
            <a:off x="9296400" y="-25400"/>
            <a:ext cx="89789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40" name="Group 39"/>
          <p:cNvGrpSpPr/>
          <p:nvPr/>
        </p:nvGrpSpPr>
        <p:grpSpPr>
          <a:xfrm>
            <a:off x="830579" y="2466320"/>
            <a:ext cx="8467983" cy="5262979"/>
            <a:chOff x="7467600" y="5557807"/>
            <a:chExt cx="8134351" cy="5262979"/>
          </a:xfrm>
        </p:grpSpPr>
        <p:sp>
          <p:nvSpPr>
            <p:cNvPr id="42" name="TextBox 41"/>
            <p:cNvSpPr txBox="1"/>
            <p:nvPr/>
          </p:nvSpPr>
          <p:spPr>
            <a:xfrm>
              <a:off x="7587625" y="5557807"/>
              <a:ext cx="8014326" cy="5262979"/>
            </a:xfrm>
            <a:prstGeom prst="rect">
              <a:avLst/>
            </a:prstGeom>
            <a:noFill/>
          </p:spPr>
          <p:txBody>
            <a:bodyPr wrap="square" rtlCol="0">
              <a:spAutoFit/>
            </a:bodyPr>
            <a:lstStyle/>
            <a:p>
              <a:r>
                <a:rPr lang="en-US" sz="3600" dirty="0">
                  <a:solidFill>
                    <a:schemeClr val="accent1"/>
                  </a:solidFill>
                  <a:latin typeface="Arial Narrow Regular" charset="0"/>
                </a:rPr>
                <a:t>live product training</a:t>
              </a:r>
            </a:p>
            <a:p>
              <a:r>
                <a:rPr lang="en-US" sz="2000" dirty="0">
                  <a:solidFill>
                    <a:schemeClr val="tx2"/>
                  </a:solidFill>
                  <a:latin typeface="Arial Narrow Regular" charset="0"/>
                </a:rPr>
                <a:t>Zurn Headquarters, Milwaukee, WI</a:t>
              </a:r>
            </a:p>
            <a:p>
              <a:r>
                <a:rPr lang="en-US" sz="2000" dirty="0">
                  <a:solidFill>
                    <a:schemeClr val="tx2"/>
                  </a:solidFill>
                  <a:latin typeface="Arial Narrow Regular" charset="0"/>
                </a:rPr>
                <a:t>July 16-18, 2019</a:t>
              </a:r>
            </a:p>
            <a:p>
              <a:endParaRPr lang="en-US" sz="2000" dirty="0">
                <a:solidFill>
                  <a:schemeClr val="tx2"/>
                </a:solidFill>
                <a:latin typeface="Arial Narrow Regular" charset="0"/>
              </a:endParaRPr>
            </a:p>
            <a:p>
              <a:r>
                <a:rPr lang="en-US" sz="2000" b="1" dirty="0">
                  <a:solidFill>
                    <a:schemeClr val="tx2"/>
                  </a:solidFill>
                  <a:latin typeface="Arial Narrow Regular" charset="0"/>
                </a:rPr>
                <a:t>Learn from our Zurn product experts:</a:t>
              </a:r>
            </a:p>
            <a:p>
              <a:pPr marL="342900" indent="-342900">
                <a:buFont typeface="Arial" panose="020B0604020202020204" pitchFamily="34" charset="0"/>
                <a:buChar char="•"/>
              </a:pPr>
              <a:r>
                <a:rPr lang="en-US" sz="2000" b="1" dirty="0">
                  <a:solidFill>
                    <a:schemeClr val="tx2"/>
                  </a:solidFill>
                  <a:latin typeface="Arial Narrow Regular" charset="0"/>
                </a:rPr>
                <a:t>Product Value Proposition</a:t>
              </a:r>
            </a:p>
            <a:p>
              <a:pPr marL="342900" indent="-342900">
                <a:buFont typeface="Arial" panose="020B0604020202020204" pitchFamily="34" charset="0"/>
                <a:buChar char="•"/>
              </a:pPr>
              <a:r>
                <a:rPr lang="en-US" sz="2000" b="1" dirty="0">
                  <a:solidFill>
                    <a:schemeClr val="tx2"/>
                  </a:solidFill>
                  <a:latin typeface="Arial Narrow Regular" charset="0"/>
                </a:rPr>
                <a:t>How it Works</a:t>
              </a:r>
            </a:p>
            <a:p>
              <a:pPr marL="342900" indent="-342900">
                <a:buFont typeface="Arial" panose="020B0604020202020204" pitchFamily="34" charset="0"/>
                <a:buChar char="•"/>
              </a:pPr>
              <a:r>
                <a:rPr lang="en-US" sz="2000" b="1" dirty="0">
                  <a:solidFill>
                    <a:schemeClr val="tx2"/>
                  </a:solidFill>
                  <a:latin typeface="Arial Narrow Regular" charset="0"/>
                </a:rPr>
                <a:t>Top Features &amp; Benefits</a:t>
              </a:r>
            </a:p>
            <a:p>
              <a:pPr marL="342900" indent="-342900">
                <a:buFont typeface="Arial" panose="020B0604020202020204" pitchFamily="34" charset="0"/>
                <a:buChar char="•"/>
              </a:pPr>
              <a:r>
                <a:rPr lang="en-US" sz="2000" b="1" dirty="0">
                  <a:solidFill>
                    <a:schemeClr val="tx2"/>
                  </a:solidFill>
                  <a:latin typeface="Arial Narrow Regular" charset="0"/>
                </a:rPr>
                <a:t>Design &amp; Specify</a:t>
              </a:r>
            </a:p>
            <a:p>
              <a:pPr marL="342900" indent="-342900">
                <a:buFont typeface="Arial" panose="020B0604020202020204" pitchFamily="34" charset="0"/>
                <a:buChar char="•"/>
              </a:pPr>
              <a:r>
                <a:rPr lang="en-US" sz="2000" b="1" dirty="0">
                  <a:solidFill>
                    <a:schemeClr val="tx2"/>
                  </a:solidFill>
                  <a:latin typeface="Arial Narrow Regular" charset="0"/>
                </a:rPr>
                <a:t>Additional Resources</a:t>
              </a:r>
            </a:p>
            <a:p>
              <a:endParaRPr lang="en-US" sz="2000" dirty="0">
                <a:solidFill>
                  <a:schemeClr val="tx2"/>
                </a:solidFill>
                <a:latin typeface="Arial Narrow Regular" charset="0"/>
              </a:endParaRPr>
            </a:p>
            <a:p>
              <a:endParaRPr lang="en-US" sz="2000" dirty="0">
                <a:solidFill>
                  <a:schemeClr val="tx2"/>
                </a:solidFill>
                <a:latin typeface="Arial Narrow Regular" charset="0"/>
              </a:endParaRPr>
            </a:p>
            <a:p>
              <a:r>
                <a:rPr lang="en-US" sz="2000" dirty="0">
                  <a:solidFill>
                    <a:schemeClr val="tx2"/>
                  </a:solidFill>
                  <a:latin typeface="Arial Narrow Regular" charset="0"/>
                </a:rPr>
                <a:t>36 student capacity</a:t>
              </a:r>
            </a:p>
            <a:p>
              <a:r>
                <a:rPr lang="en-US" sz="2000" dirty="0">
                  <a:solidFill>
                    <a:schemeClr val="tx2"/>
                  </a:solidFill>
                  <a:latin typeface="Arial Narrow Regular" charset="0"/>
                </a:rPr>
                <a:t>For Zurn sales and rep sales</a:t>
              </a:r>
            </a:p>
            <a:p>
              <a:r>
                <a:rPr lang="en-US" sz="2000" dirty="0">
                  <a:solidFill>
                    <a:schemeClr val="tx2"/>
                  </a:solidFill>
                  <a:latin typeface="Arial Narrow Regular" charset="0"/>
                </a:rPr>
                <a:t>Zurn customer care and rep customer care</a:t>
              </a:r>
            </a:p>
            <a:p>
              <a:r>
                <a:rPr lang="en-US" sz="2000" dirty="0">
                  <a:solidFill>
                    <a:schemeClr val="tx2"/>
                  </a:solidFill>
                  <a:latin typeface="Arial Narrow Regular" charset="0"/>
                </a:rPr>
                <a:t>Other Zurn employees and rep employees</a:t>
              </a: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3810000" y="8888018"/>
            <a:ext cx="5334000" cy="1323439"/>
          </a:xfrm>
          <a:prstGeom prst="rect">
            <a:avLst/>
          </a:prstGeom>
          <a:noFill/>
        </p:spPr>
        <p:txBody>
          <a:bodyPr wrap="square" rtlCol="0">
            <a:spAutoFit/>
          </a:bodyPr>
          <a:lstStyle/>
          <a:p>
            <a:pPr algn="r"/>
            <a:r>
              <a:rPr lang="en-US" sz="2000" dirty="0">
                <a:solidFill>
                  <a:schemeClr val="accent1"/>
                </a:solidFill>
                <a:latin typeface="Arial Narrow Regular"/>
              </a:rPr>
              <a:t>Live product training </a:t>
            </a:r>
          </a:p>
          <a:p>
            <a:pPr algn="r"/>
            <a:r>
              <a:rPr lang="en-US" sz="2000" dirty="0">
                <a:solidFill>
                  <a:schemeClr val="accent1"/>
                </a:solidFill>
                <a:latin typeface="Arial Narrow Regular"/>
              </a:rPr>
              <a:t>October 2018</a:t>
            </a:r>
          </a:p>
          <a:p>
            <a:pPr algn="r"/>
            <a:r>
              <a:rPr lang="en-US" sz="2000" dirty="0">
                <a:solidFill>
                  <a:schemeClr val="accent1"/>
                </a:solidFill>
                <a:latin typeface="Arial Narrow Regular"/>
              </a:rPr>
              <a:t>Zurn Headquarters</a:t>
            </a:r>
          </a:p>
          <a:p>
            <a:pPr algn="r"/>
            <a:r>
              <a:rPr lang="en-US" sz="2000" dirty="0">
                <a:solidFill>
                  <a:schemeClr val="accent1"/>
                </a:solidFill>
                <a:latin typeface="Arial Narrow Regular"/>
              </a:rPr>
              <a:t>Milwaukee, WI</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0170" b="16949"/>
          <a:stretch/>
        </p:blipFill>
        <p:spPr>
          <a:xfrm>
            <a:off x="9291131" y="8870"/>
            <a:ext cx="8991600" cy="49149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4744" b="4726"/>
          <a:stretch/>
        </p:blipFill>
        <p:spPr>
          <a:xfrm>
            <a:off x="9291131" y="4863334"/>
            <a:ext cx="8996869" cy="5433837"/>
          </a:xfrm>
          <a:prstGeom prst="rect">
            <a:avLst/>
          </a:prstGeom>
        </p:spPr>
      </p:pic>
    </p:spTree>
    <p:extLst>
      <p:ext uri="{BB962C8B-B14F-4D97-AF65-F5344CB8AC3E}">
        <p14:creationId xmlns:p14="http://schemas.microsoft.com/office/powerpoint/2010/main" val="2060083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a:solidFill>
                  <a:schemeClr val="accent1"/>
                </a:solidFill>
              </a:rPr>
              <a:t>resources</a:t>
            </a:r>
            <a:br>
              <a:rPr lang="en-US" dirty="0">
                <a:solidFill>
                  <a:schemeClr val="accent1"/>
                </a:solidFill>
              </a:rPr>
            </a:br>
            <a:r>
              <a:rPr lang="en-US" dirty="0"/>
              <a:t>support</a:t>
            </a:r>
            <a:endParaRPr lang="uk-UA" dirty="0"/>
          </a:p>
        </p:txBody>
      </p:sp>
      <p:sp>
        <p:nvSpPr>
          <p:cNvPr id="3" name="Slide Number Placeholder 2"/>
          <p:cNvSpPr>
            <a:spLocks noGrp="1"/>
          </p:cNvSpPr>
          <p:nvPr>
            <p:ph type="sldNum" sz="quarter" idx="10"/>
          </p:nvPr>
        </p:nvSpPr>
        <p:spPr>
          <a:xfrm>
            <a:off x="16916400" y="91059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52</a:t>
            </a:fld>
            <a:endParaRPr b="0" dirty="0">
              <a:latin typeface="Arial Regular" charset="0"/>
            </a:endParaRPr>
          </a:p>
        </p:txBody>
      </p:sp>
      <p:sp>
        <p:nvSpPr>
          <p:cNvPr id="20" name="TextBox 19"/>
          <p:cNvSpPr txBox="1"/>
          <p:nvPr/>
        </p:nvSpPr>
        <p:spPr>
          <a:xfrm>
            <a:off x="2362200" y="3540672"/>
            <a:ext cx="3518347" cy="646331"/>
          </a:xfrm>
          <a:prstGeom prst="rect">
            <a:avLst/>
          </a:prstGeom>
          <a:noFill/>
        </p:spPr>
        <p:txBody>
          <a:bodyPr wrap="square" rtlCol="0">
            <a:spAutoFit/>
          </a:bodyPr>
          <a:lstStyle/>
          <a:p>
            <a:r>
              <a:rPr lang="en-US" sz="3600" dirty="0">
                <a:latin typeface="Arial Narrow Regular" charset="0"/>
              </a:rPr>
              <a:t>address</a:t>
            </a:r>
            <a:endParaRPr lang="uk-UA" sz="3600" dirty="0">
              <a:latin typeface="Arial Narrow Regular" charset="0"/>
            </a:endParaRPr>
          </a:p>
        </p:txBody>
      </p:sp>
      <p:sp>
        <p:nvSpPr>
          <p:cNvPr id="21" name="TextBox 20"/>
          <p:cNvSpPr txBox="1"/>
          <p:nvPr/>
        </p:nvSpPr>
        <p:spPr>
          <a:xfrm>
            <a:off x="2362200" y="4646214"/>
            <a:ext cx="3657600" cy="990015"/>
          </a:xfrm>
          <a:prstGeom prst="rect">
            <a:avLst/>
          </a:prstGeom>
          <a:noFill/>
        </p:spPr>
        <p:txBody>
          <a:bodyPr wrap="square" rtlCol="0">
            <a:spAutoFit/>
          </a:bodyPr>
          <a:lstStyle/>
          <a:p>
            <a:pPr>
              <a:lnSpc>
                <a:spcPct val="150000"/>
              </a:lnSpc>
            </a:pPr>
            <a:r>
              <a:rPr lang="en-US" sz="2000" dirty="0">
                <a:latin typeface="Arial Regular" charset="0"/>
              </a:rPr>
              <a:t>511</a:t>
            </a:r>
            <a:r>
              <a:rPr lang="en-US" sz="2000" dirty="0">
                <a:solidFill>
                  <a:schemeClr val="tx2"/>
                </a:solidFill>
                <a:latin typeface="Arial Regular" charset="0"/>
              </a:rPr>
              <a:t> Freshwater Way</a:t>
            </a:r>
          </a:p>
          <a:p>
            <a:pPr>
              <a:lnSpc>
                <a:spcPct val="150000"/>
              </a:lnSpc>
            </a:pPr>
            <a:r>
              <a:rPr lang="en-US" sz="2000" dirty="0">
                <a:solidFill>
                  <a:schemeClr val="tx2"/>
                </a:solidFill>
                <a:latin typeface="Arial Regular" charset="0"/>
              </a:rPr>
              <a:t>Milwaukee, WI </a:t>
            </a:r>
            <a:r>
              <a:rPr lang="en-US" sz="2000" dirty="0">
                <a:latin typeface="Arial Regular" charset="0"/>
              </a:rPr>
              <a:t>53204</a:t>
            </a:r>
          </a:p>
        </p:txBody>
      </p:sp>
      <p:sp>
        <p:nvSpPr>
          <p:cNvPr id="22" name="TextBox 21"/>
          <p:cNvSpPr txBox="1"/>
          <p:nvPr/>
        </p:nvSpPr>
        <p:spPr>
          <a:xfrm>
            <a:off x="6836569" y="3540672"/>
            <a:ext cx="3657600" cy="646331"/>
          </a:xfrm>
          <a:prstGeom prst="rect">
            <a:avLst/>
          </a:prstGeom>
          <a:noFill/>
        </p:spPr>
        <p:txBody>
          <a:bodyPr wrap="square" rtlCol="0">
            <a:spAutoFit/>
          </a:bodyPr>
          <a:lstStyle/>
          <a:p>
            <a:r>
              <a:rPr lang="en-US" sz="3600" dirty="0">
                <a:latin typeface="Arial Narrow Regular" charset="0"/>
              </a:rPr>
              <a:t>phone</a:t>
            </a:r>
            <a:endParaRPr lang="uk-UA" sz="3600" dirty="0">
              <a:latin typeface="Arial Narrow Regular" charset="0"/>
            </a:endParaRPr>
          </a:p>
        </p:txBody>
      </p:sp>
      <p:sp>
        <p:nvSpPr>
          <p:cNvPr id="18" name="TextBox 17"/>
          <p:cNvSpPr txBox="1"/>
          <p:nvPr/>
        </p:nvSpPr>
        <p:spPr>
          <a:xfrm>
            <a:off x="6836569" y="4643315"/>
            <a:ext cx="3339548" cy="528350"/>
          </a:xfrm>
          <a:prstGeom prst="rect">
            <a:avLst/>
          </a:prstGeom>
          <a:noFill/>
        </p:spPr>
        <p:txBody>
          <a:bodyPr wrap="square" rtlCol="0">
            <a:spAutoFit/>
          </a:bodyPr>
          <a:lstStyle/>
          <a:p>
            <a:pPr>
              <a:lnSpc>
                <a:spcPct val="150000"/>
              </a:lnSpc>
            </a:pPr>
            <a:r>
              <a:rPr lang="en-US" sz="2000" dirty="0">
                <a:solidFill>
                  <a:schemeClr val="tx2"/>
                </a:solidFill>
                <a:latin typeface="Arial Regular" charset="0"/>
              </a:rPr>
              <a:t>toll-free </a:t>
            </a:r>
            <a:r>
              <a:rPr lang="en-US" sz="2000" dirty="0">
                <a:latin typeface="Arial Regular" charset="0"/>
              </a:rPr>
              <a:t>1-855-ONE-ZURN</a:t>
            </a:r>
          </a:p>
        </p:txBody>
      </p:sp>
      <p:sp>
        <p:nvSpPr>
          <p:cNvPr id="25" name="TextBox 24"/>
          <p:cNvSpPr txBox="1"/>
          <p:nvPr/>
        </p:nvSpPr>
        <p:spPr>
          <a:xfrm>
            <a:off x="11310938" y="3540672"/>
            <a:ext cx="3657600" cy="646331"/>
          </a:xfrm>
          <a:prstGeom prst="rect">
            <a:avLst/>
          </a:prstGeom>
          <a:noFill/>
        </p:spPr>
        <p:txBody>
          <a:bodyPr wrap="square" rtlCol="0">
            <a:spAutoFit/>
          </a:bodyPr>
          <a:lstStyle/>
          <a:p>
            <a:r>
              <a:rPr lang="en-US" sz="3600" dirty="0">
                <a:latin typeface="Arial Narrow Regular" charset="0"/>
              </a:rPr>
              <a:t>online</a:t>
            </a:r>
            <a:endParaRPr lang="uk-UA" sz="3600" dirty="0">
              <a:latin typeface="Arial Narrow Regular" charset="0"/>
            </a:endParaRPr>
          </a:p>
        </p:txBody>
      </p:sp>
      <p:sp>
        <p:nvSpPr>
          <p:cNvPr id="26" name="TextBox 25"/>
          <p:cNvSpPr txBox="1"/>
          <p:nvPr/>
        </p:nvSpPr>
        <p:spPr>
          <a:xfrm>
            <a:off x="11310938" y="4643315"/>
            <a:ext cx="6443662" cy="4939814"/>
          </a:xfrm>
          <a:prstGeom prst="rect">
            <a:avLst/>
          </a:prstGeom>
          <a:noFill/>
        </p:spPr>
        <p:txBody>
          <a:bodyPr wrap="square" rtlCol="0">
            <a:spAutoFit/>
          </a:bodyPr>
          <a:lstStyle/>
          <a:p>
            <a:pPr>
              <a:lnSpc>
                <a:spcPct val="150000"/>
              </a:lnSpc>
            </a:pPr>
            <a:r>
              <a:rPr lang="en-US" sz="2000" dirty="0">
                <a:latin typeface="Arial Regular" charset="0"/>
              </a:rPr>
              <a:t>zurn</a:t>
            </a:r>
            <a:r>
              <a:rPr lang="en-US" sz="2000" dirty="0">
                <a:solidFill>
                  <a:schemeClr val="tx2"/>
                </a:solidFill>
                <a:latin typeface="Arial Regular" charset="0"/>
              </a:rPr>
              <a:t>.com</a:t>
            </a:r>
          </a:p>
          <a:p>
            <a:pPr>
              <a:lnSpc>
                <a:spcPct val="150000"/>
              </a:lnSpc>
            </a:pPr>
            <a:r>
              <a:rPr lang="en-US" sz="1400" dirty="0">
                <a:solidFill>
                  <a:schemeClr val="accent1"/>
                </a:solidFill>
                <a:latin typeface="Arial Narrow Regular"/>
              </a:rPr>
              <a:t>Product Pages | Tools, Specifications, &amp; Resources | Vertical Market Solutions</a:t>
            </a:r>
          </a:p>
          <a:p>
            <a:pPr>
              <a:lnSpc>
                <a:spcPct val="150000"/>
              </a:lnSpc>
            </a:pPr>
            <a:r>
              <a:rPr lang="en-US" sz="1400" dirty="0">
                <a:solidFill>
                  <a:schemeClr val="accent1"/>
                </a:solidFill>
                <a:latin typeface="Arial Narrow Regular"/>
              </a:rPr>
              <a:t>inSpec | Manufacturer Cross Reference | ARCAT | MasterSpec | SpecBuilder |</a:t>
            </a:r>
          </a:p>
          <a:p>
            <a:pPr>
              <a:lnSpc>
                <a:spcPct val="150000"/>
              </a:lnSpc>
            </a:pPr>
            <a:r>
              <a:rPr lang="en-US" sz="1400" dirty="0">
                <a:solidFill>
                  <a:schemeClr val="accent1"/>
                </a:solidFill>
                <a:latin typeface="Arial Narrow Regular"/>
              </a:rPr>
              <a:t>Specifiers | BIM/Revit Files</a:t>
            </a:r>
          </a:p>
          <a:p>
            <a:pPr>
              <a:lnSpc>
                <a:spcPct val="150000"/>
              </a:lnSpc>
            </a:pPr>
            <a:endParaRPr lang="en-US" sz="1000" dirty="0">
              <a:solidFill>
                <a:schemeClr val="tx2"/>
              </a:solidFill>
              <a:latin typeface="Arial Regular" charset="0"/>
            </a:endParaRPr>
          </a:p>
          <a:p>
            <a:pPr>
              <a:lnSpc>
                <a:spcPct val="150000"/>
              </a:lnSpc>
            </a:pPr>
            <a:r>
              <a:rPr lang="en-US" sz="2000" dirty="0">
                <a:latin typeface="Arial Regular" charset="0"/>
                <a:hlinkClick r:id="rId3"/>
              </a:rPr>
              <a:t>zurn</a:t>
            </a:r>
            <a:r>
              <a:rPr lang="en-US" sz="2000" dirty="0">
                <a:solidFill>
                  <a:schemeClr val="tx2"/>
                </a:solidFill>
                <a:latin typeface="Arial Regular" charset="0"/>
                <a:hlinkClick r:id="rId3"/>
              </a:rPr>
              <a:t>.com/resources/product-training</a:t>
            </a:r>
            <a:endParaRPr lang="en-US" sz="2000" dirty="0">
              <a:solidFill>
                <a:schemeClr val="tx2"/>
              </a:solidFill>
              <a:latin typeface="Arial Regular" charset="0"/>
            </a:endParaRPr>
          </a:p>
          <a:p>
            <a:pPr>
              <a:lnSpc>
                <a:spcPct val="150000"/>
              </a:lnSpc>
            </a:pPr>
            <a:r>
              <a:rPr lang="en-US" sz="1400" dirty="0">
                <a:solidFill>
                  <a:schemeClr val="accent1"/>
                </a:solidFill>
                <a:latin typeface="Arial Narrow Regular"/>
              </a:rPr>
              <a:t>Zurn Product - Overview</a:t>
            </a:r>
          </a:p>
          <a:p>
            <a:pPr>
              <a:lnSpc>
                <a:spcPct val="150000"/>
              </a:lnSpc>
            </a:pPr>
            <a:r>
              <a:rPr lang="en-US" sz="1400" dirty="0">
                <a:solidFill>
                  <a:schemeClr val="accent1"/>
                </a:solidFill>
                <a:latin typeface="Arial Narrow Regular"/>
              </a:rPr>
              <a:t>How to Install and Support</a:t>
            </a:r>
          </a:p>
          <a:p>
            <a:pPr>
              <a:lnSpc>
                <a:spcPct val="150000"/>
              </a:lnSpc>
            </a:pPr>
            <a:endParaRPr lang="en-US" sz="1000" dirty="0">
              <a:solidFill>
                <a:schemeClr val="tx2"/>
              </a:solidFill>
              <a:latin typeface="Arial Regular" charset="0"/>
            </a:endParaRPr>
          </a:p>
          <a:p>
            <a:pPr>
              <a:lnSpc>
                <a:spcPct val="150000"/>
              </a:lnSpc>
            </a:pPr>
            <a:r>
              <a:rPr lang="en-US" sz="2000" dirty="0">
                <a:solidFill>
                  <a:schemeClr val="tx2"/>
                </a:solidFill>
                <a:latin typeface="Arial Regular" charset="0"/>
              </a:rPr>
              <a:t>linkedin/</a:t>
            </a:r>
            <a:r>
              <a:rPr lang="en-US" sz="2000" dirty="0">
                <a:latin typeface="Arial Regular" charset="0"/>
              </a:rPr>
              <a:t>Zurn Industries, LLC</a:t>
            </a:r>
            <a:endParaRPr lang="en-US" sz="2000" dirty="0">
              <a:solidFill>
                <a:schemeClr val="tx2"/>
              </a:solidFill>
              <a:latin typeface="Arial Regular" charset="0"/>
            </a:endParaRPr>
          </a:p>
          <a:p>
            <a:pPr>
              <a:lnSpc>
                <a:spcPct val="150000"/>
              </a:lnSpc>
            </a:pPr>
            <a:r>
              <a:rPr lang="en-US" sz="2000" dirty="0">
                <a:solidFill>
                  <a:schemeClr val="tx2"/>
                </a:solidFill>
                <a:latin typeface="Arial Regular" charset="0"/>
              </a:rPr>
              <a:t>facebook/</a:t>
            </a:r>
            <a:r>
              <a:rPr lang="en-US" sz="2000" dirty="0">
                <a:latin typeface="Arial Regular" charset="0"/>
              </a:rPr>
              <a:t>Zurn Industries, LLC</a:t>
            </a:r>
            <a:endParaRPr lang="en-US" sz="2000" dirty="0">
              <a:solidFill>
                <a:schemeClr val="tx2"/>
              </a:solidFill>
              <a:latin typeface="Arial Regular" charset="0"/>
            </a:endParaRPr>
          </a:p>
          <a:p>
            <a:pPr>
              <a:lnSpc>
                <a:spcPct val="150000"/>
              </a:lnSpc>
            </a:pPr>
            <a:r>
              <a:rPr lang="en-US" sz="2000" dirty="0">
                <a:solidFill>
                  <a:schemeClr val="tx2"/>
                </a:solidFill>
                <a:latin typeface="Arial Regular" charset="0"/>
              </a:rPr>
              <a:t>youtube/</a:t>
            </a:r>
            <a:r>
              <a:rPr lang="en-US" sz="2000" dirty="0">
                <a:latin typeface="Arial Regular" charset="0"/>
              </a:rPr>
              <a:t>Zurn</a:t>
            </a:r>
          </a:p>
          <a:p>
            <a:pPr>
              <a:lnSpc>
                <a:spcPct val="150000"/>
              </a:lnSpc>
            </a:pPr>
            <a:r>
              <a:rPr lang="en-US" sz="2000" dirty="0">
                <a:solidFill>
                  <a:schemeClr val="tx2"/>
                </a:solidFill>
                <a:latin typeface="Arial Regular" charset="0"/>
              </a:rPr>
              <a:t>twitter/</a:t>
            </a:r>
            <a:r>
              <a:rPr lang="en-US" sz="2000" dirty="0">
                <a:latin typeface="Arial Regular" charset="0"/>
              </a:rPr>
              <a:t>ZurnInd</a:t>
            </a:r>
          </a:p>
        </p:txBody>
      </p:sp>
      <p:cxnSp>
        <p:nvCxnSpPr>
          <p:cNvPr id="5" name="Straight Connector 4"/>
          <p:cNvCxnSpPr/>
          <p:nvPr/>
        </p:nvCxnSpPr>
        <p:spPr>
          <a:xfrm>
            <a:off x="24717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9675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14633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207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6</a:t>
            </a:fld>
            <a:endParaRPr lang="en-US" b="0" dirty="0">
              <a:latin typeface="Arial Regular" charset="0"/>
            </a:endParaRPr>
          </a:p>
        </p:txBody>
      </p:sp>
      <p:sp>
        <p:nvSpPr>
          <p:cNvPr id="6" name="Rectangle 5"/>
          <p:cNvSpPr/>
          <p:nvPr/>
        </p:nvSpPr>
        <p:spPr>
          <a:xfrm>
            <a:off x="8991600" y="-25400"/>
            <a:ext cx="92837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5" name="Picture 4" descr="Zurn_Wilkins_6-475ST_Front_R3.jpg"/>
          <p:cNvPicPr>
            <a:picLocks noChangeAspect="1"/>
          </p:cNvPicPr>
          <p:nvPr/>
        </p:nvPicPr>
        <p:blipFill>
          <a:blip r:embed="rId3" cstate="print"/>
          <a:stretch>
            <a:fillRect/>
          </a:stretch>
        </p:blipFill>
        <p:spPr>
          <a:xfrm>
            <a:off x="9067800" y="5067300"/>
            <a:ext cx="4648200" cy="4648200"/>
          </a:xfrm>
          <a:prstGeom prst="rect">
            <a:avLst/>
          </a:prstGeom>
        </p:spPr>
      </p:pic>
      <p:pic>
        <p:nvPicPr>
          <p:cNvPr id="7" name="Picture 6" descr="Febco880V.jpg"/>
          <p:cNvPicPr>
            <a:picLocks noChangeAspect="1"/>
          </p:cNvPicPr>
          <p:nvPr/>
        </p:nvPicPr>
        <p:blipFill>
          <a:blip r:embed="rId4" cstate="print">
            <a:grayscl/>
          </a:blip>
          <a:stretch>
            <a:fillRect/>
          </a:stretch>
        </p:blipFill>
        <p:spPr>
          <a:xfrm>
            <a:off x="9372600" y="495300"/>
            <a:ext cx="3886200" cy="3886200"/>
          </a:xfrm>
          <a:prstGeom prst="rect">
            <a:avLst/>
          </a:prstGeom>
        </p:spPr>
      </p:pic>
      <p:pic>
        <p:nvPicPr>
          <p:cNvPr id="8" name="Picture 7" descr="Zurn_Wilkins_4-475STR_Front_R3.jpg"/>
          <p:cNvPicPr>
            <a:picLocks noChangeAspect="1"/>
          </p:cNvPicPr>
          <p:nvPr/>
        </p:nvPicPr>
        <p:blipFill>
          <a:blip r:embed="rId5" cstate="print"/>
          <a:srcRect l="7042" r="7042" b="10563"/>
          <a:stretch>
            <a:fillRect/>
          </a:stretch>
        </p:blipFill>
        <p:spPr>
          <a:xfrm>
            <a:off x="13487400" y="4762500"/>
            <a:ext cx="4648200" cy="4838700"/>
          </a:xfrm>
          <a:prstGeom prst="rect">
            <a:avLst/>
          </a:prstGeom>
        </p:spPr>
      </p:pic>
      <p:sp>
        <p:nvSpPr>
          <p:cNvPr id="10" name="Title 3"/>
          <p:cNvSpPr>
            <a:spLocks noGrp="1"/>
          </p:cNvSpPr>
          <p:nvPr>
            <p:ph type="title"/>
          </p:nvPr>
        </p:nvSpPr>
        <p:spPr>
          <a:xfrm>
            <a:off x="876299" y="571411"/>
            <a:ext cx="7615083" cy="1338828"/>
          </a:xfrm>
        </p:spPr>
        <p:txBody>
          <a:bodyPr/>
          <a:lstStyle/>
          <a:p>
            <a:r>
              <a:rPr lang="en-US" dirty="0">
                <a:solidFill>
                  <a:schemeClr val="accent1"/>
                </a:solidFill>
              </a:rPr>
              <a:t>past launches</a:t>
            </a:r>
            <a:br>
              <a:rPr lang="en-US" dirty="0"/>
            </a:br>
            <a:r>
              <a:rPr lang="en-US" dirty="0"/>
              <a:t>replacement field conversion</a:t>
            </a:r>
            <a:endParaRPr lang="uk-UA" dirty="0"/>
          </a:p>
        </p:txBody>
      </p:sp>
      <p:grpSp>
        <p:nvGrpSpPr>
          <p:cNvPr id="2" name="Group 26"/>
          <p:cNvGrpSpPr/>
          <p:nvPr/>
        </p:nvGrpSpPr>
        <p:grpSpPr>
          <a:xfrm>
            <a:off x="696441" y="2152317"/>
            <a:ext cx="8447559" cy="3404449"/>
            <a:chOff x="7848600" y="5084128"/>
            <a:chExt cx="7249427" cy="3404449"/>
          </a:xfrm>
        </p:grpSpPr>
        <p:grpSp>
          <p:nvGrpSpPr>
            <p:cNvPr id="4" name="Group 21"/>
            <p:cNvGrpSpPr/>
            <p:nvPr/>
          </p:nvGrpSpPr>
          <p:grpSpPr>
            <a:xfrm>
              <a:off x="7848600" y="5084128"/>
              <a:ext cx="7249427" cy="646331"/>
              <a:chOff x="7467600" y="5557807"/>
              <a:chExt cx="7249427" cy="646331"/>
            </a:xfrm>
          </p:grpSpPr>
          <p:sp>
            <p:nvSpPr>
              <p:cNvPr id="14" name="TextBox 13"/>
              <p:cNvSpPr txBox="1"/>
              <p:nvPr/>
            </p:nvSpPr>
            <p:spPr>
              <a:xfrm>
                <a:off x="7587625" y="5557807"/>
                <a:ext cx="7129402" cy="646331"/>
              </a:xfrm>
              <a:prstGeom prst="rect">
                <a:avLst/>
              </a:prstGeom>
              <a:noFill/>
            </p:spPr>
            <p:txBody>
              <a:bodyPr wrap="square" rtlCol="0">
                <a:spAutoFit/>
              </a:bodyPr>
              <a:lstStyle/>
              <a:p>
                <a:r>
                  <a:rPr lang="en-US" sz="3600" dirty="0">
                    <a:solidFill>
                      <a:schemeClr val="accent1"/>
                    </a:solidFill>
                    <a:latin typeface="Arial Narrow Regular" charset="0"/>
                  </a:rPr>
                  <a:t>compliance and approvals</a:t>
                </a:r>
                <a:endParaRPr lang="uk-UA" sz="3600" dirty="0">
                  <a:solidFill>
                    <a:schemeClr val="accent1"/>
                  </a:solidFill>
                  <a:latin typeface="Arial Narrow Regular" charset="0"/>
                </a:endParaRPr>
              </a:p>
            </p:txBody>
          </p:sp>
          <p:cxnSp>
            <p:nvCxnSpPr>
              <p:cNvPr id="15" name="Straight Connector 14"/>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8279998" y="5718588"/>
              <a:ext cx="6229498" cy="2769989"/>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tx2"/>
                  </a:solidFill>
                  <a:latin typeface="Arial Narrow Regular"/>
                </a:rPr>
                <a:t>It is ideal to stock 475ST for new construction and Febco replacements and to stock the 475STR for Zurn Wilkins ductile replacements</a:t>
              </a:r>
            </a:p>
            <a:p>
              <a:pPr marL="285750" indent="-285750">
                <a:buClr>
                  <a:schemeClr val="tx2"/>
                </a:buClr>
                <a:buFont typeface="Arial" panose="020B0604020202020204" pitchFamily="34" charset="0"/>
                <a:buChar char="•"/>
              </a:pPr>
              <a:r>
                <a:rPr lang="en-US" sz="2000" dirty="0">
                  <a:solidFill>
                    <a:schemeClr val="tx2"/>
                  </a:solidFill>
                  <a:latin typeface="Arial Narrow Regular"/>
                </a:rPr>
                <a:t>Field conversion invalidate our approvals and should be avoided</a:t>
              </a:r>
            </a:p>
            <a:p>
              <a:pPr marL="285750" indent="-285750">
                <a:buClr>
                  <a:schemeClr val="tx2"/>
                </a:buClr>
                <a:buFont typeface="Arial" panose="020B0604020202020204" pitchFamily="34" charset="0"/>
                <a:buChar char="•"/>
              </a:pPr>
              <a:r>
                <a:rPr lang="en-US" sz="2000" dirty="0">
                  <a:solidFill>
                    <a:schemeClr val="tx2"/>
                  </a:solidFill>
                  <a:latin typeface="Arial Narrow Regular"/>
                </a:rPr>
                <a:t>Field conversions must be approved by the authority having jurisdiction over backflow installation</a:t>
              </a:r>
            </a:p>
            <a:p>
              <a:pPr marL="285750" indent="-285750">
                <a:buClr>
                  <a:schemeClr val="tx2"/>
                </a:buClr>
                <a:buFont typeface="Arial" panose="020B0604020202020204" pitchFamily="34" charset="0"/>
                <a:buChar char="•"/>
              </a:pPr>
              <a:endParaRPr lang="en-US" sz="1800" dirty="0">
                <a:solidFill>
                  <a:schemeClr val="tx2"/>
                </a:solidFill>
                <a:latin typeface="Arial Narrow Regular"/>
              </a:endParaRPr>
            </a:p>
            <a:p>
              <a:pPr marL="285750" indent="-285750">
                <a:buClr>
                  <a:schemeClr val="tx2"/>
                </a:buClr>
                <a:buFont typeface="Arial" panose="020B0604020202020204" pitchFamily="34" charset="0"/>
                <a:buChar char="•"/>
              </a:pPr>
              <a:endParaRPr lang="en-US" sz="1800" dirty="0">
                <a:solidFill>
                  <a:schemeClr val="tx2"/>
                </a:solidFill>
                <a:latin typeface="Arial Narrow Regular"/>
              </a:endParaRPr>
            </a:p>
            <a:p>
              <a:pPr marL="285750" indent="-285750">
                <a:buClr>
                  <a:schemeClr val="tx2"/>
                </a:buClr>
                <a:buFont typeface="Arial" panose="020B0604020202020204" pitchFamily="34" charset="0"/>
                <a:buChar char="•"/>
              </a:pPr>
              <a:endParaRPr lang="en-US" sz="2000" dirty="0">
                <a:solidFill>
                  <a:schemeClr val="accent1"/>
                </a:solidFill>
                <a:latin typeface="Arial Narrow Regular"/>
              </a:endParaRPr>
            </a:p>
            <a:p>
              <a:endParaRPr lang="en-US" sz="1800" dirty="0">
                <a:solidFill>
                  <a:schemeClr val="tx2"/>
                </a:solidFill>
                <a:latin typeface="Arial Regular"/>
              </a:endParaRPr>
            </a:p>
          </p:txBody>
        </p:sp>
      </p:grpSp>
      <p:pic>
        <p:nvPicPr>
          <p:cNvPr id="16" name="Picture 15" descr="475.png"/>
          <p:cNvPicPr>
            <a:picLocks noChangeAspect="1"/>
          </p:cNvPicPr>
          <p:nvPr/>
        </p:nvPicPr>
        <p:blipFill>
          <a:blip r:embed="rId6" cstate="print"/>
          <a:stretch>
            <a:fillRect/>
          </a:stretch>
        </p:blipFill>
        <p:spPr>
          <a:xfrm>
            <a:off x="13639800" y="696558"/>
            <a:ext cx="4307657" cy="3837342"/>
          </a:xfrm>
          <a:prstGeom prst="rect">
            <a:avLst/>
          </a:prstGeom>
        </p:spPr>
      </p:pic>
      <p:sp>
        <p:nvSpPr>
          <p:cNvPr id="17" name="Down Arrow 16"/>
          <p:cNvSpPr/>
          <p:nvPr/>
        </p:nvSpPr>
        <p:spPr>
          <a:xfrm>
            <a:off x="11125200" y="4457700"/>
            <a:ext cx="484632" cy="978408"/>
          </a:xfrm>
          <a:prstGeom prst="down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8" name="Down Arrow 17"/>
          <p:cNvSpPr/>
          <p:nvPr/>
        </p:nvSpPr>
        <p:spPr>
          <a:xfrm>
            <a:off x="15517368" y="4533900"/>
            <a:ext cx="484632" cy="978408"/>
          </a:xfrm>
          <a:prstGeom prst="down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aphicFrame>
        <p:nvGraphicFramePr>
          <p:cNvPr id="20" name="Table 19"/>
          <p:cNvGraphicFramePr>
            <a:graphicFrameLocks noGrp="1"/>
          </p:cNvGraphicFramePr>
          <p:nvPr/>
        </p:nvGraphicFramePr>
        <p:xfrm>
          <a:off x="10515600" y="9278620"/>
          <a:ext cx="1790700" cy="741680"/>
        </p:xfrm>
        <a:graphic>
          <a:graphicData uri="http://schemas.openxmlformats.org/drawingml/2006/table">
            <a:tbl>
              <a:tblPr firstRow="1" bandRow="1">
                <a:tableStyleId>{5C22544A-7EE6-4342-B048-85BDC9FD1C3A}</a:tableStyleId>
              </a:tblPr>
              <a:tblGrid>
                <a:gridCol w="1790700">
                  <a:extLst>
                    <a:ext uri="{9D8B030D-6E8A-4147-A177-3AD203B41FA5}">
                      <a16:colId xmlns:a16="http://schemas.microsoft.com/office/drawing/2014/main" val="20000"/>
                    </a:ext>
                  </a:extLst>
                </a:gridCol>
              </a:tblGrid>
              <a:tr h="370840">
                <a:tc>
                  <a:txBody>
                    <a:bodyPr/>
                    <a:lstStyle/>
                    <a:p>
                      <a:pPr algn="ctr"/>
                      <a:r>
                        <a:rPr lang="en-US" sz="1600" dirty="0"/>
                        <a:t>Model 475ST</a:t>
                      </a:r>
                    </a:p>
                  </a:txBody>
                  <a:tcPr/>
                </a:tc>
                <a:extLst>
                  <a:ext uri="{0D108BD9-81ED-4DB2-BD59-A6C34878D82A}">
                    <a16:rowId xmlns:a16="http://schemas.microsoft.com/office/drawing/2014/main" val="10000"/>
                  </a:ext>
                </a:extLst>
              </a:tr>
              <a:tr h="370840">
                <a:tc>
                  <a:txBody>
                    <a:bodyPr/>
                    <a:lstStyle/>
                    <a:p>
                      <a:pPr algn="ctr"/>
                      <a:r>
                        <a:rPr lang="en-US" sz="1600" dirty="0"/>
                        <a:t>Replaces Febco</a:t>
                      </a:r>
                    </a:p>
                  </a:txBody>
                  <a:tcPr/>
                </a:tc>
                <a:extLst>
                  <a:ext uri="{0D108BD9-81ED-4DB2-BD59-A6C34878D82A}">
                    <a16:rowId xmlns:a16="http://schemas.microsoft.com/office/drawing/2014/main" val="10001"/>
                  </a:ext>
                </a:extLst>
              </a:tr>
            </a:tbl>
          </a:graphicData>
        </a:graphic>
      </p:graphicFrame>
      <p:graphicFrame>
        <p:nvGraphicFramePr>
          <p:cNvPr id="21" name="Table 20"/>
          <p:cNvGraphicFramePr>
            <a:graphicFrameLocks noGrp="1"/>
          </p:cNvGraphicFramePr>
          <p:nvPr/>
        </p:nvGraphicFramePr>
        <p:xfrm>
          <a:off x="14401800" y="9222740"/>
          <a:ext cx="3048000" cy="9499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tblGrid>
              <a:tr h="370840">
                <a:tc>
                  <a:txBody>
                    <a:bodyPr/>
                    <a:lstStyle/>
                    <a:p>
                      <a:pPr algn="ctr"/>
                      <a:r>
                        <a:rPr lang="en-US" sz="1600" dirty="0"/>
                        <a:t>Model 475STR</a:t>
                      </a:r>
                    </a:p>
                  </a:txBody>
                  <a:tcPr/>
                </a:tc>
                <a:extLst>
                  <a:ext uri="{0D108BD9-81ED-4DB2-BD59-A6C34878D82A}">
                    <a16:rowId xmlns:a16="http://schemas.microsoft.com/office/drawing/2014/main" val="10000"/>
                  </a:ext>
                </a:extLst>
              </a:tr>
              <a:tr h="370840">
                <a:tc>
                  <a:txBody>
                    <a:bodyPr/>
                    <a:lstStyle/>
                    <a:p>
                      <a:pPr algn="ctr"/>
                      <a:r>
                        <a:rPr lang="en-US" sz="1600" dirty="0"/>
                        <a:t>Replaces Zurn</a:t>
                      </a:r>
                      <a:r>
                        <a:rPr lang="en-US" sz="1600" baseline="0" dirty="0"/>
                        <a:t> Wilkins 400 ductile iron series</a:t>
                      </a:r>
                      <a:endParaRPr lang="en-US" sz="1600" dirty="0"/>
                    </a:p>
                  </a:txBody>
                  <a:tcPr/>
                </a:tc>
                <a:extLst>
                  <a:ext uri="{0D108BD9-81ED-4DB2-BD59-A6C34878D82A}">
                    <a16:rowId xmlns:a16="http://schemas.microsoft.com/office/drawing/2014/main" val="10001"/>
                  </a:ext>
                </a:extLst>
              </a:tr>
            </a:tbl>
          </a:graphicData>
        </a:graphic>
      </p:graphicFrame>
      <p:grpSp>
        <p:nvGrpSpPr>
          <p:cNvPr id="19" name="Group 26"/>
          <p:cNvGrpSpPr/>
          <p:nvPr/>
        </p:nvGrpSpPr>
        <p:grpSpPr>
          <a:xfrm>
            <a:off x="690172" y="5023104"/>
            <a:ext cx="8447559" cy="1840830"/>
            <a:chOff x="7848600" y="5084128"/>
            <a:chExt cx="7249427" cy="1364495"/>
          </a:xfrm>
        </p:grpSpPr>
        <p:grpSp>
          <p:nvGrpSpPr>
            <p:cNvPr id="22" name="Group 21"/>
            <p:cNvGrpSpPr/>
            <p:nvPr/>
          </p:nvGrpSpPr>
          <p:grpSpPr>
            <a:xfrm>
              <a:off x="7848600" y="5084128"/>
              <a:ext cx="7249427" cy="646331"/>
              <a:chOff x="7467600" y="5557807"/>
              <a:chExt cx="7249427" cy="646331"/>
            </a:xfrm>
          </p:grpSpPr>
          <p:sp>
            <p:nvSpPr>
              <p:cNvPr id="24" name="TextBox 23"/>
              <p:cNvSpPr txBox="1"/>
              <p:nvPr/>
            </p:nvSpPr>
            <p:spPr>
              <a:xfrm>
                <a:off x="7587625" y="5557807"/>
                <a:ext cx="7129402" cy="646331"/>
              </a:xfrm>
              <a:prstGeom prst="rect">
                <a:avLst/>
              </a:prstGeom>
              <a:noFill/>
            </p:spPr>
            <p:txBody>
              <a:bodyPr wrap="square" rtlCol="0">
                <a:spAutoFit/>
              </a:bodyPr>
              <a:lstStyle/>
              <a:p>
                <a:r>
                  <a:rPr lang="en-US" sz="3600" dirty="0">
                    <a:solidFill>
                      <a:schemeClr val="accent1"/>
                    </a:solidFill>
                    <a:latin typeface="Arial Narrow Regular" charset="0"/>
                  </a:rPr>
                  <a:t>conversion kits</a:t>
                </a:r>
                <a:endParaRPr lang="uk-UA" sz="3600" dirty="0">
                  <a:solidFill>
                    <a:schemeClr val="accent1"/>
                  </a:solidFill>
                  <a:latin typeface="Arial Narrow Regular" charset="0"/>
                </a:endParaRPr>
              </a:p>
            </p:txBody>
          </p:sp>
          <p:cxnSp>
            <p:nvCxnSpPr>
              <p:cNvPr id="25" name="Straight Connector 24"/>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8279998" y="5718588"/>
              <a:ext cx="6229498" cy="730035"/>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tx2"/>
                  </a:solidFill>
                  <a:latin typeface="Arial Narrow Regular"/>
                </a:rPr>
                <a:t>Conversions may require flipping the gate valve, an elbow to rotate the relief valve, and a new sensing line</a:t>
              </a:r>
            </a:p>
            <a:p>
              <a:pPr>
                <a:buClr>
                  <a:schemeClr val="tx2"/>
                </a:buClr>
              </a:pPr>
              <a:endParaRPr lang="en-US" sz="1800" dirty="0">
                <a:solidFill>
                  <a:schemeClr val="tx2"/>
                </a:solidFill>
                <a:latin typeface="Arial Narrow Regular"/>
              </a:endParaRPr>
            </a:p>
          </p:txBody>
        </p:sp>
      </p:grpSp>
      <p:graphicFrame>
        <p:nvGraphicFramePr>
          <p:cNvPr id="26" name="Table 25"/>
          <p:cNvGraphicFramePr>
            <a:graphicFrameLocks noGrp="1"/>
          </p:cNvGraphicFramePr>
          <p:nvPr/>
        </p:nvGraphicFramePr>
        <p:xfrm>
          <a:off x="1600200" y="6819900"/>
          <a:ext cx="6096000" cy="18542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0"/>
                    </a:ext>
                  </a:extLst>
                </a:gridCol>
              </a:tblGrid>
              <a:tr h="370840">
                <a:tc>
                  <a:txBody>
                    <a:bodyPr/>
                    <a:lstStyle/>
                    <a:p>
                      <a:pPr algn="ctr"/>
                      <a:r>
                        <a:rPr lang="en-US" sz="1600" dirty="0"/>
                        <a:t>ST to STR</a:t>
                      </a:r>
                    </a:p>
                  </a:txBody>
                  <a:tcPr/>
                </a:tc>
                <a:tc>
                  <a:txBody>
                    <a:bodyPr/>
                    <a:lstStyle/>
                    <a:p>
                      <a:pPr algn="ctr"/>
                      <a:r>
                        <a:rPr lang="en-US" sz="1600" dirty="0"/>
                        <a:t>STR to ST</a:t>
                      </a:r>
                    </a:p>
                  </a:txBody>
                  <a:tcPr/>
                </a:tc>
                <a:extLst>
                  <a:ext uri="{0D108BD9-81ED-4DB2-BD59-A6C34878D82A}">
                    <a16:rowId xmlns:a16="http://schemas.microsoft.com/office/drawing/2014/main" val="10000"/>
                  </a:ext>
                </a:extLst>
              </a:tr>
              <a:tr h="370840">
                <a:tc>
                  <a:txBody>
                    <a:bodyPr/>
                    <a:lstStyle/>
                    <a:p>
                      <a:pPr algn="ctr"/>
                      <a:r>
                        <a:rPr lang="en-US" sz="1600" kern="1200" dirty="0">
                          <a:solidFill>
                            <a:schemeClr val="dk1"/>
                          </a:solidFill>
                          <a:latin typeface="+mn-lt"/>
                          <a:ea typeface="+mn-ea"/>
                          <a:cs typeface="+mn-cs"/>
                        </a:rPr>
                        <a:t>RK4-475STR-RVELBOW</a:t>
                      </a:r>
                      <a:endParaRPr lang="en-US" sz="1600" dirty="0"/>
                    </a:p>
                  </a:txBody>
                  <a:tcPr/>
                </a:tc>
                <a:tc>
                  <a:txBody>
                    <a:bodyPr/>
                    <a:lstStyle/>
                    <a:p>
                      <a:pPr algn="ctr"/>
                      <a:r>
                        <a:rPr lang="en-US" sz="1600" kern="1200" dirty="0">
                          <a:solidFill>
                            <a:schemeClr val="dk1"/>
                          </a:solidFill>
                          <a:latin typeface="+mn-lt"/>
                          <a:ea typeface="+mn-ea"/>
                          <a:cs typeface="+mn-cs"/>
                        </a:rPr>
                        <a:t>RK4-475ST-RVELBOW</a:t>
                      </a:r>
                      <a:endParaRPr lang="en-US" sz="1600" dirty="0"/>
                    </a:p>
                  </a:txBody>
                  <a:tcPr/>
                </a:tc>
                <a:extLst>
                  <a:ext uri="{0D108BD9-81ED-4DB2-BD59-A6C34878D82A}">
                    <a16:rowId xmlns:a16="http://schemas.microsoft.com/office/drawing/2014/main" val="10001"/>
                  </a:ext>
                </a:extLst>
              </a:tr>
              <a:tr h="370840">
                <a:tc>
                  <a:txBody>
                    <a:bodyPr/>
                    <a:lstStyle/>
                    <a:p>
                      <a:pPr marL="0" marR="0" lvl="1" indent="0" algn="ctr" defTabSz="13716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RK6-475STR-RVELBOW</a:t>
                      </a:r>
                    </a:p>
                  </a:txBody>
                  <a:tcPr/>
                </a:tc>
                <a:tc>
                  <a:txBody>
                    <a:bodyPr/>
                    <a:lstStyle/>
                    <a:p>
                      <a:pPr marL="0" marR="0" lvl="1" indent="0" algn="ctr" defTabSz="13716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RK6-475ST-RVELBOW</a:t>
                      </a:r>
                    </a:p>
                  </a:txBody>
                  <a:tcPr/>
                </a:tc>
                <a:extLst>
                  <a:ext uri="{0D108BD9-81ED-4DB2-BD59-A6C34878D82A}">
                    <a16:rowId xmlns:a16="http://schemas.microsoft.com/office/drawing/2014/main" val="10002"/>
                  </a:ext>
                </a:extLst>
              </a:tr>
              <a:tr h="370840">
                <a:tc>
                  <a:txBody>
                    <a:bodyPr/>
                    <a:lstStyle/>
                    <a:p>
                      <a:pPr algn="ctr"/>
                      <a:r>
                        <a:rPr lang="en-US" sz="1600" kern="1200" dirty="0">
                          <a:solidFill>
                            <a:schemeClr val="dk1"/>
                          </a:solidFill>
                          <a:latin typeface="+mn-lt"/>
                          <a:ea typeface="+mn-ea"/>
                          <a:cs typeface="+mn-cs"/>
                        </a:rPr>
                        <a:t>RK8-475STR-RVELBOW</a:t>
                      </a:r>
                      <a:endParaRPr lang="en-US" sz="1600" dirty="0"/>
                    </a:p>
                  </a:txBody>
                  <a:tcPr/>
                </a:tc>
                <a:tc>
                  <a:txBody>
                    <a:bodyPr/>
                    <a:lstStyle/>
                    <a:p>
                      <a:pPr algn="ctr"/>
                      <a:r>
                        <a:rPr lang="en-US" sz="1600" kern="1200" dirty="0">
                          <a:solidFill>
                            <a:schemeClr val="dk1"/>
                          </a:solidFill>
                          <a:latin typeface="+mn-lt"/>
                          <a:ea typeface="+mn-ea"/>
                          <a:cs typeface="+mn-cs"/>
                        </a:rPr>
                        <a:t>RK8-475ST-RVELBOW </a:t>
                      </a:r>
                      <a:endParaRPr lang="en-US" sz="1600" dirty="0"/>
                    </a:p>
                  </a:txBody>
                  <a:tcPr/>
                </a:tc>
                <a:extLst>
                  <a:ext uri="{0D108BD9-81ED-4DB2-BD59-A6C34878D82A}">
                    <a16:rowId xmlns:a16="http://schemas.microsoft.com/office/drawing/2014/main" val="10003"/>
                  </a:ext>
                </a:extLst>
              </a:tr>
              <a:tr h="370840">
                <a:tc>
                  <a:txBody>
                    <a:bodyPr/>
                    <a:lstStyle/>
                    <a:p>
                      <a:pPr marL="0" marR="0" lvl="1" indent="0" algn="ctr" defTabSz="13716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RK10-475STR-RVELBOW</a:t>
                      </a:r>
                    </a:p>
                  </a:txBody>
                  <a:tcPr/>
                </a:tc>
                <a:tc>
                  <a:txBody>
                    <a:bodyPr/>
                    <a:lstStyle/>
                    <a:p>
                      <a:pPr marL="0" marR="0" lvl="1" indent="0" algn="ctr" defTabSz="13716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RK10-475ST-RVELBOW</a:t>
                      </a:r>
                    </a:p>
                  </a:txBody>
                  <a:tcPr/>
                </a:tc>
                <a:extLst>
                  <a:ext uri="{0D108BD9-81ED-4DB2-BD59-A6C34878D82A}">
                    <a16:rowId xmlns:a16="http://schemas.microsoft.com/office/drawing/2014/main" val="10004"/>
                  </a:ext>
                </a:extLst>
              </a:tr>
            </a:tbl>
          </a:graphicData>
        </a:graphic>
      </p:graphicFrame>
      <p:sp>
        <p:nvSpPr>
          <p:cNvPr id="27" name="TextBox 26">
            <a:extLst>
              <a:ext uri="{FF2B5EF4-FFF2-40B4-BE49-F238E27FC236}">
                <a16:creationId xmlns:a16="http://schemas.microsoft.com/office/drawing/2014/main" id="{74B0AA29-DAC4-4161-A2DC-0F451B900D6F}"/>
              </a:ext>
            </a:extLst>
          </p:cNvPr>
          <p:cNvSpPr txBox="1"/>
          <p:nvPr/>
        </p:nvSpPr>
        <p:spPr>
          <a:xfrm>
            <a:off x="14173200" y="233196"/>
            <a:ext cx="3048000" cy="400110"/>
          </a:xfrm>
          <a:prstGeom prst="rect">
            <a:avLst/>
          </a:prstGeom>
          <a:noFill/>
        </p:spPr>
        <p:txBody>
          <a:bodyPr wrap="square" rtlCol="0">
            <a:spAutoFit/>
          </a:bodyPr>
          <a:lstStyle/>
          <a:p>
            <a:pPr algn="ctr"/>
            <a:r>
              <a:rPr lang="en-US" sz="2000" dirty="0">
                <a:solidFill>
                  <a:schemeClr val="tx2"/>
                </a:solidFill>
              </a:rPr>
              <a:t>Zurn Wilkins 400 Series</a:t>
            </a:r>
          </a:p>
        </p:txBody>
      </p:sp>
      <p:sp>
        <p:nvSpPr>
          <p:cNvPr id="11" name="TextBox 10">
            <a:extLst>
              <a:ext uri="{FF2B5EF4-FFF2-40B4-BE49-F238E27FC236}">
                <a16:creationId xmlns:a16="http://schemas.microsoft.com/office/drawing/2014/main" id="{FD0D3332-B9CA-41B8-AB92-3C66F48AF14F}"/>
              </a:ext>
            </a:extLst>
          </p:cNvPr>
          <p:cNvSpPr txBox="1"/>
          <p:nvPr/>
        </p:nvSpPr>
        <p:spPr>
          <a:xfrm>
            <a:off x="10287000" y="190500"/>
            <a:ext cx="2133600" cy="400110"/>
          </a:xfrm>
          <a:prstGeom prst="rect">
            <a:avLst/>
          </a:prstGeom>
          <a:noFill/>
        </p:spPr>
        <p:txBody>
          <a:bodyPr wrap="square" rtlCol="0">
            <a:spAutoFit/>
          </a:bodyPr>
          <a:lstStyle/>
          <a:p>
            <a:pPr algn="ctr"/>
            <a:r>
              <a:rPr lang="en-US" sz="2000" dirty="0">
                <a:solidFill>
                  <a:schemeClr val="tx2"/>
                </a:solidFill>
              </a:rPr>
              <a:t>Febco 880</a:t>
            </a:r>
          </a:p>
        </p:txBody>
      </p:sp>
      <p:pic>
        <p:nvPicPr>
          <p:cNvPr id="12" name="Picture 11">
            <a:extLst>
              <a:ext uri="{FF2B5EF4-FFF2-40B4-BE49-F238E27FC236}">
                <a16:creationId xmlns:a16="http://schemas.microsoft.com/office/drawing/2014/main" id="{E79D5EFC-FFEA-44DA-BF11-C58670248C26}"/>
              </a:ext>
            </a:extLst>
          </p:cNvPr>
          <p:cNvPicPr>
            <a:picLocks noChangeAspect="1"/>
          </p:cNvPicPr>
          <p:nvPr/>
        </p:nvPicPr>
        <p:blipFill>
          <a:blip r:embed="rId7" cstate="print"/>
          <a:stretch>
            <a:fillRect/>
          </a:stretch>
        </p:blipFill>
        <p:spPr>
          <a:xfrm>
            <a:off x="17143219" y="92401"/>
            <a:ext cx="968159" cy="1096921"/>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2585323"/>
          </a:xfrm>
        </p:spPr>
        <p:txBody>
          <a:bodyPr/>
          <a:lstStyle/>
          <a:p>
            <a:r>
              <a:rPr lang="en-US" dirty="0">
                <a:solidFill>
                  <a:schemeClr val="accent1"/>
                </a:solidFill>
              </a:rPr>
              <a:t>past launches </a:t>
            </a:r>
            <a:br>
              <a:rPr lang="en-US" dirty="0">
                <a:solidFill>
                  <a:schemeClr val="accent1"/>
                </a:solidFill>
              </a:rPr>
            </a:br>
            <a:r>
              <a:rPr lang="en-US" dirty="0"/>
              <a:t>marketing</a:t>
            </a:r>
            <a:br>
              <a:rPr lang="en-US" dirty="0">
                <a:solidFill>
                  <a:schemeClr val="accent1"/>
                </a:solidFill>
              </a:rPr>
            </a:b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7</a:t>
            </a:fld>
            <a:endParaRPr b="0" dirty="0">
              <a:latin typeface="Arial Regular" charset="0"/>
            </a:endParaRPr>
          </a:p>
        </p:txBody>
      </p:sp>
    </p:spTree>
    <p:extLst>
      <p:ext uri="{BB962C8B-B14F-4D97-AF65-F5344CB8AC3E}">
        <p14:creationId xmlns:p14="http://schemas.microsoft.com/office/powerpoint/2010/main" val="577382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953501" cy="1338828"/>
          </a:xfrm>
        </p:spPr>
        <p:txBody>
          <a:bodyPr/>
          <a:lstStyle/>
          <a:p>
            <a:r>
              <a:rPr lang="en-US" dirty="0">
                <a:solidFill>
                  <a:schemeClr val="accent1"/>
                </a:solidFill>
              </a:rPr>
              <a:t>past launches</a:t>
            </a:r>
            <a:br>
              <a:rPr lang="en-US" dirty="0"/>
            </a:br>
            <a:r>
              <a:rPr lang="en-US" dirty="0"/>
              <a:t>marketing</a:t>
            </a:r>
            <a:endParaRPr lang="uk-UA" dirty="0"/>
          </a:p>
        </p:txBody>
      </p:sp>
      <p:sp>
        <p:nvSpPr>
          <p:cNvPr id="3" name="Slide Number Placeholder 2"/>
          <p:cNvSpPr>
            <a:spLocks noGrp="1"/>
          </p:cNvSpPr>
          <p:nvPr>
            <p:ph type="sldNum" sz="quarter" idx="10"/>
          </p:nvPr>
        </p:nvSpPr>
        <p:spPr/>
        <p:txBody>
          <a:body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b="0">
                <a:solidFill>
                  <a:srgbClr val="C0C0C8"/>
                </a:solidFill>
                <a:latin typeface="Arial Regular" charset="0"/>
              </a:rPr>
              <a:pPr/>
              <a:t>8</a:t>
            </a:fld>
            <a:endParaRPr b="0" dirty="0">
              <a:solidFill>
                <a:srgbClr val="C0C0C8"/>
              </a:solidFill>
              <a:latin typeface="Arial Regular" charset="0"/>
            </a:endParaRPr>
          </a:p>
        </p:txBody>
      </p:sp>
      <p:sp>
        <p:nvSpPr>
          <p:cNvPr id="31" name="Rectangle 30"/>
          <p:cNvSpPr/>
          <p:nvPr/>
        </p:nvSpPr>
        <p:spPr>
          <a:xfrm>
            <a:off x="11506200" y="-25400"/>
            <a:ext cx="67691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rgbClr val="0A091B"/>
              </a:solidFill>
            </a:endParaRPr>
          </a:p>
        </p:txBody>
      </p:sp>
      <p:sp>
        <p:nvSpPr>
          <p:cNvPr id="16" name="Rectangle 15"/>
          <p:cNvSpPr/>
          <p:nvPr/>
        </p:nvSpPr>
        <p:spPr>
          <a:xfrm>
            <a:off x="11506200" y="-38100"/>
            <a:ext cx="67818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rgbClr val="FFFFFF"/>
                </a:solidFill>
              </a:ln>
              <a:solidFill>
                <a:srgbClr val="0A091B"/>
              </a:solidFill>
            </a:endParaRPr>
          </a:p>
        </p:txBody>
      </p:sp>
      <p:grpSp>
        <p:nvGrpSpPr>
          <p:cNvPr id="11" name="Group 10">
            <a:extLst>
              <a:ext uri="{FF2B5EF4-FFF2-40B4-BE49-F238E27FC236}">
                <a16:creationId xmlns:a16="http://schemas.microsoft.com/office/drawing/2014/main" id="{5B2A3F21-2027-4B66-89AD-CCA0995A20B9}"/>
              </a:ext>
            </a:extLst>
          </p:cNvPr>
          <p:cNvGrpSpPr/>
          <p:nvPr/>
        </p:nvGrpSpPr>
        <p:grpSpPr>
          <a:xfrm>
            <a:off x="1066800" y="2400300"/>
            <a:ext cx="8153400" cy="1579602"/>
            <a:chOff x="7848600" y="5084128"/>
            <a:chExt cx="11605006" cy="1579602"/>
          </a:xfrm>
        </p:grpSpPr>
        <p:grpSp>
          <p:nvGrpSpPr>
            <p:cNvPr id="12" name="Group 11">
              <a:extLst>
                <a:ext uri="{FF2B5EF4-FFF2-40B4-BE49-F238E27FC236}">
                  <a16:creationId xmlns:a16="http://schemas.microsoft.com/office/drawing/2014/main" id="{709F88B5-2BC2-4A96-9863-D942178C9C58}"/>
                </a:ext>
              </a:extLst>
            </p:cNvPr>
            <p:cNvGrpSpPr/>
            <p:nvPr/>
          </p:nvGrpSpPr>
          <p:grpSpPr>
            <a:xfrm>
              <a:off x="7848600" y="5084128"/>
              <a:ext cx="11605006" cy="1200329"/>
              <a:chOff x="7467600" y="5557807"/>
              <a:chExt cx="11605006" cy="1200329"/>
            </a:xfrm>
          </p:grpSpPr>
          <p:sp>
            <p:nvSpPr>
              <p:cNvPr id="20" name="TextBox 19">
                <a:extLst>
                  <a:ext uri="{FF2B5EF4-FFF2-40B4-BE49-F238E27FC236}">
                    <a16:creationId xmlns:a16="http://schemas.microsoft.com/office/drawing/2014/main" id="{8AC1C407-844D-438F-944B-091EA32A100B}"/>
                  </a:ext>
                </a:extLst>
              </p:cNvPr>
              <p:cNvSpPr txBox="1"/>
              <p:nvPr/>
            </p:nvSpPr>
            <p:spPr>
              <a:xfrm>
                <a:off x="7587625" y="5557807"/>
                <a:ext cx="11484981" cy="1200329"/>
              </a:xfrm>
              <a:prstGeom prst="rect">
                <a:avLst/>
              </a:prstGeom>
              <a:noFill/>
            </p:spPr>
            <p:txBody>
              <a:bodyPr wrap="square" rtlCol="0">
                <a:spAutoFit/>
              </a:bodyPr>
              <a:lstStyle/>
              <a:p>
                <a:r>
                  <a:rPr lang="en-US" sz="3600" dirty="0">
                    <a:solidFill>
                      <a:srgbClr val="0077C8"/>
                    </a:solidFill>
                    <a:latin typeface="Arial Narrow Regular" charset="0"/>
                  </a:rPr>
                  <a:t>PHIX </a:t>
                </a:r>
              </a:p>
              <a:p>
                <a:r>
                  <a:rPr lang="en-US" sz="3600" dirty="0">
                    <a:solidFill>
                      <a:srgbClr val="0077C8"/>
                    </a:solidFill>
                    <a:latin typeface="Arial Narrow Regular" charset="0"/>
                  </a:rPr>
                  <a:t>case study, brochure, sell sheet</a:t>
                </a:r>
                <a:endParaRPr lang="uk-UA" sz="3600" dirty="0">
                  <a:solidFill>
                    <a:srgbClr val="0077C8"/>
                  </a:solidFill>
                  <a:latin typeface="Arial Narrow Regular" charset="0"/>
                </a:endParaRPr>
              </a:p>
            </p:txBody>
          </p:sp>
          <p:cxnSp>
            <p:nvCxnSpPr>
              <p:cNvPr id="21" name="Straight Connector 20">
                <a:extLst>
                  <a:ext uri="{FF2B5EF4-FFF2-40B4-BE49-F238E27FC236}">
                    <a16:creationId xmlns:a16="http://schemas.microsoft.com/office/drawing/2014/main" id="{B76B1DEB-36BE-413A-97C3-AFA19D14A57B}"/>
                  </a:ext>
                </a:extLst>
              </p:cNvPr>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A38E4A99-47BC-4468-9B58-9995827CA288}"/>
                </a:ext>
              </a:extLst>
            </p:cNvPr>
            <p:cNvSpPr txBox="1"/>
            <p:nvPr/>
          </p:nvSpPr>
          <p:spPr>
            <a:xfrm>
              <a:off x="8279996" y="6294398"/>
              <a:ext cx="7481285" cy="369332"/>
            </a:xfrm>
            <a:prstGeom prst="rect">
              <a:avLst/>
            </a:prstGeom>
            <a:noFill/>
          </p:spPr>
          <p:txBody>
            <a:bodyPr wrap="square" rtlCol="0">
              <a:spAutoFit/>
            </a:bodyPr>
            <a:lstStyle/>
            <a:p>
              <a:pPr>
                <a:spcAft>
                  <a:spcPts val="600"/>
                </a:spcAft>
                <a:buClr>
                  <a:srgbClr val="858591"/>
                </a:buClr>
              </a:pPr>
              <a:endParaRPr lang="en-US" sz="1800" dirty="0">
                <a:solidFill>
                  <a:srgbClr val="858591"/>
                </a:solidFill>
                <a:latin typeface="Arial Regular" charset="0"/>
              </a:endParaRPr>
            </a:p>
          </p:txBody>
        </p:sp>
      </p:grpSp>
      <p:pic>
        <p:nvPicPr>
          <p:cNvPr id="6" name="Picture 5"/>
          <p:cNvPicPr>
            <a:picLocks noChangeAspect="1"/>
          </p:cNvPicPr>
          <p:nvPr/>
        </p:nvPicPr>
        <p:blipFill>
          <a:blip r:embed="rId3"/>
          <a:stretch>
            <a:fillRect/>
          </a:stretch>
        </p:blipFill>
        <p:spPr>
          <a:xfrm>
            <a:off x="876299" y="3989843"/>
            <a:ext cx="3810000" cy="4723710"/>
          </a:xfrm>
          <a:prstGeom prst="rect">
            <a:avLst/>
          </a:prstGeom>
        </p:spPr>
      </p:pic>
      <p:pic>
        <p:nvPicPr>
          <p:cNvPr id="5" name="Picture 4"/>
          <p:cNvPicPr>
            <a:picLocks noChangeAspect="1"/>
          </p:cNvPicPr>
          <p:nvPr/>
        </p:nvPicPr>
        <p:blipFill>
          <a:blip r:embed="rId4"/>
          <a:stretch>
            <a:fillRect/>
          </a:stretch>
        </p:blipFill>
        <p:spPr>
          <a:xfrm>
            <a:off x="5246898" y="3989843"/>
            <a:ext cx="5897352" cy="5753100"/>
          </a:xfrm>
          <a:prstGeom prst="rect">
            <a:avLst/>
          </a:prstGeom>
        </p:spPr>
      </p:pic>
      <p:pic>
        <p:nvPicPr>
          <p:cNvPr id="2" name="Picture 1"/>
          <p:cNvPicPr>
            <a:picLocks noChangeAspect="1"/>
          </p:cNvPicPr>
          <p:nvPr/>
        </p:nvPicPr>
        <p:blipFill>
          <a:blip r:embed="rId5"/>
          <a:stretch>
            <a:fillRect/>
          </a:stretch>
        </p:blipFill>
        <p:spPr>
          <a:xfrm>
            <a:off x="11346622" y="3979902"/>
            <a:ext cx="6617529" cy="5763041"/>
          </a:xfrm>
          <a:prstGeom prst="rect">
            <a:avLst/>
          </a:prstGeom>
        </p:spPr>
      </p:pic>
    </p:spTree>
    <p:extLst>
      <p:ext uri="{BB962C8B-B14F-4D97-AF65-F5344CB8AC3E}">
        <p14:creationId xmlns:p14="http://schemas.microsoft.com/office/powerpoint/2010/main" val="3245456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953501" cy="1338828"/>
          </a:xfrm>
        </p:spPr>
        <p:txBody>
          <a:bodyPr/>
          <a:lstStyle/>
          <a:p>
            <a:r>
              <a:rPr lang="en-US" dirty="0">
                <a:solidFill>
                  <a:schemeClr val="accent1"/>
                </a:solidFill>
              </a:rPr>
              <a:t>past launches</a:t>
            </a:r>
            <a:br>
              <a:rPr lang="en-US" dirty="0"/>
            </a:br>
            <a:r>
              <a:rPr lang="en-US" dirty="0"/>
              <a:t>public relations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9</a:t>
            </a:fld>
            <a:endParaRPr b="0" dirty="0">
              <a:latin typeface="Arial Regular" charset="0"/>
            </a:endParaRPr>
          </a:p>
        </p:txBody>
      </p:sp>
      <p:sp>
        <p:nvSpPr>
          <p:cNvPr id="31" name="Rectangle 30"/>
          <p:cNvSpPr/>
          <p:nvPr/>
        </p:nvSpPr>
        <p:spPr>
          <a:xfrm>
            <a:off x="11506200" y="-25400"/>
            <a:ext cx="67691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11506200" y="-38100"/>
            <a:ext cx="67818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grpSp>
        <p:nvGrpSpPr>
          <p:cNvPr id="11" name="Group 10">
            <a:extLst>
              <a:ext uri="{FF2B5EF4-FFF2-40B4-BE49-F238E27FC236}">
                <a16:creationId xmlns:a16="http://schemas.microsoft.com/office/drawing/2014/main" id="{DACFE104-9B89-4ED6-B0FE-EA68194A0681}"/>
              </a:ext>
            </a:extLst>
          </p:cNvPr>
          <p:cNvGrpSpPr/>
          <p:nvPr/>
        </p:nvGrpSpPr>
        <p:grpSpPr>
          <a:xfrm>
            <a:off x="11391590" y="25400"/>
            <a:ext cx="8344210" cy="9948561"/>
            <a:chOff x="4607495" y="6294398"/>
            <a:chExt cx="11408869" cy="16796866"/>
          </a:xfrm>
        </p:grpSpPr>
        <p:sp>
          <p:nvSpPr>
            <p:cNvPr id="14" name="TextBox 13">
              <a:extLst>
                <a:ext uri="{FF2B5EF4-FFF2-40B4-BE49-F238E27FC236}">
                  <a16:creationId xmlns:a16="http://schemas.microsoft.com/office/drawing/2014/main" id="{2C0E8AEF-045A-4D02-8D9E-63305D533FAF}"/>
                </a:ext>
              </a:extLst>
            </p:cNvPr>
            <p:cNvSpPr txBox="1"/>
            <p:nvPr/>
          </p:nvSpPr>
          <p:spPr>
            <a:xfrm>
              <a:off x="8279996" y="6294398"/>
              <a:ext cx="7481285" cy="369332"/>
            </a:xfrm>
            <a:prstGeom prst="rect">
              <a:avLst/>
            </a:prstGeom>
            <a:noFill/>
          </p:spPr>
          <p:txBody>
            <a:bodyPr wrap="square" rtlCol="0">
              <a:spAutoFit/>
            </a:bodyPr>
            <a:lstStyle/>
            <a:p>
              <a:pPr lvl="0">
                <a:spcAft>
                  <a:spcPts val="600"/>
                </a:spcAft>
                <a:buClr>
                  <a:schemeClr val="tx2"/>
                </a:buClr>
              </a:pPr>
              <a:endParaRPr lang="en-US" sz="1800" dirty="0">
                <a:solidFill>
                  <a:schemeClr val="tx2"/>
                </a:solidFill>
                <a:latin typeface="Arial Regular" charset="0"/>
              </a:endParaRPr>
            </a:p>
          </p:txBody>
        </p:sp>
        <p:sp>
          <p:nvSpPr>
            <p:cNvPr id="20" name="TextBox 19">
              <a:extLst>
                <a:ext uri="{FF2B5EF4-FFF2-40B4-BE49-F238E27FC236}">
                  <a16:creationId xmlns:a16="http://schemas.microsoft.com/office/drawing/2014/main" id="{22F6E644-4794-48EC-9D78-11B6C076CEB6}"/>
                </a:ext>
              </a:extLst>
            </p:cNvPr>
            <p:cNvSpPr txBox="1"/>
            <p:nvPr/>
          </p:nvSpPr>
          <p:spPr>
            <a:xfrm>
              <a:off x="4607495" y="20025381"/>
              <a:ext cx="11408869" cy="3065883"/>
            </a:xfrm>
            <a:prstGeom prst="rect">
              <a:avLst/>
            </a:prstGeom>
            <a:noFill/>
          </p:spPr>
          <p:txBody>
            <a:bodyPr wrap="square" rtlCol="0">
              <a:spAutoFit/>
            </a:bodyPr>
            <a:lstStyle/>
            <a:p>
              <a:r>
                <a:rPr lang="en-US" sz="2800" b="1" dirty="0">
                  <a:latin typeface="Arial Narrow" panose="020B0606020202030204" pitchFamily="34" charset="0"/>
                </a:rPr>
                <a:t>FY18 Core Publication Press Mentions 74  </a:t>
              </a:r>
            </a:p>
            <a:p>
              <a:r>
                <a:rPr lang="en-US" sz="2800" b="1" dirty="0">
                  <a:latin typeface="Arial Narrow" panose="020B0606020202030204" pitchFamily="34" charset="0"/>
                </a:rPr>
                <a:t>FY19 Core Publication Press Mentions 116</a:t>
              </a:r>
            </a:p>
            <a:p>
              <a:r>
                <a:rPr lang="en-US" sz="2800" b="1" dirty="0">
                  <a:latin typeface="Arial Narrow" panose="020B0606020202030204" pitchFamily="34" charset="0"/>
                </a:rPr>
                <a:t>      *42 more mentions than FY18</a:t>
              </a:r>
            </a:p>
            <a:p>
              <a:r>
                <a:rPr lang="en-US" sz="2800" b="1" dirty="0">
                  <a:latin typeface="Arial Narrow" panose="020B0606020202030204" pitchFamily="34" charset="0"/>
                </a:rPr>
                <a:t>      **Adjusted </a:t>
              </a:r>
            </a:p>
          </p:txBody>
        </p:sp>
      </p:grpSp>
      <p:sp>
        <p:nvSpPr>
          <p:cNvPr id="8" name="Rectangle 7">
            <a:extLst>
              <a:ext uri="{FF2B5EF4-FFF2-40B4-BE49-F238E27FC236}">
                <a16:creationId xmlns:a16="http://schemas.microsoft.com/office/drawing/2014/main" id="{9491CA4E-88E8-4723-8E8C-1BB4F55AA22F}"/>
              </a:ext>
            </a:extLst>
          </p:cNvPr>
          <p:cNvSpPr/>
          <p:nvPr/>
        </p:nvSpPr>
        <p:spPr>
          <a:xfrm>
            <a:off x="524549" y="9111946"/>
            <a:ext cx="2057400" cy="844692"/>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22" name="TextBox 21">
            <a:extLst>
              <a:ext uri="{FF2B5EF4-FFF2-40B4-BE49-F238E27FC236}">
                <a16:creationId xmlns:a16="http://schemas.microsoft.com/office/drawing/2014/main" id="{59E8F129-A42A-4ECC-A66E-0A6CA36E089F}"/>
              </a:ext>
            </a:extLst>
          </p:cNvPr>
          <p:cNvSpPr txBox="1"/>
          <p:nvPr/>
        </p:nvSpPr>
        <p:spPr>
          <a:xfrm>
            <a:off x="876299" y="2202948"/>
            <a:ext cx="16802101" cy="646331"/>
          </a:xfrm>
          <a:prstGeom prst="rect">
            <a:avLst/>
          </a:prstGeom>
          <a:noFill/>
        </p:spPr>
        <p:txBody>
          <a:bodyPr wrap="square" rtlCol="0">
            <a:spAutoFit/>
          </a:bodyPr>
          <a:lstStyle/>
          <a:p>
            <a:r>
              <a:rPr lang="en-US" sz="3600" b="1" dirty="0">
                <a:latin typeface="Arial Narrow Regular"/>
              </a:rPr>
              <a:t>Core Publication Reach 1,703,502    |    Overall Mentions 472    |    Overall Reach 35,943,744**</a:t>
            </a:r>
            <a:endParaRPr lang="uk-UA" sz="3600" dirty="0">
              <a:latin typeface="Arial Narrow" panose="020B0606020202030204" pitchFamily="34" charset="0"/>
            </a:endParaRPr>
          </a:p>
        </p:txBody>
      </p:sp>
      <p:pic>
        <p:nvPicPr>
          <p:cNvPr id="2" name="Picture 1">
            <a:extLst>
              <a:ext uri="{FF2B5EF4-FFF2-40B4-BE49-F238E27FC236}">
                <a16:creationId xmlns:a16="http://schemas.microsoft.com/office/drawing/2014/main" id="{CEDFE5D3-6484-405B-815A-9743998B5313}"/>
              </a:ext>
            </a:extLst>
          </p:cNvPr>
          <p:cNvPicPr>
            <a:picLocks noChangeAspect="1"/>
          </p:cNvPicPr>
          <p:nvPr/>
        </p:nvPicPr>
        <p:blipFill>
          <a:blip r:embed="rId3" cstate="print"/>
          <a:stretch>
            <a:fillRect/>
          </a:stretch>
        </p:blipFill>
        <p:spPr>
          <a:xfrm>
            <a:off x="5241517" y="6813597"/>
            <a:ext cx="5570864" cy="2922985"/>
          </a:xfrm>
          <a:prstGeom prst="rect">
            <a:avLst/>
          </a:prstGeom>
          <a:ln>
            <a:solidFill>
              <a:schemeClr val="accent2"/>
            </a:solidFill>
          </a:ln>
        </p:spPr>
      </p:pic>
      <p:pic>
        <p:nvPicPr>
          <p:cNvPr id="5" name="Picture 4">
            <a:extLst>
              <a:ext uri="{FF2B5EF4-FFF2-40B4-BE49-F238E27FC236}">
                <a16:creationId xmlns:a16="http://schemas.microsoft.com/office/drawing/2014/main" id="{C7D4ACF2-BF7A-4308-97C3-B8626AFB9954}"/>
              </a:ext>
            </a:extLst>
          </p:cNvPr>
          <p:cNvPicPr>
            <a:picLocks noChangeAspect="1"/>
          </p:cNvPicPr>
          <p:nvPr/>
        </p:nvPicPr>
        <p:blipFill>
          <a:blip r:embed="rId4" cstate="print"/>
          <a:stretch>
            <a:fillRect/>
          </a:stretch>
        </p:blipFill>
        <p:spPr>
          <a:xfrm>
            <a:off x="5241517" y="3141988"/>
            <a:ext cx="5570864" cy="3144339"/>
          </a:xfrm>
          <a:prstGeom prst="rect">
            <a:avLst/>
          </a:prstGeom>
          <a:solidFill>
            <a:schemeClr val="tx2"/>
          </a:solidFill>
          <a:ln>
            <a:solidFill>
              <a:schemeClr val="tx2"/>
            </a:solidFill>
          </a:ln>
        </p:spPr>
      </p:pic>
      <p:pic>
        <p:nvPicPr>
          <p:cNvPr id="6" name="Picture 5">
            <a:extLst>
              <a:ext uri="{FF2B5EF4-FFF2-40B4-BE49-F238E27FC236}">
                <a16:creationId xmlns:a16="http://schemas.microsoft.com/office/drawing/2014/main" id="{B84D5FA0-3B46-40C3-86B3-02189975C5C7}"/>
              </a:ext>
            </a:extLst>
          </p:cNvPr>
          <p:cNvPicPr>
            <a:picLocks noChangeAspect="1"/>
          </p:cNvPicPr>
          <p:nvPr/>
        </p:nvPicPr>
        <p:blipFill>
          <a:blip r:embed="rId5" cstate="print"/>
          <a:stretch>
            <a:fillRect/>
          </a:stretch>
        </p:blipFill>
        <p:spPr>
          <a:xfrm>
            <a:off x="368156" y="3141988"/>
            <a:ext cx="4427586" cy="5735312"/>
          </a:xfrm>
          <a:prstGeom prst="rect">
            <a:avLst/>
          </a:prstGeom>
          <a:ln>
            <a:solidFill>
              <a:schemeClr val="accent2"/>
            </a:solidFill>
          </a:ln>
        </p:spPr>
      </p:pic>
      <p:sp>
        <p:nvSpPr>
          <p:cNvPr id="9" name="TextBox 8">
            <a:extLst>
              <a:ext uri="{FF2B5EF4-FFF2-40B4-BE49-F238E27FC236}">
                <a16:creationId xmlns:a16="http://schemas.microsoft.com/office/drawing/2014/main" id="{36DCD67F-91D2-4157-9EBF-78AF6FEB6FFA}"/>
              </a:ext>
            </a:extLst>
          </p:cNvPr>
          <p:cNvSpPr txBox="1"/>
          <p:nvPr/>
        </p:nvSpPr>
        <p:spPr>
          <a:xfrm>
            <a:off x="5137306" y="6321114"/>
            <a:ext cx="5133308" cy="400110"/>
          </a:xfrm>
          <a:prstGeom prst="rect">
            <a:avLst/>
          </a:prstGeom>
          <a:noFill/>
        </p:spPr>
        <p:txBody>
          <a:bodyPr wrap="square" rtlCol="0">
            <a:spAutoFit/>
          </a:bodyPr>
          <a:lstStyle/>
          <a:p>
            <a:r>
              <a:rPr lang="en-US" sz="2000" dirty="0">
                <a:solidFill>
                  <a:schemeClr val="tx2"/>
                </a:solidFill>
              </a:rPr>
              <a:t>Plumbing and Mechanical</a:t>
            </a:r>
          </a:p>
        </p:txBody>
      </p:sp>
      <p:pic>
        <p:nvPicPr>
          <p:cNvPr id="10" name="Picture 9">
            <a:extLst>
              <a:ext uri="{FF2B5EF4-FFF2-40B4-BE49-F238E27FC236}">
                <a16:creationId xmlns:a16="http://schemas.microsoft.com/office/drawing/2014/main" id="{FC6CD31F-731A-4E70-A3CF-0CB50D1B205B}"/>
              </a:ext>
            </a:extLst>
          </p:cNvPr>
          <p:cNvPicPr>
            <a:picLocks noChangeAspect="1"/>
          </p:cNvPicPr>
          <p:nvPr/>
        </p:nvPicPr>
        <p:blipFill>
          <a:blip r:embed="rId6" cstate="print"/>
          <a:stretch>
            <a:fillRect/>
          </a:stretch>
        </p:blipFill>
        <p:spPr>
          <a:xfrm>
            <a:off x="11308966" y="3141988"/>
            <a:ext cx="6769100" cy="4519240"/>
          </a:xfrm>
          <a:prstGeom prst="rect">
            <a:avLst/>
          </a:prstGeom>
          <a:ln>
            <a:solidFill>
              <a:schemeClr val="tx2"/>
            </a:solidFill>
          </a:ln>
        </p:spPr>
      </p:pic>
      <p:sp>
        <p:nvSpPr>
          <p:cNvPr id="12" name="Oval 11">
            <a:extLst>
              <a:ext uri="{FF2B5EF4-FFF2-40B4-BE49-F238E27FC236}">
                <a16:creationId xmlns:a16="http://schemas.microsoft.com/office/drawing/2014/main" id="{722997D4-9BE2-406C-AE78-728846A501A2}"/>
              </a:ext>
            </a:extLst>
          </p:cNvPr>
          <p:cNvSpPr/>
          <p:nvPr/>
        </p:nvSpPr>
        <p:spPr>
          <a:xfrm>
            <a:off x="1604913" y="5851225"/>
            <a:ext cx="381000" cy="646331"/>
          </a:xfrm>
          <a:prstGeom prst="ellipse">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3" name="Arrow: Right 12">
            <a:extLst>
              <a:ext uri="{FF2B5EF4-FFF2-40B4-BE49-F238E27FC236}">
                <a16:creationId xmlns:a16="http://schemas.microsoft.com/office/drawing/2014/main" id="{FBF19FB4-15BE-4CE2-9AA0-95610EC82C78}"/>
              </a:ext>
            </a:extLst>
          </p:cNvPr>
          <p:cNvSpPr/>
          <p:nvPr/>
        </p:nvSpPr>
        <p:spPr>
          <a:xfrm>
            <a:off x="557679" y="6121059"/>
            <a:ext cx="885348" cy="400110"/>
          </a:xfrm>
          <a:prstGeom prst="rightArrow">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highlight>
                <a:srgbClr val="F26B6C"/>
              </a:highlight>
            </a:endParaRPr>
          </a:p>
        </p:txBody>
      </p:sp>
      <p:sp>
        <p:nvSpPr>
          <p:cNvPr id="15" name="TextBox 14">
            <a:extLst>
              <a:ext uri="{FF2B5EF4-FFF2-40B4-BE49-F238E27FC236}">
                <a16:creationId xmlns:a16="http://schemas.microsoft.com/office/drawing/2014/main" id="{A78A747A-9ADF-4083-821D-D9FBC981D11A}"/>
              </a:ext>
            </a:extLst>
          </p:cNvPr>
          <p:cNvSpPr txBox="1"/>
          <p:nvPr/>
        </p:nvSpPr>
        <p:spPr>
          <a:xfrm>
            <a:off x="5222467" y="9773906"/>
            <a:ext cx="4546574" cy="400110"/>
          </a:xfrm>
          <a:prstGeom prst="rect">
            <a:avLst/>
          </a:prstGeom>
          <a:noFill/>
        </p:spPr>
        <p:txBody>
          <a:bodyPr wrap="square" rtlCol="0">
            <a:spAutoFit/>
          </a:bodyPr>
          <a:lstStyle/>
          <a:p>
            <a:r>
              <a:rPr lang="en-US" sz="2000" dirty="0">
                <a:solidFill>
                  <a:schemeClr val="tx2"/>
                </a:solidFill>
              </a:rPr>
              <a:t>Construction Specifier</a:t>
            </a:r>
          </a:p>
        </p:txBody>
      </p:sp>
      <p:sp>
        <p:nvSpPr>
          <p:cNvPr id="17" name="TextBox 16">
            <a:extLst>
              <a:ext uri="{FF2B5EF4-FFF2-40B4-BE49-F238E27FC236}">
                <a16:creationId xmlns:a16="http://schemas.microsoft.com/office/drawing/2014/main" id="{F2DF010A-ECE2-454E-9D51-D2A78392B3FB}"/>
              </a:ext>
            </a:extLst>
          </p:cNvPr>
          <p:cNvSpPr txBox="1"/>
          <p:nvPr/>
        </p:nvSpPr>
        <p:spPr>
          <a:xfrm>
            <a:off x="11308966" y="7713134"/>
            <a:ext cx="4800600" cy="400110"/>
          </a:xfrm>
          <a:prstGeom prst="rect">
            <a:avLst/>
          </a:prstGeom>
          <a:noFill/>
        </p:spPr>
        <p:txBody>
          <a:bodyPr wrap="square" rtlCol="0">
            <a:spAutoFit/>
          </a:bodyPr>
          <a:lstStyle/>
          <a:p>
            <a:r>
              <a:rPr lang="en-US" sz="2000" dirty="0">
                <a:solidFill>
                  <a:schemeClr val="tx2"/>
                </a:solidFill>
              </a:rPr>
              <a:t>PHc News</a:t>
            </a:r>
          </a:p>
        </p:txBody>
      </p:sp>
    </p:spTree>
    <p:extLst>
      <p:ext uri="{BB962C8B-B14F-4D97-AF65-F5344CB8AC3E}">
        <p14:creationId xmlns:p14="http://schemas.microsoft.com/office/powerpoint/2010/main" val="3023611109"/>
      </p:ext>
    </p:extLst>
  </p:cSld>
  <p:clrMapOvr>
    <a:masterClrMapping/>
  </p:clrMapOvr>
</p:sld>
</file>

<file path=ppt/theme/theme1.xml><?xml version="1.0" encoding="utf-8"?>
<a:theme xmlns:a="http://schemas.openxmlformats.org/drawingml/2006/main" name="GENARAL LAYOUTS">
  <a:themeElements>
    <a:clrScheme name="Custom 4">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77C8"/>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34077</TotalTime>
  <Words>3425</Words>
  <Application>Microsoft Office PowerPoint</Application>
  <PresentationFormat>Custom</PresentationFormat>
  <Paragraphs>719</Paragraphs>
  <Slides>52</Slides>
  <Notes>52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52</vt:i4>
      </vt:variant>
    </vt:vector>
  </HeadingPairs>
  <TitlesOfParts>
    <vt:vector size="63" baseType="lpstr">
      <vt:lpstr>Arial</vt:lpstr>
      <vt:lpstr>Arial Narrow</vt:lpstr>
      <vt:lpstr>Arial Narrow Regular</vt:lpstr>
      <vt:lpstr>Arial Regular</vt:lpstr>
      <vt:lpstr>Calibri</vt:lpstr>
      <vt:lpstr>Roboto</vt:lpstr>
      <vt:lpstr>Wingdings</vt:lpstr>
      <vt:lpstr>GENARAL LAYOUTS</vt:lpstr>
      <vt:lpstr>TEAM SLIDES</vt:lpstr>
      <vt:lpstr>SLIDES WITH IMAGES</vt:lpstr>
      <vt:lpstr>PORTFOLIO</vt:lpstr>
      <vt:lpstr>PowerPoint Presentation</vt:lpstr>
      <vt:lpstr>agenda what you’ll learn </vt:lpstr>
      <vt:lpstr>past launches  April 2019  </vt:lpstr>
      <vt:lpstr>past launches  backflow prevention  </vt:lpstr>
      <vt:lpstr>past launches backflow prevention</vt:lpstr>
      <vt:lpstr>past launches replacement field conversion</vt:lpstr>
      <vt:lpstr>past launches  marketing  </vt:lpstr>
      <vt:lpstr>past launches marketing</vt:lpstr>
      <vt:lpstr>past launches public relations</vt:lpstr>
      <vt:lpstr>past launches videos</vt:lpstr>
      <vt:lpstr>present launches April 2018 </vt:lpstr>
      <vt:lpstr>present launches  Zurn Wilkins parts simplification  </vt:lpstr>
      <vt:lpstr>present launches Zurn Wilkins parts simplification</vt:lpstr>
      <vt:lpstr>present launches  faucets  </vt:lpstr>
      <vt:lpstr>present launches faucets</vt:lpstr>
      <vt:lpstr>present launches faucets</vt:lpstr>
      <vt:lpstr>present launches faucets</vt:lpstr>
      <vt:lpstr>present launches faucets</vt:lpstr>
      <vt:lpstr>present launches faucets </vt:lpstr>
      <vt:lpstr>present launches faucets</vt:lpstr>
      <vt:lpstr>present launches  connected products  </vt:lpstr>
      <vt:lpstr>present launches connected products</vt:lpstr>
      <vt:lpstr>PowerPoint Presentation</vt:lpstr>
      <vt:lpstr>present launches connected products</vt:lpstr>
      <vt:lpstr>present launches connected products</vt:lpstr>
      <vt:lpstr>how it works Connected Flood Control System</vt:lpstr>
      <vt:lpstr>present launches Connected Flood Control System </vt:lpstr>
      <vt:lpstr>present launches connected products</vt:lpstr>
      <vt:lpstr>present launches connected flush valves</vt:lpstr>
      <vt:lpstr>present launches connected flush valves </vt:lpstr>
      <vt:lpstr>features &amp; benefits connected faucets</vt:lpstr>
      <vt:lpstr>how it works connected faucets</vt:lpstr>
      <vt:lpstr>present launches connected faucets </vt:lpstr>
      <vt:lpstr>PowerPoint Presentation</vt:lpstr>
      <vt:lpstr>present launches  hand dryers  </vt:lpstr>
      <vt:lpstr>present launches World Dryer VMax V2</vt:lpstr>
      <vt:lpstr>present launches  inSpec  </vt:lpstr>
      <vt:lpstr>present launches inSpec</vt:lpstr>
      <vt:lpstr>present launches  Erie Test Lab  </vt:lpstr>
      <vt:lpstr>present launches Erie Test Lab</vt:lpstr>
      <vt:lpstr>present launches  Jon Everett Training Center  </vt:lpstr>
      <vt:lpstr>present ribbon cutting</vt:lpstr>
      <vt:lpstr>future launches post-April 2019 </vt:lpstr>
      <vt:lpstr>future launches  fire valves  </vt:lpstr>
      <vt:lpstr>future launches fire valves</vt:lpstr>
      <vt:lpstr>future launches  floor sinks  </vt:lpstr>
      <vt:lpstr>future launches floor sinks</vt:lpstr>
      <vt:lpstr>future launches  inSpec  </vt:lpstr>
      <vt:lpstr>future launches inSpec</vt:lpstr>
      <vt:lpstr>future launches  product training  </vt:lpstr>
      <vt:lpstr>future launches product training</vt:lpstr>
      <vt:lpstr>resources support</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Cassandra Wurster</cp:lastModifiedBy>
  <cp:revision>1889</cp:revision>
  <cp:lastPrinted>2019-01-22T15:04:12Z</cp:lastPrinted>
  <dcterms:created xsi:type="dcterms:W3CDTF">2015-01-20T11:47:48Z</dcterms:created>
  <dcterms:modified xsi:type="dcterms:W3CDTF">2019-04-29T19:57:47Z</dcterms:modified>
</cp:coreProperties>
</file>