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32"/>
  </p:notesMasterIdLst>
  <p:sldIdLst>
    <p:sldId id="269" r:id="rId5"/>
    <p:sldId id="266" r:id="rId6"/>
    <p:sldId id="511" r:id="rId7"/>
    <p:sldId id="270" r:id="rId8"/>
    <p:sldId id="546" r:id="rId9"/>
    <p:sldId id="418" r:id="rId10"/>
    <p:sldId id="683" r:id="rId11"/>
    <p:sldId id="648" r:id="rId12"/>
    <p:sldId id="649" r:id="rId13"/>
    <p:sldId id="655" r:id="rId14"/>
    <p:sldId id="673" r:id="rId15"/>
    <p:sldId id="680" r:id="rId16"/>
    <p:sldId id="681" r:id="rId17"/>
    <p:sldId id="672" r:id="rId18"/>
    <p:sldId id="651" r:id="rId19"/>
    <p:sldId id="652" r:id="rId20"/>
    <p:sldId id="654" r:id="rId21"/>
    <p:sldId id="647" r:id="rId22"/>
    <p:sldId id="622" r:id="rId23"/>
    <p:sldId id="674" r:id="rId24"/>
    <p:sldId id="675" r:id="rId25"/>
    <p:sldId id="676" r:id="rId26"/>
    <p:sldId id="677" r:id="rId27"/>
    <p:sldId id="678" r:id="rId28"/>
    <p:sldId id="624" r:id="rId29"/>
    <p:sldId id="506" r:id="rId30"/>
    <p:sldId id="679" r:id="rId3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4EA"/>
    <a:srgbClr val="4CCCE6"/>
    <a:srgbClr val="6CD5EA"/>
    <a:srgbClr val="2BC3E1"/>
    <a:srgbClr val="57CFE7"/>
    <a:srgbClr val="AAC42C"/>
    <a:srgbClr val="F26B6C"/>
    <a:srgbClr val="A156F4"/>
    <a:srgbClr val="C0C0C8"/>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8" autoAdjust="0"/>
    <p:restoredTop sz="93651" autoAdjust="0"/>
  </p:normalViewPr>
  <p:slideViewPr>
    <p:cSldViewPr>
      <p:cViewPr varScale="1">
        <p:scale>
          <a:sx n="72" d="100"/>
          <a:sy n="72" d="100"/>
        </p:scale>
        <p:origin x="606" y="78"/>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pPr/>
              <a:t>12.07.2019</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pPr/>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a:t>
            </a:fld>
            <a:endParaRPr lang="uk-UA"/>
          </a:p>
        </p:txBody>
      </p:sp>
    </p:spTree>
    <p:extLst>
      <p:ext uri="{BB962C8B-B14F-4D97-AF65-F5344CB8AC3E}">
        <p14:creationId xmlns:p14="http://schemas.microsoft.com/office/powerpoint/2010/main" val="1995311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2423466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1741992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2056724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2255065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224223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17</a:t>
            </a:fld>
            <a:endParaRPr lang="uk-UA"/>
          </a:p>
        </p:txBody>
      </p:sp>
    </p:spTree>
    <p:extLst>
      <p:ext uri="{BB962C8B-B14F-4D97-AF65-F5344CB8AC3E}">
        <p14:creationId xmlns:p14="http://schemas.microsoft.com/office/powerpoint/2010/main" val="408036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19</a:t>
            </a:fld>
            <a:endParaRPr lang="uk-UA"/>
          </a:p>
        </p:txBody>
      </p:sp>
    </p:spTree>
    <p:extLst>
      <p:ext uri="{BB962C8B-B14F-4D97-AF65-F5344CB8AC3E}">
        <p14:creationId xmlns:p14="http://schemas.microsoft.com/office/powerpoint/2010/main" val="75501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20</a:t>
            </a:fld>
            <a:endParaRPr lang="uk-UA"/>
          </a:p>
        </p:txBody>
      </p:sp>
    </p:spTree>
    <p:extLst>
      <p:ext uri="{BB962C8B-B14F-4D97-AF65-F5344CB8AC3E}">
        <p14:creationId xmlns:p14="http://schemas.microsoft.com/office/powerpoint/2010/main" val="216538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25</a:t>
            </a:fld>
            <a:endParaRPr lang="uk-UA"/>
          </a:p>
        </p:txBody>
      </p:sp>
    </p:spTree>
    <p:extLst>
      <p:ext uri="{BB962C8B-B14F-4D97-AF65-F5344CB8AC3E}">
        <p14:creationId xmlns:p14="http://schemas.microsoft.com/office/powerpoint/2010/main" val="51249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3</a:t>
            </a:fld>
            <a:endParaRPr lang="uk-UA"/>
          </a:p>
        </p:txBody>
      </p:sp>
    </p:spTree>
    <p:extLst>
      <p:ext uri="{BB962C8B-B14F-4D97-AF65-F5344CB8AC3E}">
        <p14:creationId xmlns:p14="http://schemas.microsoft.com/office/powerpoint/2010/main" val="356187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176938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5</a:t>
            </a:fld>
            <a:endParaRPr lang="uk-UA"/>
          </a:p>
        </p:txBody>
      </p:sp>
    </p:spTree>
    <p:extLst>
      <p:ext uri="{BB962C8B-B14F-4D97-AF65-F5344CB8AC3E}">
        <p14:creationId xmlns:p14="http://schemas.microsoft.com/office/powerpoint/2010/main" val="420180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6</a:t>
            </a:fld>
            <a:endParaRPr lang="uk-UA"/>
          </a:p>
        </p:txBody>
      </p:sp>
    </p:spTree>
    <p:extLst>
      <p:ext uri="{BB962C8B-B14F-4D97-AF65-F5344CB8AC3E}">
        <p14:creationId xmlns:p14="http://schemas.microsoft.com/office/powerpoint/2010/main" val="1265011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7</a:t>
            </a:fld>
            <a:endParaRPr lang="uk-UA"/>
          </a:p>
        </p:txBody>
      </p:sp>
    </p:spTree>
    <p:extLst>
      <p:ext uri="{BB962C8B-B14F-4D97-AF65-F5344CB8AC3E}">
        <p14:creationId xmlns:p14="http://schemas.microsoft.com/office/powerpoint/2010/main" val="383480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8</a:t>
            </a:fld>
            <a:endParaRPr lang="uk-UA"/>
          </a:p>
        </p:txBody>
      </p:sp>
    </p:spTree>
    <p:extLst>
      <p:ext uri="{BB962C8B-B14F-4D97-AF65-F5344CB8AC3E}">
        <p14:creationId xmlns:p14="http://schemas.microsoft.com/office/powerpoint/2010/main" val="3971771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73829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1416303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75923317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5280969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4635797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733436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413604017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351645375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133033183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2653937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9411797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3268737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96298120"/>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07913603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9197058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8934818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3495092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86950" y="9258300"/>
            <a:ext cx="1599811" cy="677021"/>
          </a:xfrm>
          <a:prstGeom prst="rect">
            <a:avLst/>
          </a:prstGeom>
        </p:spPr>
      </p:pic>
    </p:spTree>
    <p:extLst>
      <p:ext uri="{BB962C8B-B14F-4D97-AF65-F5344CB8AC3E}">
        <p14:creationId xmlns:p14="http://schemas.microsoft.com/office/powerpoint/2010/main" val="1099693045"/>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0571165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lvl1pPr>
              <a:defRPr b="0" i="0">
                <a:latin typeface="Arial Regular" charset="0"/>
              </a:defRPr>
            </a:lvl1pPr>
          </a:lstStyle>
          <a:p>
            <a:endParaRPr lang="uk-UA" dirty="0"/>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81317247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188229608"/>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6477975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4707744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52094298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662576866"/>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26213430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b="0" i="0">
                <a:latin typeface="Arial Regular" charset="0"/>
              </a:defRPr>
            </a:lvl1pPr>
          </a:lstStyle>
          <a:p>
            <a:endParaRPr lang="uk-UA" dirty="0"/>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b="0" i="0">
                <a:latin typeface="Arial Regular" charset="0"/>
              </a:defRPr>
            </a:lvl1pPr>
          </a:lstStyle>
          <a:p>
            <a:endParaRPr lang="uk-UA" dirty="0"/>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00917993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7995374"/>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716150183"/>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lvl1pPr>
              <a:defRPr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72568595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81557463"/>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82868103"/>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7309795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b="0" i="0" dirty="0">
              <a:solidFill>
                <a:schemeClr val="tx1"/>
              </a:solidFill>
              <a:latin typeface="Arial Regular" charset="0"/>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solidFill>
                  <a:schemeClr val="bg2"/>
                </a:solidFill>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lvl1pPr>
              <a:defRPr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53085764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51392422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37340191"/>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472348581"/>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91674725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40099839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b="0" i="0">
                <a:latin typeface="Arial Regular" charset="0"/>
              </a:defRPr>
            </a:lvl1pPr>
          </a:lstStyle>
          <a:p>
            <a:endParaRPr lang="uk-UA" dirty="0"/>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b="0" i="0">
                <a:latin typeface="Arial Regular" charset="0"/>
              </a:defRPr>
            </a:lvl1pPr>
          </a:lstStyle>
          <a:p>
            <a:endParaRPr lang="uk-UA" dirty="0"/>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b="0" i="0">
                <a:latin typeface="Arial Regular" charset="0"/>
              </a:defRPr>
            </a:lvl1pPr>
          </a:lstStyle>
          <a:p>
            <a:endParaRPr lang="uk-UA" dirty="0"/>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b="0" i="0">
                <a:latin typeface="Arial Regular" charset="0"/>
              </a:defRPr>
            </a:lvl1pPr>
          </a:lstStyle>
          <a:p>
            <a:endParaRPr lang="uk-UA" dirty="0"/>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b="0" i="0">
                <a:latin typeface="Arial Regular" charset="0"/>
              </a:defRPr>
            </a:lvl1pPr>
          </a:lstStyle>
          <a:p>
            <a:endParaRPr lang="uk-UA" dirty="0"/>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b="0" i="0">
                <a:latin typeface="Arial Regular" charset="0"/>
              </a:defRPr>
            </a:lvl1pPr>
          </a:lstStyle>
          <a:p>
            <a:endParaRPr lang="uk-UA" dirty="0"/>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b="0" i="0">
                <a:latin typeface="Arial Regular" charset="0"/>
              </a:defRPr>
            </a:lvl1pPr>
          </a:lstStyle>
          <a:p>
            <a:endParaRPr lang="uk-UA" dirty="0"/>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b="0" i="0">
                <a:latin typeface="Arial Regular" charset="0"/>
              </a:defRPr>
            </a:lvl1pPr>
          </a:lstStyle>
          <a:p>
            <a:endParaRPr lang="uk-UA" dirty="0"/>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b="0" i="0">
                <a:latin typeface="Arial Regular" charset="0"/>
              </a:defRPr>
            </a:lvl1pPr>
          </a:lstStyle>
          <a:p>
            <a:endParaRPr lang="uk-UA"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48509339"/>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b="0" i="0">
                <a:latin typeface="Arial Regular" charset="0"/>
              </a:defRPr>
            </a:lvl1pPr>
          </a:lstStyle>
          <a:p>
            <a:endParaRPr lang="uk-U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2984681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b="0" i="0">
                <a:latin typeface="Arial Regular" charset="0"/>
              </a:defRPr>
            </a:lvl1pPr>
          </a:lstStyle>
          <a:p>
            <a:endParaRPr lang="uk-UA"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267673552"/>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lvl1pPr>
              <a:defRPr b="0" i="0">
                <a:latin typeface="Arial Regular" charset="0"/>
              </a:defRPr>
            </a:lvl1pPr>
          </a:lstStyle>
          <a:p>
            <a:endParaRPr lang="uk-UA" dirty="0"/>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lvl1pPr>
              <a:defRPr b="0" i="0">
                <a:latin typeface="Arial Regular" charset="0"/>
              </a:defRPr>
            </a:lvl1pPr>
          </a:lstStyle>
          <a:p>
            <a:endParaRPr lang="uk-UA" dirty="0"/>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lvl1pPr>
              <a:defRPr b="0" i="0">
                <a:latin typeface="Arial Regular" charset="0"/>
              </a:defRPr>
            </a:lvl1pPr>
          </a:lstStyle>
          <a:p>
            <a:endParaRPr lang="uk-UA" dirty="0"/>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lvl1pPr>
              <a:defRPr b="0" i="0">
                <a:latin typeface="Arial Regular" charset="0"/>
              </a:defRPr>
            </a:lvl1pPr>
          </a:lstStyle>
          <a:p>
            <a:endParaRPr lang="uk-UA"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4246770696"/>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lvl1pPr>
              <a:defRPr b="0" i="0">
                <a:latin typeface="Arial Regular" charset="0"/>
              </a:defRPr>
            </a:lvl1pPr>
          </a:lstStyle>
          <a:p>
            <a:endParaRPr lang="uk-UA" dirty="0"/>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71967628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lvl1pPr>
              <a:defRPr b="0" i="0">
                <a:latin typeface="Arial Regular" charset="0"/>
              </a:defRPr>
            </a:lvl1pPr>
          </a:lstStyle>
          <a:p>
            <a:endParaRPr lang="uk-UA" dirty="0"/>
          </a:p>
        </p:txBody>
      </p:sp>
    </p:spTree>
    <p:extLst>
      <p:ext uri="{BB962C8B-B14F-4D97-AF65-F5344CB8AC3E}">
        <p14:creationId xmlns:p14="http://schemas.microsoft.com/office/powerpoint/2010/main" val="20848991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lvl1pPr>
              <a:defRPr b="0" i="0">
                <a:latin typeface="Arial Regular" charset="0"/>
              </a:defRPr>
            </a:lvl1pPr>
          </a:lstStyle>
          <a:p>
            <a:endParaRPr lang="uk-UA" dirty="0"/>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6734" y="9258300"/>
            <a:ext cx="1599811" cy="677021"/>
          </a:xfrm>
          <a:prstGeom prst="rect">
            <a:avLst/>
          </a:prstGeom>
        </p:spPr>
      </p:pic>
    </p:spTree>
    <p:extLst>
      <p:ext uri="{BB962C8B-B14F-4D97-AF65-F5344CB8AC3E}">
        <p14:creationId xmlns:p14="http://schemas.microsoft.com/office/powerpoint/2010/main" val="20460270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lvl1pPr>
              <a:defRPr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81394355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133029272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0" i="0">
                <a:latin typeface="Arial Regular" charset="0"/>
                <a:ea typeface="Arial Narrow Regular" charset="0"/>
                <a:cs typeface="+mn-cs"/>
              </a:defRPr>
            </a:lvl1pPr>
          </a:lstStyle>
          <a:p>
            <a:pPr marL="0" lvl="0"/>
            <a:r>
              <a:rPr lang="en-US" dirty="0"/>
              <a:t>click to edit master title style</a:t>
            </a:r>
            <a:endParaRPr lang="uk-UA" dirty="0"/>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r>
              <a:rPr lang="en-US" b="0" dirty="0">
                <a:latin typeface="Arial Regular" charset="0"/>
              </a:rPr>
              <a:t>page</a:t>
            </a:r>
          </a:p>
          <a:p>
            <a:r>
              <a:rPr lang="en-US" b="0" dirty="0">
                <a:latin typeface="Arial Regular" charset="0"/>
              </a:rPr>
              <a:t>0</a:t>
            </a:r>
            <a:fld id="{37D409AB-2201-4E18-8A34-C31753AD9B06}" type="slidenum">
              <a:rPr lang="en-US" b="0" smtClean="0">
                <a:latin typeface="Arial Regular" charset="0"/>
              </a:rPr>
              <a:pPr/>
              <a:t>‹#›</a:t>
            </a:fld>
            <a:endParaRPr lang="en-US" b="0" dirty="0">
              <a:latin typeface="Arial Regular" charset="0"/>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b="0" i="0">
                <a:latin typeface="Arial Regular" charset="0"/>
              </a:defRPr>
            </a:lvl1pPr>
          </a:lstStyle>
          <a:p>
            <a:endParaRPr lang="uk-UA"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850" y="9258300"/>
            <a:ext cx="1599811" cy="677021"/>
          </a:xfrm>
          <a:prstGeom prst="rect">
            <a:avLst/>
          </a:prstGeom>
        </p:spPr>
      </p:pic>
    </p:spTree>
    <p:extLst>
      <p:ext uri="{BB962C8B-B14F-4D97-AF65-F5344CB8AC3E}">
        <p14:creationId xmlns:p14="http://schemas.microsoft.com/office/powerpoint/2010/main" val="330022214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4.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734" r:id="rId4"/>
    <p:sldLayoutId id="2147483738" r:id="rId5"/>
    <p:sldLayoutId id="2147483743" r:id="rId6"/>
    <p:sldLayoutId id="2147483761"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j-krcnGwtxk" TargetMode="External"/><Relationship Id="rId3" Type="http://schemas.openxmlformats.org/officeDocument/2006/relationships/image" Target="../media/image13.jpeg"/><Relationship Id="rId7" Type="http://schemas.openxmlformats.org/officeDocument/2006/relationships/hyperlink" Target="https://youtu.be/E9OUK7krNH8"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www.youtube.com/watch?v=5FQILFXzx4A"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youtube.com/watch?v=j-krcnGwtxk"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hyperlink" Target="https://www.youtube.com/watch?v=ndKQYCASuDE" TargetMode="External"/><Relationship Id="rId4" Type="http://schemas.openxmlformats.org/officeDocument/2006/relationships/hyperlink" Target="https://www.youtube.com/watch?v=bZ0MyX1nS5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oleObject" Target="../embeddings/oleObject1.bin"/><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zurn.com/resources/product-train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youtu.be/bVDLPXE86nk"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371600" y="7886700"/>
            <a:ext cx="12954000" cy="861774"/>
          </a:xfrm>
          <a:prstGeom prst="rect">
            <a:avLst/>
          </a:prstGeom>
          <a:noFill/>
        </p:spPr>
        <p:txBody>
          <a:bodyPr wrap="square" rtlCol="0">
            <a:spAutoFit/>
          </a:bodyPr>
          <a:lstStyle/>
          <a:p>
            <a:r>
              <a:rPr lang="en-US" sz="5000" dirty="0">
                <a:solidFill>
                  <a:schemeClr val="accent1"/>
                </a:solidFill>
                <a:latin typeface="Arial Regular" charset="0"/>
                <a:ea typeface="Arial Narrow Regular" charset="0"/>
                <a:cs typeface="Lato Semibold" panose="020F0502020204030203" pitchFamily="34" charset="0"/>
              </a:rPr>
              <a:t>Zurn PEX Plumbing - Overview</a:t>
            </a:r>
            <a:endParaRPr lang="ru-RU" sz="5000" dirty="0">
              <a:solidFill>
                <a:schemeClr val="accent1"/>
              </a:solidFill>
              <a:latin typeface="Arial Regular" charset="0"/>
              <a:ea typeface="Lato Semibold" panose="020F0502020204030203" pitchFamily="34" charset="0"/>
              <a:cs typeface="Lato Semibold" panose="020F0502020204030203" pitchFamily="34" charset="0"/>
            </a:endParaRPr>
          </a:p>
        </p:txBody>
      </p:sp>
      <p:sp>
        <p:nvSpPr>
          <p:cNvPr id="4" name="TextBox 3"/>
          <p:cNvSpPr txBox="1"/>
          <p:nvPr/>
        </p:nvSpPr>
        <p:spPr>
          <a:xfrm>
            <a:off x="1447800" y="8738294"/>
            <a:ext cx="10744200" cy="477054"/>
          </a:xfrm>
          <a:prstGeom prst="rect">
            <a:avLst/>
          </a:prstGeom>
          <a:noFill/>
        </p:spPr>
        <p:txBody>
          <a:bodyPr wrap="square" rtlCol="0">
            <a:spAutoFit/>
          </a:bodyPr>
          <a:lstStyle/>
          <a:p>
            <a:r>
              <a:rPr lang="en-US" sz="2500" dirty="0">
                <a:solidFill>
                  <a:schemeClr val="tx2"/>
                </a:solidFill>
                <a:latin typeface="Arial Regular" charset="0"/>
              </a:rPr>
              <a:t>March 2019</a:t>
            </a:r>
            <a:endParaRPr lang="uk-UA" sz="2500" dirty="0">
              <a:solidFill>
                <a:schemeClr val="tx2"/>
              </a:solidFill>
              <a:latin typeface="Arial Regular" charset="0"/>
            </a:endParaRPr>
          </a:p>
        </p:txBody>
      </p:sp>
    </p:spTree>
    <p:extLst>
      <p:ext uri="{BB962C8B-B14F-4D97-AF65-F5344CB8AC3E}">
        <p14:creationId xmlns:p14="http://schemas.microsoft.com/office/powerpoint/2010/main" val="51885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271" y="0"/>
            <a:ext cx="18299271"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894811" cy="1338828"/>
          </a:xfrm>
        </p:spPr>
        <p:txBody>
          <a:bodyPr/>
          <a:lstStyle/>
          <a:p>
            <a:r>
              <a:rPr lang="en-US" dirty="0">
                <a:solidFill>
                  <a:schemeClr val="accent1"/>
                </a:solidFill>
              </a:rPr>
              <a:t>features &amp; benefits</a:t>
            </a:r>
            <a:br>
              <a:rPr lang="en-US" dirty="0"/>
            </a:br>
            <a:r>
              <a:rPr lang="en-US" dirty="0"/>
              <a:t>PEX manifolds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10</a:t>
            </a:fld>
            <a:endParaRPr b="0" dirty="0">
              <a:latin typeface="Arial Regular" charset="0"/>
            </a:endParaRPr>
          </a:p>
        </p:txBody>
      </p:sp>
      <p:grpSp>
        <p:nvGrpSpPr>
          <p:cNvPr id="27" name="Group 26"/>
          <p:cNvGrpSpPr/>
          <p:nvPr/>
        </p:nvGrpSpPr>
        <p:grpSpPr>
          <a:xfrm>
            <a:off x="1001241" y="2908840"/>
            <a:ext cx="7780809" cy="2881229"/>
            <a:chOff x="7848600" y="5084128"/>
            <a:chExt cx="7780809" cy="2881229"/>
          </a:xfrm>
        </p:grpSpPr>
        <p:grpSp>
          <p:nvGrpSpPr>
            <p:cNvPr id="22" name="Group 21"/>
            <p:cNvGrpSpPr/>
            <p:nvPr/>
          </p:nvGrpSpPr>
          <p:grpSpPr>
            <a:xfrm>
              <a:off x="7848600" y="5084128"/>
              <a:ext cx="6390159" cy="646331"/>
              <a:chOff x="7467600" y="5557807"/>
              <a:chExt cx="6390159" cy="646331"/>
            </a:xfrm>
          </p:grpSpPr>
          <p:sp>
            <p:nvSpPr>
              <p:cNvPr id="23" name="TextBox 22"/>
              <p:cNvSpPr txBox="1"/>
              <p:nvPr/>
            </p:nvSpPr>
            <p:spPr>
              <a:xfrm>
                <a:off x="7587625" y="5557807"/>
                <a:ext cx="6270134" cy="646331"/>
              </a:xfrm>
              <a:prstGeom prst="rect">
                <a:avLst/>
              </a:prstGeom>
              <a:noFill/>
            </p:spPr>
            <p:txBody>
              <a:bodyPr wrap="square" rtlCol="0">
                <a:spAutoFit/>
              </a:bodyPr>
              <a:lstStyle/>
              <a:p>
                <a:r>
                  <a:rPr lang="en-US" sz="3600" dirty="0">
                    <a:solidFill>
                      <a:schemeClr val="accent1"/>
                    </a:solidFill>
                    <a:latin typeface="Arial Narrow Regular" charset="0"/>
                  </a:rPr>
                  <a:t>QuickPort manifold system</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5718588"/>
              <a:ext cx="7349412" cy="2246769"/>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tx2"/>
                  </a:solidFill>
                  <a:latin typeface="Arial Regular" charset="0"/>
                </a:rPr>
                <a:t>Optimizes plumbing applications with port configurations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Available in pre-assembled valve and unvalved options</a:t>
              </a:r>
            </a:p>
            <a:p>
              <a:pPr marL="285750" indent="-285750">
                <a:buClr>
                  <a:schemeClr val="tx2"/>
                </a:buClr>
                <a:buFont typeface="Arial" panose="020B0604020202020204" pitchFamily="34" charset="0"/>
                <a:buChar char="•"/>
              </a:pPr>
              <a:r>
                <a:rPr lang="en-US" sz="2000" dirty="0">
                  <a:solidFill>
                    <a:schemeClr val="tx2"/>
                  </a:solidFill>
                  <a:latin typeface="Arial Regular" charset="0"/>
                </a:rPr>
                <a:t>Corrosion resistant polymer and stainless steel construction</a:t>
              </a:r>
              <a:endParaRPr lang="uk-UA" sz="2000" dirty="0">
                <a:solidFill>
                  <a:schemeClr val="tx2"/>
                </a:solidFill>
                <a:latin typeface="Arial Regular" charset="0"/>
              </a:endParaRPr>
            </a:p>
            <a:p>
              <a:pPr marL="285750" indent="-285750">
                <a:buClr>
                  <a:schemeClr val="tx2"/>
                </a:buClr>
                <a:buFont typeface="Arial" panose="020B0604020202020204" pitchFamily="34" charset="0"/>
                <a:buChar char="•"/>
              </a:pPr>
              <a:r>
                <a:rPr lang="en-US" sz="2000" dirty="0">
                  <a:solidFill>
                    <a:schemeClr val="tx2"/>
                  </a:solidFill>
                  <a:latin typeface="Arial Regular" charset="0"/>
                </a:rPr>
                <a:t>For hot and cold water use</a:t>
              </a:r>
              <a:endParaRPr lang="uk-UA" sz="2000" dirty="0">
                <a:solidFill>
                  <a:schemeClr val="tx2"/>
                </a:solidFill>
                <a:latin typeface="Arial Regular" charset="0"/>
              </a:endParaRPr>
            </a:p>
            <a:p>
              <a:pPr marL="285750" indent="-285750">
                <a:buClr>
                  <a:schemeClr val="tx2"/>
                </a:buClr>
                <a:buFont typeface="Arial" panose="020B0604020202020204" pitchFamily="34" charset="0"/>
                <a:buChar char="•"/>
              </a:pPr>
              <a:r>
                <a:rPr lang="en-US" sz="2000" dirty="0">
                  <a:solidFill>
                    <a:schemeClr val="tx2"/>
                  </a:solidFill>
                  <a:latin typeface="Arial Regular" charset="0"/>
                </a:rPr>
                <a:t>Reduced installation; delivers hot water faster</a:t>
              </a:r>
            </a:p>
            <a:p>
              <a:pPr marL="285750" indent="-285750">
                <a:buClr>
                  <a:schemeClr val="tx2"/>
                </a:buClr>
                <a:buFont typeface="Arial" panose="020B0604020202020204" pitchFamily="34" charset="0"/>
                <a:buChar char="•"/>
              </a:pPr>
              <a:r>
                <a:rPr lang="en-US" sz="2000" dirty="0">
                  <a:solidFill>
                    <a:schemeClr val="tx2"/>
                  </a:solidFill>
                  <a:latin typeface="Arial Regular" charset="0"/>
                </a:rPr>
                <a:t>10-year warranty</a:t>
              </a:r>
            </a:p>
            <a:p>
              <a:pPr marL="285750" indent="-285750">
                <a:buClr>
                  <a:schemeClr val="tx2"/>
                </a:buClr>
                <a:buFont typeface="Arial" panose="020B0604020202020204" pitchFamily="34" charset="0"/>
                <a:buChar char="•"/>
              </a:pPr>
              <a:r>
                <a:rPr lang="en-US" sz="2000" dirty="0">
                  <a:solidFill>
                    <a:schemeClr val="tx2"/>
                  </a:solidFill>
                  <a:latin typeface="Arial Regular" charset="0"/>
                </a:rPr>
                <a:t>Lead-free</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6635" y="963105"/>
            <a:ext cx="9342167" cy="6237352"/>
          </a:xfrm>
          <a:prstGeom prst="rect">
            <a:avLst/>
          </a:prstGeom>
        </p:spPr>
      </p:pic>
      <p:sp>
        <p:nvSpPr>
          <p:cNvPr id="29" name="TextBox 28"/>
          <p:cNvSpPr txBox="1"/>
          <p:nvPr/>
        </p:nvSpPr>
        <p:spPr>
          <a:xfrm>
            <a:off x="14097000" y="6551086"/>
            <a:ext cx="3352800" cy="707886"/>
          </a:xfrm>
          <a:prstGeom prst="rect">
            <a:avLst/>
          </a:prstGeom>
          <a:noFill/>
        </p:spPr>
        <p:txBody>
          <a:bodyPr wrap="square" rtlCol="0">
            <a:spAutoFit/>
          </a:bodyPr>
          <a:lstStyle/>
          <a:p>
            <a:r>
              <a:rPr lang="en-US" sz="2000" dirty="0">
                <a:latin typeface="Arial Narrow Regular"/>
              </a:rPr>
              <a:t>QuickPort whole house preassembled manifold</a:t>
            </a:r>
          </a:p>
        </p:txBody>
      </p:sp>
      <p:grpSp>
        <p:nvGrpSpPr>
          <p:cNvPr id="37" name="Group 36"/>
          <p:cNvGrpSpPr/>
          <p:nvPr/>
        </p:nvGrpSpPr>
        <p:grpSpPr>
          <a:xfrm>
            <a:off x="1121266" y="6212506"/>
            <a:ext cx="7675946" cy="2850451"/>
            <a:chOff x="7848600" y="5084128"/>
            <a:chExt cx="7675946" cy="2850451"/>
          </a:xfrm>
        </p:grpSpPr>
        <p:grpSp>
          <p:nvGrpSpPr>
            <p:cNvPr id="38" name="Group 37"/>
            <p:cNvGrpSpPr/>
            <p:nvPr/>
          </p:nvGrpSpPr>
          <p:grpSpPr>
            <a:xfrm>
              <a:off x="7848600" y="5084128"/>
              <a:ext cx="6144875" cy="646331"/>
              <a:chOff x="7467600" y="5557807"/>
              <a:chExt cx="6144875" cy="646331"/>
            </a:xfrm>
          </p:grpSpPr>
          <p:sp>
            <p:nvSpPr>
              <p:cNvPr id="40" name="TextBox 39"/>
              <p:cNvSpPr txBox="1"/>
              <p:nvPr/>
            </p:nvSpPr>
            <p:spPr>
              <a:xfrm>
                <a:off x="7587624" y="5557807"/>
                <a:ext cx="6024851" cy="646331"/>
              </a:xfrm>
              <a:prstGeom prst="rect">
                <a:avLst/>
              </a:prstGeom>
              <a:noFill/>
            </p:spPr>
            <p:txBody>
              <a:bodyPr wrap="square" rtlCol="0">
                <a:spAutoFit/>
              </a:bodyPr>
              <a:lstStyle/>
              <a:p>
                <a:r>
                  <a:rPr lang="en-US" sz="3600" dirty="0">
                    <a:solidFill>
                      <a:schemeClr val="accent1"/>
                    </a:solidFill>
                    <a:latin typeface="Arial Narrow Regular" charset="0"/>
                  </a:rPr>
                  <a:t>copper manifolds</a:t>
                </a:r>
                <a:endParaRPr lang="uk-UA" sz="3600" dirty="0">
                  <a:solidFill>
                    <a:schemeClr val="accent1"/>
                  </a:solidFill>
                  <a:latin typeface="Arial Narrow Regular" charset="0"/>
                </a:endParaRPr>
              </a:p>
            </p:txBody>
          </p:sp>
          <p:cxnSp>
            <p:nvCxnSpPr>
              <p:cNvPr id="41" name="Straight Connector 40"/>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8175134" y="5718588"/>
              <a:ext cx="7349412"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Tried and true water distribution method</a:t>
              </a:r>
            </a:p>
            <a:p>
              <a:pPr marL="285750" indent="-285750">
                <a:buFont typeface="Arial" panose="020B0604020202020204" pitchFamily="34" charset="0"/>
                <a:buChar char="•"/>
              </a:pPr>
              <a:r>
                <a:rPr lang="en-US" sz="2000" dirty="0">
                  <a:solidFill>
                    <a:schemeClr val="tx2"/>
                  </a:solidFill>
                  <a:latin typeface="Arial Regular" charset="0"/>
                </a:rPr>
                <a:t>Available in crimp and expansion connections</a:t>
              </a:r>
            </a:p>
            <a:p>
              <a:pPr marL="285750" indent="-285750">
                <a:buFont typeface="Arial" panose="020B0604020202020204" pitchFamily="34" charset="0"/>
                <a:buChar char="•"/>
              </a:pPr>
              <a:r>
                <a:rPr lang="en-US" sz="2000" dirty="0">
                  <a:solidFill>
                    <a:schemeClr val="tx2"/>
                  </a:solidFill>
                  <a:latin typeface="Arial Regular" charset="0"/>
                </a:rPr>
                <a:t>For hot and cold water use</a:t>
              </a:r>
              <a:endParaRPr lang="uk-UA" sz="2000" dirty="0">
                <a:solidFill>
                  <a:schemeClr val="tx2"/>
                </a:solidFill>
                <a:latin typeface="Arial Regular" charset="0"/>
              </a:endParaRPr>
            </a:p>
            <a:p>
              <a:pPr marL="285750" indent="-285750">
                <a:buFont typeface="Arial" panose="020B0604020202020204" pitchFamily="34" charset="0"/>
                <a:buChar char="•"/>
              </a:pPr>
              <a:r>
                <a:rPr lang="en-US" sz="2000" dirty="0">
                  <a:solidFill>
                    <a:schemeClr val="tx2"/>
                  </a:solidFill>
                  <a:latin typeface="Arial Regular" charset="0"/>
                </a:rPr>
                <a:t>Reduced installation; delivers hot water faster</a:t>
              </a:r>
              <a:endParaRPr lang="uk-UA" sz="2000" dirty="0">
                <a:solidFill>
                  <a:schemeClr val="tx2"/>
                </a:solidFill>
                <a:latin typeface="Arial Regular" charset="0"/>
              </a:endParaRPr>
            </a:p>
            <a:p>
              <a:pPr marL="285750" indent="-285750">
                <a:buFont typeface="Arial" panose="020B0604020202020204" pitchFamily="34" charset="0"/>
                <a:buChar char="•"/>
              </a:pPr>
              <a:r>
                <a:rPr lang="en-US" sz="2000" dirty="0">
                  <a:solidFill>
                    <a:schemeClr val="tx2"/>
                  </a:solidFill>
                  <a:latin typeface="Arial Regular" charset="0"/>
                </a:rPr>
                <a:t>25-year warranty</a:t>
              </a:r>
            </a:p>
            <a:p>
              <a:pPr marL="285750" indent="-285750">
                <a:buFont typeface="Arial" panose="020B0604020202020204" pitchFamily="34" charset="0"/>
                <a:buChar char="•"/>
              </a:pPr>
              <a:r>
                <a:rPr lang="en-US" sz="2000" dirty="0">
                  <a:solidFill>
                    <a:schemeClr val="tx2"/>
                  </a:solidFill>
                  <a:latin typeface="Arial Regular" charset="0"/>
                </a:rPr>
                <a:t>Lead-free</a:t>
              </a:r>
            </a:p>
            <a:p>
              <a:endParaRPr lang="en-US" sz="1800" dirty="0">
                <a:solidFill>
                  <a:schemeClr val="tx2"/>
                </a:solidFill>
                <a:latin typeface="Arial Regular" charset="0"/>
              </a:endParaRPr>
            </a:p>
          </p:txBody>
        </p:sp>
      </p:grpSp>
    </p:spTree>
    <p:extLst>
      <p:ext uri="{BB962C8B-B14F-4D97-AF65-F5344CB8AC3E}">
        <p14:creationId xmlns:p14="http://schemas.microsoft.com/office/powerpoint/2010/main" val="2288985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251"/>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800" dirty="0">
              <a:solidFill>
                <a:schemeClr val="tx2"/>
              </a:solidFill>
              <a:latin typeface="Arial Regular" charset="0"/>
            </a:endParaRPr>
          </a:p>
        </p:txBody>
      </p:sp>
      <p:sp>
        <p:nvSpPr>
          <p:cNvPr id="4" name="Title 3"/>
          <p:cNvSpPr>
            <a:spLocks noGrp="1"/>
          </p:cNvSpPr>
          <p:nvPr>
            <p:ph type="title"/>
          </p:nvPr>
        </p:nvSpPr>
        <p:spPr>
          <a:xfrm>
            <a:off x="876299" y="571411"/>
            <a:ext cx="9286119" cy="1338828"/>
          </a:xfrm>
        </p:spPr>
        <p:txBody>
          <a:bodyPr/>
          <a:lstStyle/>
          <a:p>
            <a:r>
              <a:rPr lang="en-US" dirty="0">
                <a:solidFill>
                  <a:schemeClr val="accent1"/>
                </a:solidFill>
              </a:rPr>
              <a:t>features &amp; benefits</a:t>
            </a:r>
            <a:br>
              <a:rPr lang="en-US" dirty="0"/>
            </a:br>
            <a:r>
              <a:rPr lang="en-US" dirty="0"/>
              <a:t>Expansion PEX System </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11</a:t>
            </a:fld>
            <a:endParaRPr b="0" dirty="0">
              <a:latin typeface="Arial Regular" charset="0"/>
            </a:endParaRPr>
          </a:p>
        </p:txBody>
      </p:sp>
      <p:grpSp>
        <p:nvGrpSpPr>
          <p:cNvPr id="26" name="Group 25"/>
          <p:cNvGrpSpPr/>
          <p:nvPr/>
        </p:nvGrpSpPr>
        <p:grpSpPr>
          <a:xfrm>
            <a:off x="1001241" y="4558760"/>
            <a:ext cx="6694959" cy="1375916"/>
            <a:chOff x="7848600" y="2841467"/>
            <a:chExt cx="7105680" cy="1375916"/>
          </a:xfrm>
        </p:grpSpPr>
        <p:grpSp>
          <p:nvGrpSpPr>
            <p:cNvPr id="7" name="Group 6"/>
            <p:cNvGrpSpPr/>
            <p:nvPr/>
          </p:nvGrpSpPr>
          <p:grpSpPr>
            <a:xfrm>
              <a:off x="7848600" y="2841467"/>
              <a:ext cx="7105680" cy="646331"/>
              <a:chOff x="7467600" y="3243739"/>
              <a:chExt cx="7105680" cy="646331"/>
            </a:xfrm>
          </p:grpSpPr>
          <p:sp>
            <p:nvSpPr>
              <p:cNvPr id="8" name="TextBox 7"/>
              <p:cNvSpPr txBox="1"/>
              <p:nvPr/>
            </p:nvSpPr>
            <p:spPr>
              <a:xfrm>
                <a:off x="7587625" y="3243739"/>
                <a:ext cx="6985655" cy="646331"/>
              </a:xfrm>
              <a:prstGeom prst="rect">
                <a:avLst/>
              </a:prstGeom>
              <a:noFill/>
            </p:spPr>
            <p:txBody>
              <a:bodyPr wrap="square" rtlCol="0">
                <a:spAutoFit/>
              </a:bodyPr>
              <a:lstStyle/>
              <a:p>
                <a:r>
                  <a:rPr lang="en-US" sz="3600" dirty="0">
                    <a:solidFill>
                      <a:schemeClr val="accent1"/>
                    </a:solidFill>
                    <a:latin typeface="Arial Narrow Regular" charset="0"/>
                  </a:rPr>
                  <a:t>Zurn Expansion PEX types</a:t>
                </a:r>
                <a:endParaRPr lang="uk-UA" sz="3600" dirty="0">
                  <a:solidFill>
                    <a:schemeClr val="accent1"/>
                  </a:solidFill>
                  <a:latin typeface="Arial Narrow Regular" charset="0"/>
                </a:endParaRPr>
              </a:p>
            </p:txBody>
          </p:sp>
          <p:cxnSp>
            <p:nvCxnSpPr>
              <p:cNvPr id="9" name="Straight Connector 8"/>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382001" y="3529648"/>
              <a:ext cx="4954785" cy="400110"/>
            </a:xfrm>
            <a:prstGeom prst="rect">
              <a:avLst/>
            </a:prstGeom>
            <a:noFill/>
          </p:spPr>
          <p:txBody>
            <a:bodyPr wrap="square" rtlCol="0">
              <a:spAutoFit/>
            </a:bodyPr>
            <a:lstStyle/>
            <a:p>
              <a:r>
                <a:rPr lang="en-US" sz="2000" dirty="0">
                  <a:solidFill>
                    <a:schemeClr val="tx2"/>
                  </a:solidFill>
                  <a:latin typeface="Arial Regular" charset="0"/>
                </a:rPr>
                <a:t>Blue / red / white Zurn potable PEX </a:t>
              </a:r>
              <a:endParaRPr lang="uk-UA" sz="2000" dirty="0">
                <a:solidFill>
                  <a:schemeClr val="tx2"/>
                </a:solidFill>
                <a:latin typeface="Arial Regular" charset="0"/>
              </a:endParaRPr>
            </a:p>
          </p:txBody>
        </p:sp>
        <p:sp>
          <p:nvSpPr>
            <p:cNvPr id="17" name="TextBox 16"/>
            <p:cNvSpPr txBox="1"/>
            <p:nvPr/>
          </p:nvSpPr>
          <p:spPr>
            <a:xfrm>
              <a:off x="8387122" y="3817273"/>
              <a:ext cx="4426143" cy="400110"/>
            </a:xfrm>
            <a:prstGeom prst="rect">
              <a:avLst/>
            </a:prstGeom>
            <a:noFill/>
          </p:spPr>
          <p:txBody>
            <a:bodyPr wrap="square" rtlCol="0">
              <a:spAutoFit/>
            </a:bodyPr>
            <a:lstStyle/>
            <a:p>
              <a:r>
                <a:rPr lang="en-US" sz="2000" dirty="0">
                  <a:solidFill>
                    <a:schemeClr val="tx2"/>
                  </a:solidFill>
                  <a:latin typeface="Arial Regular" charset="0"/>
                </a:rPr>
                <a:t>3/8”- 2” pipes</a:t>
              </a:r>
              <a:endParaRPr lang="uk-UA" sz="2000" dirty="0">
                <a:solidFill>
                  <a:schemeClr val="tx2"/>
                </a:solidFill>
                <a:latin typeface="Arial Regular" charset="0"/>
              </a:endParaRPr>
            </a:p>
          </p:txBody>
        </p:sp>
      </p:grpSp>
      <p:grpSp>
        <p:nvGrpSpPr>
          <p:cNvPr id="27" name="Group 26"/>
          <p:cNvGrpSpPr/>
          <p:nvPr/>
        </p:nvGrpSpPr>
        <p:grpSpPr>
          <a:xfrm>
            <a:off x="1001241" y="2247900"/>
            <a:ext cx="8416069" cy="2265676"/>
            <a:chOff x="7848600" y="5084128"/>
            <a:chExt cx="8416069" cy="2265676"/>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certified Zurn Expansion PEX</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5718588"/>
              <a:ext cx="7984672"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2"/>
                  </a:solidFill>
                  <a:latin typeface="Arial Regular" charset="0"/>
                </a:rPr>
                <a:t>Certified for use with Zurn PEX pipes</a:t>
              </a:r>
            </a:p>
            <a:p>
              <a:pPr marL="285750" indent="-285750">
                <a:buFont typeface="Arial" panose="020B0604020202020204" pitchFamily="34" charset="0"/>
                <a:buChar char="•"/>
              </a:pPr>
              <a:r>
                <a:rPr lang="en-US" sz="2000" dirty="0">
                  <a:solidFill>
                    <a:schemeClr val="tx2"/>
                  </a:solidFill>
                  <a:latin typeface="Arial Regular" charset="0"/>
                </a:rPr>
                <a:t>Industry leading 25-year warranty</a:t>
              </a:r>
            </a:p>
            <a:p>
              <a:pPr marL="285750" indent="-285750">
                <a:buFont typeface="Arial" panose="020B0604020202020204" pitchFamily="34" charset="0"/>
                <a:buChar char="•"/>
              </a:pPr>
              <a:r>
                <a:rPr lang="en-US" sz="2000" dirty="0">
                  <a:solidFill>
                    <a:schemeClr val="tx2"/>
                  </a:solidFill>
                  <a:latin typeface="Arial Regular" charset="0"/>
                </a:rPr>
                <a:t>Third party tested system: F1960, NSF…</a:t>
              </a:r>
            </a:p>
            <a:p>
              <a:pPr marL="285750" indent="-285750">
                <a:buFont typeface="Arial" panose="020B0604020202020204" pitchFamily="34" charset="0"/>
                <a:buChar char="•"/>
              </a:pPr>
              <a:r>
                <a:rPr lang="en-US" sz="2000" dirty="0">
                  <a:solidFill>
                    <a:schemeClr val="tx2"/>
                  </a:solidFill>
                  <a:latin typeface="Arial Regular" charset="0"/>
                </a:rPr>
                <a:t>Works with brass and CR polymer expansion fittings</a:t>
              </a:r>
            </a:p>
            <a:p>
              <a:pPr marL="285750" indent="-285750">
                <a:buFont typeface="Arial" panose="020B0604020202020204" pitchFamily="34" charset="0"/>
                <a:buChar char="•"/>
              </a:pPr>
              <a:r>
                <a:rPr lang="en-US" sz="2000" dirty="0">
                  <a:solidFill>
                    <a:schemeClr val="tx2"/>
                  </a:solidFill>
                  <a:latin typeface="Arial Regular" charset="0"/>
                </a:rPr>
                <a:t>Visual validation of watertight seal – no dry fit</a:t>
              </a:r>
            </a:p>
          </p:txBody>
        </p:sp>
      </p:grpSp>
      <p:sp>
        <p:nvSpPr>
          <p:cNvPr id="41" name="Content Placeholder 2"/>
          <p:cNvSpPr txBox="1">
            <a:spLocks/>
          </p:cNvSpPr>
          <p:nvPr/>
        </p:nvSpPr>
        <p:spPr>
          <a:xfrm>
            <a:off x="15532181" y="6998017"/>
            <a:ext cx="2206245"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0:00 Video:</a:t>
            </a:r>
          </a:p>
          <a:p>
            <a:pPr marL="0" indent="0">
              <a:buNone/>
            </a:pPr>
            <a:r>
              <a:rPr lang="en-US" sz="1800" dirty="0">
                <a:latin typeface="Arial Narrow" panose="020B0606020202030204" pitchFamily="34" charset="0"/>
              </a:rPr>
              <a:t>Zurn Expansion PEX </a:t>
            </a:r>
          </a:p>
          <a:p>
            <a:pPr marL="0" indent="0">
              <a:buNone/>
            </a:pPr>
            <a:endParaRPr lang="en-US" sz="1650" dirty="0"/>
          </a:p>
          <a:p>
            <a:pPr marL="0" indent="0">
              <a:buNone/>
            </a:pPr>
            <a:endParaRPr lang="en-US" sz="2700" dirty="0">
              <a:solidFill>
                <a:schemeClr val="tx1"/>
              </a:solidFill>
            </a:endParaRPr>
          </a:p>
        </p:txBody>
      </p:sp>
      <p:grpSp>
        <p:nvGrpSpPr>
          <p:cNvPr id="62" name="Group 61"/>
          <p:cNvGrpSpPr/>
          <p:nvPr/>
        </p:nvGrpSpPr>
        <p:grpSpPr>
          <a:xfrm>
            <a:off x="1001241" y="6158960"/>
            <a:ext cx="8676159" cy="2996863"/>
            <a:chOff x="7848600" y="2841467"/>
            <a:chExt cx="9208424" cy="2996863"/>
          </a:xfrm>
        </p:grpSpPr>
        <p:grpSp>
          <p:nvGrpSpPr>
            <p:cNvPr id="63" name="Group 62"/>
            <p:cNvGrpSpPr/>
            <p:nvPr/>
          </p:nvGrpSpPr>
          <p:grpSpPr>
            <a:xfrm>
              <a:off x="7848600" y="2841467"/>
              <a:ext cx="6620432" cy="646331"/>
              <a:chOff x="7467600" y="3243739"/>
              <a:chExt cx="6620432" cy="646331"/>
            </a:xfrm>
          </p:grpSpPr>
          <p:sp>
            <p:nvSpPr>
              <p:cNvPr id="73" name="TextBox 72"/>
              <p:cNvSpPr txBox="1"/>
              <p:nvPr/>
            </p:nvSpPr>
            <p:spPr>
              <a:xfrm>
                <a:off x="7587625" y="3243739"/>
                <a:ext cx="6500407" cy="646331"/>
              </a:xfrm>
              <a:prstGeom prst="rect">
                <a:avLst/>
              </a:prstGeom>
              <a:noFill/>
            </p:spPr>
            <p:txBody>
              <a:bodyPr wrap="square" rtlCol="0">
                <a:spAutoFit/>
              </a:bodyPr>
              <a:lstStyle/>
              <a:p>
                <a:r>
                  <a:rPr lang="en-US" sz="3600" dirty="0">
                    <a:solidFill>
                      <a:schemeClr val="accent1"/>
                    </a:solidFill>
                    <a:latin typeface="Arial Narrow Regular" charset="0"/>
                  </a:rPr>
                  <a:t>easy, quick installation</a:t>
                </a:r>
                <a:endParaRPr lang="uk-UA" sz="3600" dirty="0">
                  <a:solidFill>
                    <a:schemeClr val="accent1"/>
                  </a:solidFill>
                  <a:latin typeface="Arial Narrow Regular" charset="0"/>
                </a:endParaRPr>
              </a:p>
            </p:txBody>
          </p:sp>
          <p:cxnSp>
            <p:nvCxnSpPr>
              <p:cNvPr id="74" name="Straight Connector 73"/>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8444937" y="3529648"/>
              <a:ext cx="8612087" cy="400110"/>
            </a:xfrm>
            <a:prstGeom prst="rect">
              <a:avLst/>
            </a:prstGeom>
            <a:noFill/>
          </p:spPr>
          <p:txBody>
            <a:bodyPr wrap="square" rtlCol="0">
              <a:spAutoFit/>
            </a:bodyPr>
            <a:lstStyle/>
            <a:p>
              <a:r>
                <a:rPr lang="en-US" sz="1800" dirty="0">
                  <a:solidFill>
                    <a:schemeClr val="tx2"/>
                  </a:solidFill>
                  <a:latin typeface="Arial Regular" charset="0"/>
                </a:rPr>
                <a:t>1. </a:t>
              </a:r>
              <a:r>
                <a:rPr lang="en-US" sz="2000" dirty="0">
                  <a:solidFill>
                    <a:schemeClr val="tx2"/>
                  </a:solidFill>
                  <a:latin typeface="Arial Regular" charset="0"/>
                </a:rPr>
                <a:t>Place ring on pipe </a:t>
              </a:r>
              <a:endParaRPr lang="uk-UA" sz="2000" dirty="0">
                <a:solidFill>
                  <a:schemeClr val="tx2"/>
                </a:solidFill>
                <a:latin typeface="Arial Regular" charset="0"/>
              </a:endParaRPr>
            </a:p>
          </p:txBody>
        </p:sp>
        <p:sp>
          <p:nvSpPr>
            <p:cNvPr id="69" name="TextBox 68"/>
            <p:cNvSpPr txBox="1"/>
            <p:nvPr/>
          </p:nvSpPr>
          <p:spPr>
            <a:xfrm>
              <a:off x="8462875" y="4822667"/>
              <a:ext cx="8594148" cy="1015663"/>
            </a:xfrm>
            <a:prstGeom prst="rect">
              <a:avLst/>
            </a:prstGeom>
            <a:noFill/>
          </p:spPr>
          <p:txBody>
            <a:bodyPr wrap="square" rtlCol="0">
              <a:spAutoFit/>
            </a:bodyPr>
            <a:lstStyle/>
            <a:p>
              <a:r>
                <a:rPr lang="en-US" sz="2000" dirty="0">
                  <a:solidFill>
                    <a:schemeClr val="tx2"/>
                  </a:solidFill>
                  <a:latin typeface="Arial Regular" charset="0"/>
                </a:rPr>
                <a:t>3. Immediately insert brass or CR polymer expansion fitting into the ring/pipe and then allow a few seconds for the PEX to re-tighten around it for a water-tight seal</a:t>
              </a:r>
              <a:endParaRPr lang="uk-UA" sz="2000" dirty="0">
                <a:solidFill>
                  <a:schemeClr val="tx2"/>
                </a:solidFill>
                <a:latin typeface="Arial Regular" charset="0"/>
              </a:endParaRPr>
            </a:p>
          </p:txBody>
        </p:sp>
        <p:sp>
          <p:nvSpPr>
            <p:cNvPr id="67" name="TextBox 66"/>
            <p:cNvSpPr txBox="1"/>
            <p:nvPr/>
          </p:nvSpPr>
          <p:spPr>
            <a:xfrm>
              <a:off x="8457582" y="3898534"/>
              <a:ext cx="7871569" cy="1015663"/>
            </a:xfrm>
            <a:prstGeom prst="rect">
              <a:avLst/>
            </a:prstGeom>
            <a:noFill/>
          </p:spPr>
          <p:txBody>
            <a:bodyPr wrap="square" rtlCol="0">
              <a:spAutoFit/>
            </a:bodyPr>
            <a:lstStyle/>
            <a:p>
              <a:r>
                <a:rPr lang="en-US" sz="2000" dirty="0">
                  <a:solidFill>
                    <a:schemeClr val="tx2"/>
                  </a:solidFill>
                  <a:latin typeface="Arial Regular" charset="0"/>
                </a:rPr>
                <a:t>2</a:t>
              </a:r>
              <a:r>
                <a:rPr lang="en-US" sz="1800" dirty="0">
                  <a:solidFill>
                    <a:schemeClr val="tx2"/>
                  </a:solidFill>
                  <a:latin typeface="Arial Regular" charset="0"/>
                </a:rPr>
                <a:t>. </a:t>
              </a:r>
              <a:r>
                <a:rPr lang="en-US" sz="2000" dirty="0">
                  <a:solidFill>
                    <a:schemeClr val="tx2"/>
                  </a:solidFill>
                  <a:latin typeface="Arial Regular" charset="0"/>
                </a:rPr>
                <a:t>Use expansion tool to expand ring and pipe, </a:t>
              </a:r>
              <a:r>
                <a:rPr lang="en-US" sz="2000" dirty="0">
                  <a:solidFill>
                    <a:srgbClr val="FF0000"/>
                  </a:solidFill>
                  <a:latin typeface="Arial Regular" charset="0"/>
                </a:rPr>
                <a:t>rotating the tool between expansions to ensure even expansion of the pipe and ring and create a leak-free path</a:t>
              </a:r>
              <a:endParaRPr lang="uk-UA" sz="2000" dirty="0">
                <a:solidFill>
                  <a:srgbClr val="FF0000"/>
                </a:solidFill>
                <a:latin typeface="Arial Regular" charset="0"/>
              </a:endParaRPr>
            </a:p>
          </p:txBody>
        </p:sp>
      </p:gr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572" t="10652" r="2708" b="13665"/>
          <a:stretch/>
        </p:blipFill>
        <p:spPr>
          <a:xfrm>
            <a:off x="10001236" y="0"/>
            <a:ext cx="8311882" cy="10287001"/>
          </a:xfrm>
          <a:prstGeom prst="rect">
            <a:avLst/>
          </a:prstGeom>
        </p:spPr>
      </p:pic>
      <p:sp>
        <p:nvSpPr>
          <p:cNvPr id="29" name="TextBox 28"/>
          <p:cNvSpPr txBox="1"/>
          <p:nvPr/>
        </p:nvSpPr>
        <p:spPr>
          <a:xfrm>
            <a:off x="10425491" y="9549738"/>
            <a:ext cx="3352800" cy="400110"/>
          </a:xfrm>
          <a:prstGeom prst="rect">
            <a:avLst/>
          </a:prstGeom>
          <a:noFill/>
        </p:spPr>
        <p:txBody>
          <a:bodyPr wrap="square" rtlCol="0">
            <a:spAutoFit/>
          </a:bodyPr>
          <a:lstStyle/>
          <a:p>
            <a:r>
              <a:rPr lang="en-US" sz="2000" dirty="0">
                <a:latin typeface="Arial Narrow Regular"/>
              </a:rPr>
              <a:t>Expansion PEX</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7511" t="20743" r="25062" b="17894"/>
          <a:stretch/>
        </p:blipFill>
        <p:spPr>
          <a:xfrm>
            <a:off x="10014074" y="834947"/>
            <a:ext cx="5530726" cy="3939922"/>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4572" t="18160" r="21317" b="22900"/>
          <a:stretch/>
        </p:blipFill>
        <p:spPr>
          <a:xfrm>
            <a:off x="15678725" y="834947"/>
            <a:ext cx="2621834" cy="1903858"/>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20523" t="24672" r="30992" b="23056"/>
          <a:stretch/>
        </p:blipFill>
        <p:spPr>
          <a:xfrm>
            <a:off x="15693795" y="2880472"/>
            <a:ext cx="2635682" cy="1894397"/>
          </a:xfrm>
          <a:prstGeom prst="rect">
            <a:avLst/>
          </a:prstGeom>
        </p:spPr>
      </p:pic>
      <p:sp>
        <p:nvSpPr>
          <p:cNvPr id="30" name="Content Placeholder 2"/>
          <p:cNvSpPr txBox="1">
            <a:spLocks/>
          </p:cNvSpPr>
          <p:nvPr/>
        </p:nvSpPr>
        <p:spPr>
          <a:xfrm>
            <a:off x="14782800" y="9378282"/>
            <a:ext cx="3197723" cy="668208"/>
          </a:xfrm>
          <a:prstGeom prst="rect">
            <a:avLst/>
          </a:prstGeom>
          <a:solidFill>
            <a:srgbClr val="FFFF00"/>
          </a:solidFill>
        </p:spPr>
        <p:txBody>
          <a:bodyPr vert="horz" lIns="137160" tIns="68580" rIns="137160" bIns="68580" rtlCol="0">
            <a:normAutofit fontScale="92500" lnSpcReduction="1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2:54 Video:</a:t>
            </a:r>
          </a:p>
          <a:p>
            <a:pPr marL="0" indent="0">
              <a:buNone/>
            </a:pPr>
            <a:r>
              <a:rPr lang="en-US" sz="1800" dirty="0">
                <a:latin typeface="Arial Narrow" panose="020B0606020202030204" pitchFamily="34" charset="0"/>
                <a:hlinkClick r:id="rId7"/>
              </a:rPr>
              <a:t>Zurn PEX Plumbing, Expansion PEX </a:t>
            </a:r>
            <a:endParaRPr lang="en-US" sz="1800" dirty="0">
              <a:latin typeface="Arial Narrow" panose="020B0606020202030204" pitchFamily="34" charset="0"/>
              <a:hlinkClick r:id="rId8"/>
            </a:endParaRPr>
          </a:p>
          <a:p>
            <a:pPr marL="0" indent="0">
              <a:buNone/>
            </a:pPr>
            <a:endParaRPr lang="en-US" sz="2700" dirty="0">
              <a:solidFill>
                <a:schemeClr val="tx1"/>
              </a:solidFill>
            </a:endParaRPr>
          </a:p>
        </p:txBody>
      </p:sp>
      <p:sp>
        <p:nvSpPr>
          <p:cNvPr id="31" name="Content Placeholder 2">
            <a:extLst>
              <a:ext uri="{FF2B5EF4-FFF2-40B4-BE49-F238E27FC236}">
                <a16:creationId xmlns:a16="http://schemas.microsoft.com/office/drawing/2014/main" id="{E2450C38-5383-452A-B16B-E123A8DAEA57}"/>
              </a:ext>
            </a:extLst>
          </p:cNvPr>
          <p:cNvSpPr txBox="1">
            <a:spLocks/>
          </p:cNvSpPr>
          <p:nvPr/>
        </p:nvSpPr>
        <p:spPr>
          <a:xfrm>
            <a:off x="1575023" y="9306398"/>
            <a:ext cx="4606785" cy="643450"/>
          </a:xfrm>
          <a:prstGeom prst="rect">
            <a:avLst/>
          </a:prstGeom>
          <a:solidFill>
            <a:srgbClr val="FFFF00"/>
          </a:solidFill>
        </p:spPr>
        <p:txBody>
          <a:bodyPr vert="horz" lIns="137160" tIns="68580" rIns="137160" bIns="68580" rtlCol="0">
            <a:normAutofit fontScale="92500" lnSpcReduction="2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3:35 Video:</a:t>
            </a:r>
          </a:p>
          <a:p>
            <a:pPr marL="0" indent="0">
              <a:buNone/>
            </a:pPr>
            <a:r>
              <a:rPr lang="en-US" sz="1800" dirty="0">
                <a:latin typeface="Arial Narrow" panose="020B0606020202030204" pitchFamily="34" charset="0"/>
                <a:hlinkClick r:id="rId7"/>
              </a:rPr>
              <a:t>Zurn PEX Plumbing, Expansion Head – How to Install</a:t>
            </a:r>
            <a:endParaRPr lang="en-US" sz="2700" dirty="0">
              <a:solidFill>
                <a:schemeClr val="tx1"/>
              </a:solidFill>
            </a:endParaRPr>
          </a:p>
        </p:txBody>
      </p:sp>
    </p:spTree>
    <p:extLst>
      <p:ext uri="{BB962C8B-B14F-4D97-AF65-F5344CB8AC3E}">
        <p14:creationId xmlns:p14="http://schemas.microsoft.com/office/powerpoint/2010/main" val="5952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644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10058400" y="571411"/>
            <a:ext cx="6629400" cy="1962076"/>
          </a:xfrm>
        </p:spPr>
        <p:txBody>
          <a:bodyPr/>
          <a:lstStyle/>
          <a:p>
            <a:r>
              <a:rPr lang="en-US" dirty="0">
                <a:solidFill>
                  <a:schemeClr val="accent1"/>
                </a:solidFill>
              </a:rPr>
              <a:t>how it works</a:t>
            </a:r>
            <a:br>
              <a:rPr lang="en-US" dirty="0"/>
            </a:br>
            <a:r>
              <a:rPr lang="en-US" dirty="0"/>
              <a:t>step-by-step installation</a:t>
            </a:r>
            <a:endParaRPr lang="uk-UA" dirty="0"/>
          </a:p>
        </p:txBody>
      </p:sp>
      <p:cxnSp>
        <p:nvCxnSpPr>
          <p:cNvPr id="46" name="Straight Connector 45"/>
          <p:cNvCxnSpPr>
            <a:stCxn id="30" idx="4"/>
            <a:endCxn id="53" idx="0"/>
          </p:cNvCxnSpPr>
          <p:nvPr/>
        </p:nvCxnSpPr>
        <p:spPr>
          <a:xfrm>
            <a:off x="12534900" y="3030115"/>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686800" cy="795754"/>
            <a:chOff x="10058400" y="2933700"/>
            <a:chExt cx="8686800" cy="795754"/>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place</a:t>
              </a:r>
              <a:endParaRPr lang="uk-UA" sz="3200" dirty="0">
                <a:latin typeface="Arial Narrow Regular" charset="0"/>
              </a:endParaRPr>
            </a:p>
          </p:txBody>
        </p:sp>
        <p:sp>
          <p:nvSpPr>
            <p:cNvPr id="40" name="TextBox 39"/>
            <p:cNvSpPr txBox="1"/>
            <p:nvPr/>
          </p:nvSpPr>
          <p:spPr>
            <a:xfrm>
              <a:off x="13373100" y="3390900"/>
              <a:ext cx="4991100" cy="338554"/>
            </a:xfrm>
            <a:prstGeom prst="rect">
              <a:avLst/>
            </a:prstGeom>
            <a:noFill/>
          </p:spPr>
          <p:txBody>
            <a:bodyPr wrap="square" rtlCol="0">
              <a:spAutoFit/>
            </a:bodyPr>
            <a:lstStyle/>
            <a:p>
              <a:r>
                <a:rPr lang="en-US" sz="1600" dirty="0">
                  <a:solidFill>
                    <a:schemeClr val="tx2"/>
                  </a:solidFill>
                  <a:latin typeface="Arial Regular" charset="0"/>
                </a:rPr>
                <a:t>Place ring on tubing</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305800" cy="802492"/>
            <a:chOff x="10058400" y="2933700"/>
            <a:chExt cx="8305800" cy="802492"/>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expand </a:t>
              </a:r>
              <a:endParaRPr lang="uk-UA" sz="3200" dirty="0">
                <a:latin typeface="Arial Narrow Regular" charset="0"/>
              </a:endParaRPr>
            </a:p>
          </p:txBody>
        </p:sp>
        <p:sp>
          <p:nvSpPr>
            <p:cNvPr id="55" name="TextBox 54"/>
            <p:cNvSpPr txBox="1"/>
            <p:nvPr/>
          </p:nvSpPr>
          <p:spPr>
            <a:xfrm>
              <a:off x="13411201" y="3397638"/>
              <a:ext cx="4952999" cy="338554"/>
            </a:xfrm>
            <a:prstGeom prst="rect">
              <a:avLst/>
            </a:prstGeom>
            <a:noFill/>
          </p:spPr>
          <p:txBody>
            <a:bodyPr wrap="square" rtlCol="0">
              <a:spAutoFit/>
            </a:bodyPr>
            <a:lstStyle/>
            <a:p>
              <a:r>
                <a:rPr lang="en-US" sz="1600" dirty="0">
                  <a:solidFill>
                    <a:schemeClr val="tx2"/>
                  </a:solidFill>
                  <a:latin typeface="Arial Regular" charset="0"/>
                </a:rPr>
                <a:t>Use expansion tool to expand ring and tubing</a:t>
              </a:r>
              <a:endParaRPr lang="en-US" sz="2000" dirty="0">
                <a:solidFill>
                  <a:schemeClr val="tx2"/>
                </a:solidFill>
                <a:latin typeface="Arial Regular" charset="0"/>
              </a:endParaRP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5739624"/>
            <a:ext cx="8305800" cy="1547894"/>
            <a:chOff x="10058400" y="2933700"/>
            <a:chExt cx="8305800" cy="1547894"/>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contract</a:t>
              </a:r>
              <a:endParaRPr lang="uk-UA" sz="3200" dirty="0">
                <a:latin typeface="Arial Narrow Regular" charset="0"/>
              </a:endParaRPr>
            </a:p>
          </p:txBody>
        </p:sp>
        <p:sp>
          <p:nvSpPr>
            <p:cNvPr id="60" name="TextBox 59"/>
            <p:cNvSpPr txBox="1"/>
            <p:nvPr/>
          </p:nvSpPr>
          <p:spPr>
            <a:xfrm>
              <a:off x="13411201" y="3404376"/>
              <a:ext cx="4952999" cy="1077218"/>
            </a:xfrm>
            <a:prstGeom prst="rect">
              <a:avLst/>
            </a:prstGeom>
            <a:noFill/>
          </p:spPr>
          <p:txBody>
            <a:bodyPr wrap="square" rtlCol="0">
              <a:spAutoFit/>
            </a:bodyPr>
            <a:lstStyle/>
            <a:p>
              <a:r>
                <a:rPr lang="en-US" sz="1600" dirty="0">
                  <a:solidFill>
                    <a:schemeClr val="tx2"/>
                  </a:solidFill>
                  <a:latin typeface="Arial Regular" charset="0"/>
                </a:rPr>
                <a:t>Immediately insert brass or CR polymer expansion fitting into the ring/tubing and then allow a few seconds for the PEX to re-tighten around it for a water-tight seal</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35054" t="20743" r="28333" b="17894"/>
          <a:stretch/>
        </p:blipFill>
        <p:spPr>
          <a:xfrm>
            <a:off x="2527661" y="-190500"/>
            <a:ext cx="3803469" cy="4249597"/>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24572" t="18160" r="21317" b="22900"/>
          <a:stretch/>
        </p:blipFill>
        <p:spPr>
          <a:xfrm>
            <a:off x="2527661" y="4358670"/>
            <a:ext cx="3803470" cy="2761908"/>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20523" t="24672" r="30992" b="23056"/>
          <a:stretch/>
        </p:blipFill>
        <p:spPr>
          <a:xfrm>
            <a:off x="2527661" y="7466815"/>
            <a:ext cx="3803470" cy="2733745"/>
          </a:xfrm>
          <a:prstGeom prst="rect">
            <a:avLst/>
          </a:prstGeom>
        </p:spPr>
      </p:pic>
    </p:spTree>
    <p:extLst>
      <p:ext uri="{BB962C8B-B14F-4D97-AF65-F5344CB8AC3E}">
        <p14:creationId xmlns:p14="http://schemas.microsoft.com/office/powerpoint/2010/main" val="76812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6924" b="26924"/>
          <a:stretch>
            <a:fillRect/>
          </a:stretch>
        </p:blipFill>
        <p:spPr/>
      </p:pic>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638300"/>
            <a:ext cx="5257800"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3900" dirty="0">
                <a:solidFill>
                  <a:schemeClr val="bg2"/>
                </a:solidFill>
                <a:latin typeface="Arial Narrow Regular"/>
              </a:rPr>
              <a:t>Test Your Knowledge</a:t>
            </a:r>
          </a:p>
          <a:p>
            <a:pPr marL="0" indent="0">
              <a:buFont typeface="Arial" panose="020B0604020202020204" pitchFamily="34" charset="0"/>
              <a:buNone/>
            </a:pPr>
            <a:r>
              <a:rPr lang="en-US" sz="2100" b="1" dirty="0">
                <a:solidFill>
                  <a:schemeClr val="bg2"/>
                </a:solidFill>
                <a:latin typeface="Arial Narrow Regular"/>
              </a:rPr>
              <a:t>How does Zurn PEX tubing function?</a:t>
            </a:r>
          </a:p>
          <a:p>
            <a:pPr marL="0" indent="0">
              <a:buFont typeface="Arial" panose="020B0604020202020204" pitchFamily="34" charset="0"/>
              <a:buNone/>
            </a:pPr>
            <a:endParaRPr lang="en-US" sz="2100" b="1" dirty="0">
              <a:solidFill>
                <a:schemeClr val="bg2"/>
              </a:solidFill>
              <a:latin typeface="Arial Narrow Regular"/>
            </a:endParaRPr>
          </a:p>
          <a:p>
            <a:pPr marL="0" indent="0">
              <a:buFont typeface="Arial" panose="020B0604020202020204" pitchFamily="34" charset="0"/>
              <a:buNone/>
            </a:pPr>
            <a:r>
              <a:rPr lang="en-US" sz="2100" b="1" dirty="0">
                <a:solidFill>
                  <a:schemeClr val="bg2"/>
                </a:solidFill>
                <a:latin typeface="Arial Narrow Regular"/>
              </a:rPr>
              <a:t>Place the following in the correct order:</a:t>
            </a:r>
          </a:p>
          <a:p>
            <a:pPr marL="514350" indent="-514350">
              <a:buFont typeface="+mj-lt"/>
              <a:buAutoNum type="alphaUcPeriod"/>
            </a:pPr>
            <a:r>
              <a:rPr lang="en-US" sz="2100" b="1" dirty="0">
                <a:solidFill>
                  <a:schemeClr val="bg2"/>
                </a:solidFill>
                <a:latin typeface="Arial Narrow Regular"/>
              </a:rPr>
              <a:t>Immediately insert brass or CR polymer expansion fitting into the ring/tubing and then allow a few seconds for the PEX to re-tighten around it for a water-tight seal</a:t>
            </a:r>
          </a:p>
          <a:p>
            <a:pPr marL="514350" indent="-514350">
              <a:buFont typeface="+mj-lt"/>
              <a:buAutoNum type="alphaUcPeriod"/>
            </a:pPr>
            <a:r>
              <a:rPr lang="en-US" sz="2100" b="1" dirty="0">
                <a:solidFill>
                  <a:schemeClr val="bg2"/>
                </a:solidFill>
                <a:latin typeface="Arial Narrow Regular"/>
              </a:rPr>
              <a:t>Place ring on tubing</a:t>
            </a:r>
            <a:endParaRPr lang="en-US" sz="2400" dirty="0">
              <a:solidFill>
                <a:schemeClr val="tx2"/>
              </a:solidFill>
              <a:latin typeface="Arial Regular" charset="0"/>
            </a:endParaRPr>
          </a:p>
          <a:p>
            <a:pPr marL="514350" indent="-514350">
              <a:buFont typeface="+mj-lt"/>
              <a:buAutoNum type="alphaUcPeriod"/>
            </a:pPr>
            <a:r>
              <a:rPr lang="en-US" sz="2100" b="1" dirty="0">
                <a:solidFill>
                  <a:schemeClr val="bg2"/>
                </a:solidFill>
                <a:latin typeface="Arial Narrow Regular"/>
              </a:rPr>
              <a:t>Use expansion tool to expand ring and tubing</a:t>
            </a:r>
          </a:p>
          <a:p>
            <a:pPr marL="0" indent="0">
              <a:buFont typeface="Arial" panose="020B0604020202020204" pitchFamily="34" charset="0"/>
              <a:buNone/>
            </a:pP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79068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71" y="-217714"/>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894811" cy="1338828"/>
          </a:xfrm>
        </p:spPr>
        <p:txBody>
          <a:bodyPr/>
          <a:lstStyle/>
          <a:p>
            <a:r>
              <a:rPr lang="en-US" dirty="0">
                <a:solidFill>
                  <a:schemeClr val="accent1"/>
                </a:solidFill>
              </a:rPr>
              <a:t>features &amp; benefits</a:t>
            </a:r>
            <a:br>
              <a:rPr lang="en-US" dirty="0"/>
            </a:br>
            <a:r>
              <a:rPr lang="en-US" dirty="0"/>
              <a:t>PEX crimp rings</a:t>
            </a:r>
            <a:endParaRPr lang="uk-UA" dirty="0"/>
          </a:p>
        </p:txBody>
      </p:sp>
      <p:grpSp>
        <p:nvGrpSpPr>
          <p:cNvPr id="27" name="Group 26"/>
          <p:cNvGrpSpPr/>
          <p:nvPr/>
        </p:nvGrpSpPr>
        <p:grpSpPr>
          <a:xfrm>
            <a:off x="1001241" y="2908840"/>
            <a:ext cx="8315631" cy="1342346"/>
            <a:chOff x="7848600" y="5084128"/>
            <a:chExt cx="8315631" cy="1342346"/>
          </a:xfrm>
        </p:grpSpPr>
        <p:grpSp>
          <p:nvGrpSpPr>
            <p:cNvPr id="22" name="Group 21"/>
            <p:cNvGrpSpPr/>
            <p:nvPr/>
          </p:nvGrpSpPr>
          <p:grpSpPr>
            <a:xfrm>
              <a:off x="7848600" y="5084128"/>
              <a:ext cx="4876059" cy="646331"/>
              <a:chOff x="7467600" y="5557807"/>
              <a:chExt cx="4876059" cy="646331"/>
            </a:xfrm>
          </p:grpSpPr>
          <p:sp>
            <p:nvSpPr>
              <p:cNvPr id="23" name="TextBox 22"/>
              <p:cNvSpPr txBox="1"/>
              <p:nvPr/>
            </p:nvSpPr>
            <p:spPr>
              <a:xfrm>
                <a:off x="7587625" y="5557807"/>
                <a:ext cx="4756034" cy="646331"/>
              </a:xfrm>
              <a:prstGeom prst="rect">
                <a:avLst/>
              </a:prstGeom>
              <a:noFill/>
            </p:spPr>
            <p:txBody>
              <a:bodyPr wrap="square" rtlCol="0">
                <a:spAutoFit/>
              </a:bodyPr>
              <a:lstStyle/>
              <a:p>
                <a:r>
                  <a:rPr lang="en-US" sz="3600" dirty="0">
                    <a:solidFill>
                      <a:schemeClr val="accent1"/>
                    </a:solidFill>
                    <a:latin typeface="Arial Narrow Regular" charset="0"/>
                  </a:rPr>
                  <a:t>highly secure</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6" y="5718588"/>
              <a:ext cx="7884235" cy="707886"/>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Secures Zurn PEX pipes to XL Brass and Qick Sert CR® fittings</a:t>
              </a:r>
            </a:p>
            <a:p>
              <a:r>
                <a:rPr lang="en-US" sz="2000" dirty="0">
                  <a:solidFill>
                    <a:schemeClr val="tx2"/>
                  </a:solidFill>
                  <a:latin typeface="Arial" panose="020B0604020202020204" pitchFamily="34" charset="0"/>
                  <a:cs typeface="Arial" panose="020B0604020202020204" pitchFamily="34" charset="0"/>
                </a:rPr>
                <a:t>Hot/cold water plumbing apps</a:t>
              </a:r>
            </a:p>
          </p:txBody>
        </p:sp>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4839" b="19323"/>
          <a:stretch/>
        </p:blipFill>
        <p:spPr>
          <a:xfrm>
            <a:off x="9657052" y="3086100"/>
            <a:ext cx="5696771" cy="3750657"/>
          </a:xfrm>
          <a:prstGeom prst="rect">
            <a:avLst/>
          </a:prstGeom>
        </p:spPr>
      </p:pic>
      <p:sp>
        <p:nvSpPr>
          <p:cNvPr id="37" name="TextBox 36"/>
          <p:cNvSpPr txBox="1"/>
          <p:nvPr/>
        </p:nvSpPr>
        <p:spPr>
          <a:xfrm>
            <a:off x="13639800" y="3189893"/>
            <a:ext cx="3048000" cy="400110"/>
          </a:xfrm>
          <a:prstGeom prst="rect">
            <a:avLst/>
          </a:prstGeom>
          <a:noFill/>
        </p:spPr>
        <p:txBody>
          <a:bodyPr wrap="square" rtlCol="0">
            <a:spAutoFit/>
          </a:bodyPr>
          <a:lstStyle/>
          <a:p>
            <a:r>
              <a:rPr lang="en-US" sz="2000" dirty="0">
                <a:latin typeface="Arial Narrow Regular"/>
              </a:rPr>
              <a:t>QickCap™ ring</a:t>
            </a:r>
          </a:p>
        </p:txBody>
      </p:sp>
      <p:sp>
        <p:nvSpPr>
          <p:cNvPr id="38" name="TextBox 37"/>
          <p:cNvSpPr txBox="1"/>
          <p:nvPr/>
        </p:nvSpPr>
        <p:spPr>
          <a:xfrm>
            <a:off x="14290642" y="8695670"/>
            <a:ext cx="3048000" cy="707886"/>
          </a:xfrm>
          <a:prstGeom prst="rect">
            <a:avLst/>
          </a:prstGeom>
          <a:noFill/>
        </p:spPr>
        <p:txBody>
          <a:bodyPr wrap="square" rtlCol="0">
            <a:spAutoFit/>
          </a:bodyPr>
          <a:lstStyle/>
          <a:p>
            <a:r>
              <a:rPr lang="en-US" sz="2000" dirty="0">
                <a:latin typeface="Arial Narrow Regular"/>
              </a:rPr>
              <a:t>QSOET stainless steel crimp ring</a:t>
            </a:r>
          </a:p>
        </p:txBody>
      </p:sp>
      <p:sp>
        <p:nvSpPr>
          <p:cNvPr id="39" name="TextBox 38"/>
          <p:cNvSpPr txBox="1"/>
          <p:nvPr/>
        </p:nvSpPr>
        <p:spPr>
          <a:xfrm>
            <a:off x="13716000" y="1039005"/>
            <a:ext cx="3048000" cy="400110"/>
          </a:xfrm>
          <a:prstGeom prst="rect">
            <a:avLst/>
          </a:prstGeom>
          <a:noFill/>
        </p:spPr>
        <p:txBody>
          <a:bodyPr wrap="square" rtlCol="0">
            <a:spAutoFit/>
          </a:bodyPr>
          <a:lstStyle/>
          <a:p>
            <a:r>
              <a:rPr lang="en-US" sz="2000" dirty="0">
                <a:latin typeface="Arial Narrow Regular"/>
              </a:rPr>
              <a:t>copper ring</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3425"/>
          <a:stretch/>
        </p:blipFill>
        <p:spPr>
          <a:xfrm>
            <a:off x="10590137" y="38100"/>
            <a:ext cx="2930058" cy="2829705"/>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5269" y="6738574"/>
            <a:ext cx="3395373" cy="3329699"/>
          </a:xfrm>
          <a:prstGeom prst="rect">
            <a:avLst/>
          </a:prstGeom>
        </p:spPr>
      </p:pic>
      <p:sp>
        <p:nvSpPr>
          <p:cNvPr id="40" name="Content Placeholder 2"/>
          <p:cNvSpPr txBox="1">
            <a:spLocks/>
          </p:cNvSpPr>
          <p:nvPr/>
        </p:nvSpPr>
        <p:spPr>
          <a:xfrm>
            <a:off x="13746361" y="1461213"/>
            <a:ext cx="3855839" cy="1062950"/>
          </a:xfrm>
          <a:prstGeom prst="rect">
            <a:avLst/>
          </a:prstGeom>
          <a:solidFill>
            <a:srgbClr val="FFFF00"/>
          </a:solidFill>
        </p:spPr>
        <p:txBody>
          <a:bodyPr vert="horz" lIns="137160" tIns="68580" rIns="137160" bIns="68580" rtlCol="0">
            <a:normAutofit lnSpcReduction="1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6:24 Video:</a:t>
            </a:r>
          </a:p>
          <a:p>
            <a:pPr marL="0" indent="0">
              <a:buNone/>
            </a:pPr>
            <a:r>
              <a:rPr lang="en-US" sz="1800" dirty="0">
                <a:latin typeface="Arial Narrow" panose="020B0606020202030204" pitchFamily="34" charset="0"/>
                <a:hlinkClick r:id="rId6"/>
              </a:rPr>
              <a:t>Zurn PEX Plumbing Copper Crimp Ring – </a:t>
            </a:r>
          </a:p>
          <a:p>
            <a:pPr marL="0" indent="0">
              <a:buNone/>
            </a:pPr>
            <a:r>
              <a:rPr lang="en-US" sz="1800" dirty="0">
                <a:latin typeface="Arial Narrow" panose="020B0606020202030204" pitchFamily="34" charset="0"/>
                <a:hlinkClick r:id="rId6"/>
              </a:rPr>
              <a:t>How it Works</a:t>
            </a:r>
            <a:endParaRPr lang="en-US" sz="1800" dirty="0">
              <a:latin typeface="Arial Narrow" panose="020B0606020202030204" pitchFamily="34" charset="0"/>
            </a:endParaRPr>
          </a:p>
          <a:p>
            <a:pPr marL="0" indent="0">
              <a:buNone/>
            </a:pPr>
            <a:endParaRPr lang="en-US" sz="2700" dirty="0">
              <a:solidFill>
                <a:schemeClr val="tx1"/>
              </a:solidFill>
            </a:endParaRPr>
          </a:p>
        </p:txBody>
      </p:sp>
      <p:sp>
        <p:nvSpPr>
          <p:cNvPr id="41" name="Content Placeholder 2"/>
          <p:cNvSpPr txBox="1">
            <a:spLocks/>
          </p:cNvSpPr>
          <p:nvPr/>
        </p:nvSpPr>
        <p:spPr>
          <a:xfrm>
            <a:off x="13716000" y="3638850"/>
            <a:ext cx="2971800" cy="757268"/>
          </a:xfrm>
          <a:prstGeom prst="rect">
            <a:avLst/>
          </a:prstGeom>
          <a:solidFill>
            <a:srgbClr val="FFFF00"/>
          </a:solidFill>
        </p:spPr>
        <p:txBody>
          <a:bodyPr vert="horz" lIns="137160" tIns="68580" rIns="137160" bIns="68580" rtlCol="0">
            <a:normAutofit fontScale="925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4:29 Video:</a:t>
            </a:r>
          </a:p>
          <a:p>
            <a:pPr marL="0" indent="0">
              <a:buNone/>
            </a:pPr>
            <a:r>
              <a:rPr lang="en-US" sz="1800" dirty="0">
                <a:latin typeface="Arial Narrow" panose="020B0606020202030204" pitchFamily="34" charset="0"/>
                <a:hlinkClick r:id="rId7"/>
              </a:rPr>
              <a:t>Zurn PEX Plumbing QickCap Ring</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grpSp>
        <p:nvGrpSpPr>
          <p:cNvPr id="44" name="Group 43"/>
          <p:cNvGrpSpPr/>
          <p:nvPr/>
        </p:nvGrpSpPr>
        <p:grpSpPr>
          <a:xfrm>
            <a:off x="1001241" y="4929509"/>
            <a:ext cx="8473097" cy="1342346"/>
            <a:chOff x="7848600" y="5084128"/>
            <a:chExt cx="8473097" cy="1342346"/>
          </a:xfrm>
        </p:grpSpPr>
        <p:grpSp>
          <p:nvGrpSpPr>
            <p:cNvPr id="45" name="Group 44"/>
            <p:cNvGrpSpPr/>
            <p:nvPr/>
          </p:nvGrpSpPr>
          <p:grpSpPr>
            <a:xfrm>
              <a:off x="7848600" y="5084128"/>
              <a:ext cx="8473097" cy="646331"/>
              <a:chOff x="7467600" y="5557807"/>
              <a:chExt cx="8473097" cy="646331"/>
            </a:xfrm>
          </p:grpSpPr>
          <p:sp>
            <p:nvSpPr>
              <p:cNvPr id="47" name="TextBox 46"/>
              <p:cNvSpPr txBox="1"/>
              <p:nvPr/>
            </p:nvSpPr>
            <p:spPr>
              <a:xfrm>
                <a:off x="7587624" y="5557807"/>
                <a:ext cx="8353073" cy="646331"/>
              </a:xfrm>
              <a:prstGeom prst="rect">
                <a:avLst/>
              </a:prstGeom>
              <a:noFill/>
            </p:spPr>
            <p:txBody>
              <a:bodyPr wrap="square" rtlCol="0">
                <a:spAutoFit/>
              </a:bodyPr>
              <a:lstStyle/>
              <a:p>
                <a:r>
                  <a:rPr lang="en-US" sz="3600" dirty="0">
                    <a:solidFill>
                      <a:schemeClr val="accent1"/>
                    </a:solidFill>
                    <a:latin typeface="Arial Narrow Regular" charset="0"/>
                  </a:rPr>
                  <a:t>standard copper crimp ring (QCR_X)</a:t>
                </a:r>
                <a:endParaRPr lang="uk-UA" sz="3600" dirty="0">
                  <a:solidFill>
                    <a:schemeClr val="accent1"/>
                  </a:solidFill>
                  <a:latin typeface="Arial Narrow Regular" charset="0"/>
                </a:endParaRPr>
              </a:p>
            </p:txBody>
          </p:sp>
          <p:cxnSp>
            <p:nvCxnSpPr>
              <p:cNvPr id="48" name="Straight Connector 4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8279997" y="5718588"/>
              <a:ext cx="7349412" cy="707886"/>
            </a:xfrm>
            <a:prstGeom prst="rect">
              <a:avLst/>
            </a:prstGeom>
            <a:noFill/>
          </p:spPr>
          <p:txBody>
            <a:bodyPr wrap="square" rtlCol="0">
              <a:spAutoFit/>
            </a:bodyPr>
            <a:lstStyle/>
            <a:p>
              <a:r>
                <a:rPr lang="en-US" sz="2000" dirty="0">
                  <a:solidFill>
                    <a:schemeClr val="tx2"/>
                  </a:solidFill>
                  <a:latin typeface="Arial Regular" charset="0"/>
                </a:rPr>
                <a:t>Tried and true crimp ring</a:t>
              </a:r>
            </a:p>
            <a:p>
              <a:r>
                <a:rPr lang="en-US" sz="2000" dirty="0">
                  <a:solidFill>
                    <a:schemeClr val="tx2"/>
                  </a:solidFill>
                  <a:latin typeface="Arial Regular" charset="0"/>
                </a:rPr>
                <a:t>3/8” – 2”</a:t>
              </a:r>
            </a:p>
          </p:txBody>
        </p:sp>
      </p:grpSp>
      <p:grpSp>
        <p:nvGrpSpPr>
          <p:cNvPr id="49" name="Group 48"/>
          <p:cNvGrpSpPr/>
          <p:nvPr/>
        </p:nvGrpSpPr>
        <p:grpSpPr>
          <a:xfrm>
            <a:off x="1017924" y="6377309"/>
            <a:ext cx="8473097" cy="1342346"/>
            <a:chOff x="7848600" y="5084128"/>
            <a:chExt cx="8473097" cy="1342346"/>
          </a:xfrm>
        </p:grpSpPr>
        <p:grpSp>
          <p:nvGrpSpPr>
            <p:cNvPr id="50" name="Group 49"/>
            <p:cNvGrpSpPr/>
            <p:nvPr/>
          </p:nvGrpSpPr>
          <p:grpSpPr>
            <a:xfrm>
              <a:off x="7848600" y="5084128"/>
              <a:ext cx="8473097" cy="646331"/>
              <a:chOff x="7467600" y="5557807"/>
              <a:chExt cx="8473097" cy="646331"/>
            </a:xfrm>
          </p:grpSpPr>
          <p:sp>
            <p:nvSpPr>
              <p:cNvPr id="52" name="TextBox 51"/>
              <p:cNvSpPr txBox="1"/>
              <p:nvPr/>
            </p:nvSpPr>
            <p:spPr>
              <a:xfrm>
                <a:off x="7587624" y="5557807"/>
                <a:ext cx="8353073" cy="646331"/>
              </a:xfrm>
              <a:prstGeom prst="rect">
                <a:avLst/>
              </a:prstGeom>
              <a:noFill/>
            </p:spPr>
            <p:txBody>
              <a:bodyPr wrap="square" rtlCol="0">
                <a:spAutoFit/>
              </a:bodyPr>
              <a:lstStyle/>
              <a:p>
                <a:r>
                  <a:rPr lang="en-US" sz="3600" dirty="0">
                    <a:solidFill>
                      <a:schemeClr val="accent1"/>
                    </a:solidFill>
                    <a:latin typeface="Arial Narrow Regular" charset="0"/>
                  </a:rPr>
                  <a:t>QickCap copper crimp ring (QCR_XPC) </a:t>
                </a:r>
                <a:endParaRPr lang="uk-UA" sz="3600" dirty="0">
                  <a:solidFill>
                    <a:schemeClr val="accent1"/>
                  </a:solidFill>
                  <a:latin typeface="Arial Narrow Regular" charset="0"/>
                </a:endParaRPr>
              </a:p>
            </p:txBody>
          </p:sp>
          <p:cxnSp>
            <p:nvCxnSpPr>
              <p:cNvPr id="53" name="Straight Connector 5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8279997" y="5718588"/>
              <a:ext cx="7349412" cy="707886"/>
            </a:xfrm>
            <a:prstGeom prst="rect">
              <a:avLst/>
            </a:prstGeom>
            <a:noFill/>
          </p:spPr>
          <p:txBody>
            <a:bodyPr wrap="square" rtlCol="0">
              <a:spAutoFit/>
            </a:bodyPr>
            <a:lstStyle/>
            <a:p>
              <a:r>
                <a:rPr lang="en-US" sz="2000" dirty="0">
                  <a:solidFill>
                    <a:schemeClr val="tx2"/>
                  </a:solidFill>
                  <a:latin typeface="Arial Regular" charset="0"/>
                </a:rPr>
                <a:t>Accurately positions crimp ring on pipe</a:t>
              </a:r>
            </a:p>
            <a:p>
              <a:r>
                <a:rPr lang="en-US" sz="2000" dirty="0">
                  <a:solidFill>
                    <a:schemeClr val="tx2"/>
                  </a:solidFill>
                  <a:latin typeface="Arial Regular" charset="0"/>
                </a:rPr>
                <a:t>1/2” – 2”</a:t>
              </a:r>
            </a:p>
          </p:txBody>
        </p:sp>
      </p:grpSp>
      <p:grpSp>
        <p:nvGrpSpPr>
          <p:cNvPr id="54" name="Group 53"/>
          <p:cNvGrpSpPr/>
          <p:nvPr/>
        </p:nvGrpSpPr>
        <p:grpSpPr>
          <a:xfrm>
            <a:off x="1032395" y="7776710"/>
            <a:ext cx="8473097" cy="1619345"/>
            <a:chOff x="7848600" y="5084128"/>
            <a:chExt cx="8473097" cy="1619345"/>
          </a:xfrm>
        </p:grpSpPr>
        <p:grpSp>
          <p:nvGrpSpPr>
            <p:cNvPr id="55" name="Group 54"/>
            <p:cNvGrpSpPr/>
            <p:nvPr/>
          </p:nvGrpSpPr>
          <p:grpSpPr>
            <a:xfrm>
              <a:off x="7848600" y="5084128"/>
              <a:ext cx="8473097" cy="646331"/>
              <a:chOff x="7467600" y="5557807"/>
              <a:chExt cx="8473097" cy="646331"/>
            </a:xfrm>
          </p:grpSpPr>
          <p:sp>
            <p:nvSpPr>
              <p:cNvPr id="57" name="TextBox 56"/>
              <p:cNvSpPr txBox="1"/>
              <p:nvPr/>
            </p:nvSpPr>
            <p:spPr>
              <a:xfrm>
                <a:off x="7587624" y="5557807"/>
                <a:ext cx="8353073" cy="646331"/>
              </a:xfrm>
              <a:prstGeom prst="rect">
                <a:avLst/>
              </a:prstGeom>
              <a:noFill/>
            </p:spPr>
            <p:txBody>
              <a:bodyPr wrap="square" rtlCol="0">
                <a:spAutoFit/>
              </a:bodyPr>
              <a:lstStyle/>
              <a:p>
                <a:r>
                  <a:rPr lang="en-US" sz="3600" dirty="0">
                    <a:solidFill>
                      <a:schemeClr val="accent1"/>
                    </a:solidFill>
                    <a:latin typeface="Arial Narrow Regular" charset="0"/>
                  </a:rPr>
                  <a:t>stainless steel crimp ring (QSOET_X)</a:t>
                </a:r>
                <a:endParaRPr lang="uk-UA" sz="3600" dirty="0">
                  <a:solidFill>
                    <a:schemeClr val="accent1"/>
                  </a:solidFill>
                  <a:latin typeface="Arial Narrow Regular" charset="0"/>
                </a:endParaRPr>
              </a:p>
            </p:txBody>
          </p:sp>
          <p:cxnSp>
            <p:nvCxnSpPr>
              <p:cNvPr id="58" name="Straight Connector 5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8279997" y="5718588"/>
              <a:ext cx="7349412" cy="984885"/>
            </a:xfrm>
            <a:prstGeom prst="rect">
              <a:avLst/>
            </a:prstGeom>
            <a:noFill/>
          </p:spPr>
          <p:txBody>
            <a:bodyPr wrap="square" rtlCol="0">
              <a:spAutoFit/>
            </a:bodyPr>
            <a:lstStyle/>
            <a:p>
              <a:r>
                <a:rPr lang="en-US" sz="2000" dirty="0">
                  <a:solidFill>
                    <a:schemeClr val="accent1"/>
                  </a:solidFill>
                  <a:latin typeface="Arial Regular" charset="0"/>
                </a:rPr>
                <a:t>Only one tool needed </a:t>
              </a:r>
            </a:p>
            <a:p>
              <a:r>
                <a:rPr lang="en-US" sz="2000" dirty="0">
                  <a:solidFill>
                    <a:schemeClr val="tx2"/>
                  </a:solidFill>
                  <a:latin typeface="Arial Regular" charset="0"/>
                </a:rPr>
                <a:t>1/2” – 1”</a:t>
              </a:r>
            </a:p>
            <a:p>
              <a:endParaRPr lang="en-US" sz="1800" dirty="0">
                <a:solidFill>
                  <a:schemeClr val="tx2"/>
                </a:solidFill>
                <a:latin typeface="Arial Regular" charset="0"/>
              </a:endParaRPr>
            </a:p>
          </p:txBody>
        </p:sp>
      </p:grpSp>
    </p:spTree>
    <p:extLst>
      <p:ext uri="{BB962C8B-B14F-4D97-AF65-F5344CB8AC3E}">
        <p14:creationId xmlns:p14="http://schemas.microsoft.com/office/powerpoint/2010/main" val="273771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03" y="-79465"/>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894811" cy="1338828"/>
          </a:xfrm>
        </p:spPr>
        <p:txBody>
          <a:bodyPr/>
          <a:lstStyle/>
          <a:p>
            <a:r>
              <a:rPr lang="en-US" dirty="0">
                <a:solidFill>
                  <a:schemeClr val="accent1"/>
                </a:solidFill>
              </a:rPr>
              <a:t>features &amp; benefits</a:t>
            </a:r>
            <a:br>
              <a:rPr lang="en-US" dirty="0"/>
            </a:br>
            <a:r>
              <a:rPr lang="en-US" dirty="0"/>
              <a:t>PEX brass fittings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15</a:t>
            </a:fld>
            <a:endParaRPr b="0" dirty="0">
              <a:latin typeface="Arial Regular" charset="0"/>
            </a:endParaRPr>
          </a:p>
        </p:txBody>
      </p:sp>
      <p:grpSp>
        <p:nvGrpSpPr>
          <p:cNvPr id="26" name="Group 25"/>
          <p:cNvGrpSpPr/>
          <p:nvPr/>
        </p:nvGrpSpPr>
        <p:grpSpPr>
          <a:xfrm>
            <a:off x="1017924" y="5143500"/>
            <a:ext cx="8126076" cy="1543110"/>
            <a:chOff x="7848600" y="2841467"/>
            <a:chExt cx="8624594" cy="1543110"/>
          </a:xfrm>
        </p:grpSpPr>
        <p:grpSp>
          <p:nvGrpSpPr>
            <p:cNvPr id="7" name="Group 6"/>
            <p:cNvGrpSpPr/>
            <p:nvPr/>
          </p:nvGrpSpPr>
          <p:grpSpPr>
            <a:xfrm>
              <a:off x="7848600" y="2841467"/>
              <a:ext cx="4876059" cy="646331"/>
              <a:chOff x="7467600" y="3243739"/>
              <a:chExt cx="4876059" cy="646331"/>
            </a:xfrm>
          </p:grpSpPr>
          <p:sp>
            <p:nvSpPr>
              <p:cNvPr id="8" name="TextBox 7"/>
              <p:cNvSpPr txBox="1"/>
              <p:nvPr/>
            </p:nvSpPr>
            <p:spPr>
              <a:xfrm>
                <a:off x="7587625" y="3243739"/>
                <a:ext cx="4756034" cy="646331"/>
              </a:xfrm>
              <a:prstGeom prst="rect">
                <a:avLst/>
              </a:prstGeom>
              <a:noFill/>
            </p:spPr>
            <p:txBody>
              <a:bodyPr wrap="square" rtlCol="0">
                <a:spAutoFit/>
              </a:bodyPr>
              <a:lstStyle/>
              <a:p>
                <a:r>
                  <a:rPr lang="en-US" sz="3600" dirty="0">
                    <a:solidFill>
                      <a:schemeClr val="accent1"/>
                    </a:solidFill>
                    <a:latin typeface="Arial Narrow Regular" charset="0"/>
                  </a:rPr>
                  <a:t>fitting types</a:t>
                </a:r>
                <a:endParaRPr lang="uk-UA" sz="3600" dirty="0">
                  <a:solidFill>
                    <a:schemeClr val="accent1"/>
                  </a:solidFill>
                  <a:latin typeface="Arial Narrow Regular" charset="0"/>
                </a:endParaRPr>
              </a:p>
            </p:txBody>
          </p:sp>
          <p:cxnSp>
            <p:nvCxnSpPr>
              <p:cNvPr id="9" name="Straight Connector 8"/>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400110"/>
              <a:chOff x="7528560" y="3924300"/>
              <a:chExt cx="3931920" cy="400110"/>
            </a:xfrm>
          </p:grpSpPr>
          <p:sp>
            <p:nvSpPr>
              <p:cNvPr id="11" name="TextBox 10"/>
              <p:cNvSpPr txBox="1"/>
              <p:nvPr/>
            </p:nvSpPr>
            <p:spPr>
              <a:xfrm>
                <a:off x="7620000" y="3924300"/>
                <a:ext cx="3840480" cy="400110"/>
              </a:xfrm>
              <a:prstGeom prst="rect">
                <a:avLst/>
              </a:prstGeom>
              <a:noFill/>
            </p:spPr>
            <p:txBody>
              <a:bodyPr wrap="square" rtlCol="0">
                <a:spAutoFit/>
              </a:bodyPr>
              <a:lstStyle/>
              <a:p>
                <a:r>
                  <a:rPr lang="en-US" sz="2000" dirty="0">
                    <a:solidFill>
                      <a:schemeClr val="tx2"/>
                    </a:solidFill>
                    <a:latin typeface="Arial Regular" charset="0"/>
                  </a:rPr>
                  <a:t>Adapters-transition fittings</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3984467"/>
              <a:ext cx="5271143" cy="400110"/>
              <a:chOff x="7528560" y="3845339"/>
              <a:chExt cx="5271143" cy="400110"/>
            </a:xfrm>
          </p:grpSpPr>
          <p:sp>
            <p:nvSpPr>
              <p:cNvPr id="14" name="TextBox 13"/>
              <p:cNvSpPr txBox="1"/>
              <p:nvPr/>
            </p:nvSpPr>
            <p:spPr>
              <a:xfrm>
                <a:off x="7620000" y="3845339"/>
                <a:ext cx="5179703" cy="400110"/>
              </a:xfrm>
              <a:prstGeom prst="rect">
                <a:avLst/>
              </a:prstGeom>
              <a:noFill/>
            </p:spPr>
            <p:txBody>
              <a:bodyPr wrap="square" rtlCol="0">
                <a:spAutoFit/>
              </a:bodyPr>
              <a:lstStyle/>
              <a:p>
                <a:r>
                  <a:rPr lang="en-US" sz="2000" dirty="0">
                    <a:solidFill>
                      <a:schemeClr val="tx2"/>
                    </a:solidFill>
                    <a:latin typeface="Arial Regular" charset="0"/>
                  </a:rPr>
                  <a:t>Tees</a:t>
                </a:r>
                <a:endParaRPr lang="uk-UA" sz="2000" dirty="0">
                  <a:solidFill>
                    <a:schemeClr val="tx2"/>
                  </a:solidFill>
                  <a:latin typeface="Arial Regular" charset="0"/>
                </a:endParaRPr>
              </a:p>
            </p:txBody>
          </p:sp>
          <p:sp>
            <p:nvSpPr>
              <p:cNvPr id="15" name="Oval 14"/>
              <p:cNvSpPr/>
              <p:nvPr/>
            </p:nvSpPr>
            <p:spPr>
              <a:xfrm>
                <a:off x="7528560" y="3982499"/>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510333" y="3529648"/>
              <a:ext cx="3962861" cy="400110"/>
              <a:chOff x="7542093" y="3924300"/>
              <a:chExt cx="3962861" cy="400110"/>
            </a:xfrm>
          </p:grpSpPr>
          <p:sp>
            <p:nvSpPr>
              <p:cNvPr id="17" name="TextBox 16"/>
              <p:cNvSpPr txBox="1"/>
              <p:nvPr/>
            </p:nvSpPr>
            <p:spPr>
              <a:xfrm>
                <a:off x="7664474" y="3924300"/>
                <a:ext cx="3840480" cy="400110"/>
              </a:xfrm>
              <a:prstGeom prst="rect">
                <a:avLst/>
              </a:prstGeom>
              <a:noFill/>
            </p:spPr>
            <p:txBody>
              <a:bodyPr wrap="square" rtlCol="0">
                <a:spAutoFit/>
              </a:bodyPr>
              <a:lstStyle/>
              <a:p>
                <a:r>
                  <a:rPr lang="en-US" sz="2000" dirty="0">
                    <a:solidFill>
                      <a:schemeClr val="tx2"/>
                    </a:solidFill>
                    <a:latin typeface="Arial Regular" charset="0"/>
                  </a:rPr>
                  <a:t>Elbows</a:t>
                </a:r>
                <a:endParaRPr lang="uk-UA" sz="2000" dirty="0">
                  <a:solidFill>
                    <a:schemeClr val="tx2"/>
                  </a:solidFill>
                  <a:latin typeface="Arial Regular" charset="0"/>
                </a:endParaRPr>
              </a:p>
            </p:txBody>
          </p:sp>
          <p:sp>
            <p:nvSpPr>
              <p:cNvPr id="18" name="Oval 17"/>
              <p:cNvSpPr/>
              <p:nvPr/>
            </p:nvSpPr>
            <p:spPr>
              <a:xfrm>
                <a:off x="7542093"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1001241" y="2908840"/>
            <a:ext cx="7780809" cy="2573452"/>
            <a:chOff x="7848600" y="5084128"/>
            <a:chExt cx="7780809" cy="2573452"/>
          </a:xfrm>
        </p:grpSpPr>
        <p:grpSp>
          <p:nvGrpSpPr>
            <p:cNvPr id="22" name="Group 21"/>
            <p:cNvGrpSpPr/>
            <p:nvPr/>
          </p:nvGrpSpPr>
          <p:grpSpPr>
            <a:xfrm>
              <a:off x="7848600" y="5084128"/>
              <a:ext cx="5940211" cy="646331"/>
              <a:chOff x="7467600" y="5557807"/>
              <a:chExt cx="5940211" cy="646331"/>
            </a:xfrm>
          </p:grpSpPr>
          <p:sp>
            <p:nvSpPr>
              <p:cNvPr id="23" name="TextBox 22"/>
              <p:cNvSpPr txBox="1"/>
              <p:nvPr/>
            </p:nvSpPr>
            <p:spPr>
              <a:xfrm>
                <a:off x="7587624" y="5557807"/>
                <a:ext cx="5820187" cy="646331"/>
              </a:xfrm>
              <a:prstGeom prst="rect">
                <a:avLst/>
              </a:prstGeom>
              <a:noFill/>
            </p:spPr>
            <p:txBody>
              <a:bodyPr wrap="square" rtlCol="0">
                <a:spAutoFit/>
              </a:bodyPr>
              <a:lstStyle/>
              <a:p>
                <a:r>
                  <a:rPr lang="en-US" sz="3600" dirty="0">
                    <a:solidFill>
                      <a:schemeClr val="accent1"/>
                    </a:solidFill>
                    <a:latin typeface="Arial Narrow Regular" charset="0"/>
                  </a:rPr>
                  <a:t>fast and easy to install</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5718588"/>
              <a:ext cx="7349412" cy="1938992"/>
            </a:xfrm>
            <a:prstGeom prst="rect">
              <a:avLst/>
            </a:prstGeom>
            <a:noFill/>
          </p:spPr>
          <p:txBody>
            <a:bodyPr wrap="square" rtlCol="0">
              <a:spAutoFit/>
            </a:bodyPr>
            <a:lstStyle/>
            <a:p>
              <a:r>
                <a:rPr lang="en-US" sz="2000" dirty="0">
                  <a:solidFill>
                    <a:schemeClr val="tx2"/>
                  </a:solidFill>
                  <a:latin typeface="Arial Regular" charset="0"/>
                </a:rPr>
                <a:t>Crimp and expansion fittings that are fast and easy to install</a:t>
              </a:r>
            </a:p>
            <a:p>
              <a:r>
                <a:rPr lang="en-US" sz="2000" dirty="0">
                  <a:solidFill>
                    <a:schemeClr val="tx2"/>
                  </a:solidFill>
                  <a:latin typeface="Arial Regular" charset="0"/>
                </a:rPr>
                <a:t>Tried and true fittings</a:t>
              </a:r>
            </a:p>
            <a:p>
              <a:r>
                <a:rPr lang="en-US" sz="2000" dirty="0">
                  <a:solidFill>
                    <a:schemeClr val="tx2"/>
                  </a:solidFill>
                  <a:latin typeface="Arial Regular" charset="0"/>
                </a:rPr>
                <a:t>Available in select fittings from 3/8” to 2”. Manufactured from a dezincification resistant low lead alloy called ECO BRASS®. It is compliant with low lead legislation in California and Vermont</a:t>
              </a:r>
            </a:p>
            <a:p>
              <a:endParaRPr lang="en-US" sz="2000" dirty="0">
                <a:solidFill>
                  <a:schemeClr val="tx2"/>
                </a:solidFill>
                <a:latin typeface="Arial Regular" charset="0"/>
              </a:endParaRPr>
            </a:p>
          </p:txBody>
        </p:sp>
      </p:grpSp>
      <p:sp>
        <p:nvSpPr>
          <p:cNvPr id="28" name="TextBox 27"/>
          <p:cNvSpPr txBox="1"/>
          <p:nvPr/>
        </p:nvSpPr>
        <p:spPr>
          <a:xfrm>
            <a:off x="5525507" y="6343590"/>
            <a:ext cx="3618493" cy="400110"/>
          </a:xfrm>
          <a:prstGeom prst="rect">
            <a:avLst/>
          </a:prstGeom>
          <a:noFill/>
        </p:spPr>
        <p:txBody>
          <a:bodyPr wrap="square" rtlCol="0">
            <a:spAutoFit/>
          </a:bodyPr>
          <a:lstStyle/>
          <a:p>
            <a:r>
              <a:rPr lang="en-US" sz="2000" dirty="0">
                <a:solidFill>
                  <a:schemeClr val="tx2"/>
                </a:solidFill>
                <a:latin typeface="Arial Regular" charset="0"/>
              </a:rPr>
              <a:t>Test plugs</a:t>
            </a:r>
            <a:endParaRPr lang="uk-UA" sz="2000" dirty="0">
              <a:solidFill>
                <a:schemeClr val="tx2"/>
              </a:solidFill>
              <a:latin typeface="Arial Regular" charset="0"/>
            </a:endParaRPr>
          </a:p>
        </p:txBody>
      </p:sp>
      <p:sp>
        <p:nvSpPr>
          <p:cNvPr id="29" name="Oval 28"/>
          <p:cNvSpPr/>
          <p:nvPr/>
        </p:nvSpPr>
        <p:spPr>
          <a:xfrm>
            <a:off x="5410200" y="6463129"/>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000" dirty="0">
              <a:solidFill>
                <a:schemeClr val="tx1"/>
              </a:solidFill>
              <a:latin typeface="Arial Regular" charset="0"/>
            </a:endParaRPr>
          </a:p>
        </p:txBody>
      </p:sp>
      <p:sp>
        <p:nvSpPr>
          <p:cNvPr id="34" name="TextBox 33"/>
          <p:cNvSpPr txBox="1"/>
          <p:nvPr/>
        </p:nvSpPr>
        <p:spPr>
          <a:xfrm>
            <a:off x="1529585" y="6876990"/>
            <a:ext cx="3508710" cy="400110"/>
          </a:xfrm>
          <a:prstGeom prst="rect">
            <a:avLst/>
          </a:prstGeom>
          <a:noFill/>
        </p:spPr>
        <p:txBody>
          <a:bodyPr wrap="square" rtlCol="0">
            <a:spAutoFit/>
          </a:bodyPr>
          <a:lstStyle/>
          <a:p>
            <a:r>
              <a:rPr lang="en-US" sz="2000" dirty="0">
                <a:solidFill>
                  <a:schemeClr val="tx2"/>
                </a:solidFill>
                <a:latin typeface="Arial Regular" charset="0"/>
              </a:rPr>
              <a:t>Lead-free Ecobrass</a:t>
            </a:r>
            <a:endParaRPr lang="uk-UA" sz="2000" dirty="0">
              <a:solidFill>
                <a:schemeClr val="tx2"/>
              </a:solidFill>
              <a:latin typeface="Arial Regular" charset="0"/>
            </a:endParaRPr>
          </a:p>
        </p:txBody>
      </p:sp>
      <p:sp>
        <p:nvSpPr>
          <p:cNvPr id="36" name="Oval 35"/>
          <p:cNvSpPr/>
          <p:nvPr/>
        </p:nvSpPr>
        <p:spPr>
          <a:xfrm>
            <a:off x="1437845" y="688086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000" dirty="0">
              <a:solidFill>
                <a:schemeClr val="tx1"/>
              </a:solidFill>
              <a:latin typeface="Arial Regular" charset="0"/>
            </a:endParaRPr>
          </a:p>
        </p:txBody>
      </p:sp>
      <p:sp>
        <p:nvSpPr>
          <p:cNvPr id="39" name="TextBox 38"/>
          <p:cNvSpPr txBox="1"/>
          <p:nvPr/>
        </p:nvSpPr>
        <p:spPr>
          <a:xfrm>
            <a:off x="12115800" y="2200954"/>
            <a:ext cx="3048000" cy="707886"/>
          </a:xfrm>
          <a:prstGeom prst="rect">
            <a:avLst/>
          </a:prstGeom>
          <a:noFill/>
        </p:spPr>
        <p:txBody>
          <a:bodyPr wrap="square" rtlCol="0">
            <a:spAutoFit/>
          </a:bodyPr>
          <a:lstStyle/>
          <a:p>
            <a:r>
              <a:rPr lang="en-US" sz="2000" dirty="0">
                <a:latin typeface="Arial Narrow Regular"/>
              </a:rPr>
              <a:t>Brass female pipe thread non swivel adapter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6294" y="2908840"/>
            <a:ext cx="8577309" cy="6716589"/>
          </a:xfrm>
          <a:prstGeom prst="rect">
            <a:avLst/>
          </a:prstGeom>
        </p:spPr>
      </p:pic>
      <p:sp>
        <p:nvSpPr>
          <p:cNvPr id="31" name="TextBox 30"/>
          <p:cNvSpPr txBox="1"/>
          <p:nvPr/>
        </p:nvSpPr>
        <p:spPr>
          <a:xfrm>
            <a:off x="5525507" y="6876990"/>
            <a:ext cx="3508710" cy="400110"/>
          </a:xfrm>
          <a:prstGeom prst="rect">
            <a:avLst/>
          </a:prstGeom>
          <a:noFill/>
        </p:spPr>
        <p:txBody>
          <a:bodyPr wrap="square" rtlCol="0">
            <a:spAutoFit/>
          </a:bodyPr>
          <a:lstStyle/>
          <a:p>
            <a:r>
              <a:rPr lang="en-US" sz="2000" dirty="0">
                <a:solidFill>
                  <a:schemeClr val="tx2"/>
                </a:solidFill>
                <a:latin typeface="Arial Regular" charset="0"/>
              </a:rPr>
              <a:t>Couplings</a:t>
            </a:r>
            <a:endParaRPr lang="uk-UA" sz="2000" dirty="0">
              <a:solidFill>
                <a:schemeClr val="tx2"/>
              </a:solidFill>
              <a:latin typeface="Arial Regular" charset="0"/>
            </a:endParaRPr>
          </a:p>
        </p:txBody>
      </p:sp>
      <p:sp>
        <p:nvSpPr>
          <p:cNvPr id="32" name="Oval 31"/>
          <p:cNvSpPr/>
          <p:nvPr/>
        </p:nvSpPr>
        <p:spPr>
          <a:xfrm>
            <a:off x="5410200" y="703326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000" dirty="0">
              <a:solidFill>
                <a:schemeClr val="tx1"/>
              </a:solidFill>
              <a:latin typeface="Arial Regular" charset="0"/>
            </a:endParaRPr>
          </a:p>
        </p:txBody>
      </p:sp>
    </p:spTree>
    <p:extLst>
      <p:ext uri="{BB962C8B-B14F-4D97-AF65-F5344CB8AC3E}">
        <p14:creationId xmlns:p14="http://schemas.microsoft.com/office/powerpoint/2010/main" val="175479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03" y="-14151"/>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894811" cy="1338828"/>
          </a:xfrm>
        </p:spPr>
        <p:txBody>
          <a:bodyPr/>
          <a:lstStyle/>
          <a:p>
            <a:r>
              <a:rPr lang="en-US" dirty="0">
                <a:solidFill>
                  <a:schemeClr val="accent1"/>
                </a:solidFill>
              </a:rPr>
              <a:t>features &amp; benefits</a:t>
            </a:r>
            <a:br>
              <a:rPr lang="en-US" dirty="0"/>
            </a:br>
            <a:r>
              <a:rPr lang="en-US" dirty="0"/>
              <a:t>PEX polymer fittings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16</a:t>
            </a:fld>
            <a:endParaRPr b="0" dirty="0">
              <a:latin typeface="Arial Regular" charset="0"/>
            </a:endParaRPr>
          </a:p>
        </p:txBody>
      </p:sp>
      <p:grpSp>
        <p:nvGrpSpPr>
          <p:cNvPr id="26" name="Group 25"/>
          <p:cNvGrpSpPr/>
          <p:nvPr/>
        </p:nvGrpSpPr>
        <p:grpSpPr>
          <a:xfrm>
            <a:off x="1017924" y="4991100"/>
            <a:ext cx="8507075" cy="1636931"/>
            <a:chOff x="7848600" y="2841467"/>
            <a:chExt cx="9028966" cy="1636931"/>
          </a:xfrm>
        </p:grpSpPr>
        <p:grpSp>
          <p:nvGrpSpPr>
            <p:cNvPr id="7" name="Group 6"/>
            <p:cNvGrpSpPr/>
            <p:nvPr/>
          </p:nvGrpSpPr>
          <p:grpSpPr>
            <a:xfrm>
              <a:off x="7848600" y="2841467"/>
              <a:ext cx="9028966" cy="646331"/>
              <a:chOff x="7467600" y="3243739"/>
              <a:chExt cx="9028966" cy="646331"/>
            </a:xfrm>
          </p:grpSpPr>
          <p:sp>
            <p:nvSpPr>
              <p:cNvPr id="8" name="TextBox 7"/>
              <p:cNvSpPr txBox="1"/>
              <p:nvPr/>
            </p:nvSpPr>
            <p:spPr>
              <a:xfrm>
                <a:off x="7587624" y="3243739"/>
                <a:ext cx="8908942" cy="646331"/>
              </a:xfrm>
              <a:prstGeom prst="rect">
                <a:avLst/>
              </a:prstGeom>
              <a:noFill/>
            </p:spPr>
            <p:txBody>
              <a:bodyPr wrap="square" rtlCol="0">
                <a:spAutoFit/>
              </a:bodyPr>
              <a:lstStyle/>
              <a:p>
                <a:r>
                  <a:rPr lang="en-US" sz="3600" dirty="0">
                    <a:solidFill>
                      <a:schemeClr val="accent1"/>
                    </a:solidFill>
                    <a:latin typeface="Arial Narrow Regular" charset="0"/>
                  </a:rPr>
                  <a:t>crimp and expansion fitting types</a:t>
                </a:r>
                <a:endParaRPr lang="uk-UA" sz="3600" dirty="0">
                  <a:solidFill>
                    <a:schemeClr val="accent1"/>
                  </a:solidFill>
                  <a:latin typeface="Arial Narrow Regular" charset="0"/>
                </a:endParaRPr>
              </a:p>
            </p:txBody>
          </p:sp>
          <p:cxnSp>
            <p:nvCxnSpPr>
              <p:cNvPr id="9" name="Straight Connector 8"/>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400110"/>
              <a:chOff x="7528560" y="3924300"/>
              <a:chExt cx="3931920" cy="400110"/>
            </a:xfrm>
          </p:grpSpPr>
          <p:sp>
            <p:nvSpPr>
              <p:cNvPr id="11" name="TextBox 10"/>
              <p:cNvSpPr txBox="1"/>
              <p:nvPr/>
            </p:nvSpPr>
            <p:spPr>
              <a:xfrm>
                <a:off x="7620000" y="3924300"/>
                <a:ext cx="3840480" cy="400110"/>
              </a:xfrm>
              <a:prstGeom prst="rect">
                <a:avLst/>
              </a:prstGeom>
              <a:noFill/>
            </p:spPr>
            <p:txBody>
              <a:bodyPr wrap="square" rtlCol="0">
                <a:spAutoFit/>
              </a:bodyPr>
              <a:lstStyle/>
              <a:p>
                <a:r>
                  <a:rPr lang="en-US" sz="2000" dirty="0">
                    <a:solidFill>
                      <a:schemeClr val="tx2"/>
                    </a:solidFill>
                    <a:latin typeface="Arial Regular" charset="0"/>
                  </a:rPr>
                  <a:t>Adapters-transition fittings</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078288"/>
              <a:ext cx="5271143" cy="400110"/>
              <a:chOff x="7528560" y="3939160"/>
              <a:chExt cx="5271143" cy="400110"/>
            </a:xfrm>
          </p:grpSpPr>
          <p:sp>
            <p:nvSpPr>
              <p:cNvPr id="14" name="TextBox 13"/>
              <p:cNvSpPr txBox="1"/>
              <p:nvPr/>
            </p:nvSpPr>
            <p:spPr>
              <a:xfrm>
                <a:off x="7620000" y="3939160"/>
                <a:ext cx="5179703" cy="400110"/>
              </a:xfrm>
              <a:prstGeom prst="rect">
                <a:avLst/>
              </a:prstGeom>
              <a:noFill/>
            </p:spPr>
            <p:txBody>
              <a:bodyPr wrap="square" rtlCol="0">
                <a:spAutoFit/>
              </a:bodyPr>
              <a:lstStyle/>
              <a:p>
                <a:r>
                  <a:rPr lang="en-US" sz="2000" dirty="0">
                    <a:solidFill>
                      <a:schemeClr val="tx2"/>
                    </a:solidFill>
                    <a:latin typeface="Arial Regular" charset="0"/>
                  </a:rPr>
                  <a:t>Tees – standards and multi-port</a:t>
                </a:r>
                <a:endParaRPr lang="uk-UA" sz="2000" dirty="0">
                  <a:solidFill>
                    <a:schemeClr val="tx2"/>
                  </a:solidFill>
                  <a:latin typeface="Arial Regular" charset="0"/>
                </a:endParaRPr>
              </a:p>
            </p:txBody>
          </p:sp>
          <p:sp>
            <p:nvSpPr>
              <p:cNvPr id="15" name="Oval 14"/>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7267"/>
              <a:ext cx="3976394" cy="400110"/>
              <a:chOff x="7528560" y="3921919"/>
              <a:chExt cx="3976394" cy="400110"/>
            </a:xfrm>
          </p:grpSpPr>
          <p:sp>
            <p:nvSpPr>
              <p:cNvPr id="17" name="TextBox 16"/>
              <p:cNvSpPr txBox="1"/>
              <p:nvPr/>
            </p:nvSpPr>
            <p:spPr>
              <a:xfrm>
                <a:off x="7664474" y="3921919"/>
                <a:ext cx="3840480" cy="400110"/>
              </a:xfrm>
              <a:prstGeom prst="rect">
                <a:avLst/>
              </a:prstGeom>
              <a:noFill/>
            </p:spPr>
            <p:txBody>
              <a:bodyPr wrap="square" rtlCol="0">
                <a:spAutoFit/>
              </a:bodyPr>
              <a:lstStyle/>
              <a:p>
                <a:r>
                  <a:rPr lang="en-US" sz="2000" dirty="0">
                    <a:solidFill>
                      <a:schemeClr val="tx2"/>
                    </a:solidFill>
                    <a:latin typeface="Arial Regular" charset="0"/>
                  </a:rPr>
                  <a:t>Elbows</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sp>
        <p:nvSpPr>
          <p:cNvPr id="28" name="TextBox 27"/>
          <p:cNvSpPr txBox="1"/>
          <p:nvPr/>
        </p:nvSpPr>
        <p:spPr>
          <a:xfrm>
            <a:off x="5525507" y="6227921"/>
            <a:ext cx="3618493" cy="400110"/>
          </a:xfrm>
          <a:prstGeom prst="rect">
            <a:avLst/>
          </a:prstGeom>
          <a:noFill/>
        </p:spPr>
        <p:txBody>
          <a:bodyPr wrap="square" rtlCol="0">
            <a:spAutoFit/>
          </a:bodyPr>
          <a:lstStyle/>
          <a:p>
            <a:r>
              <a:rPr lang="en-US" sz="2000" dirty="0">
                <a:solidFill>
                  <a:schemeClr val="tx2"/>
                </a:solidFill>
                <a:latin typeface="Arial Regular" charset="0"/>
              </a:rPr>
              <a:t>Test plugs</a:t>
            </a:r>
            <a:endParaRPr lang="uk-UA" sz="2000" dirty="0">
              <a:solidFill>
                <a:schemeClr val="tx2"/>
              </a:solidFill>
              <a:latin typeface="Arial Regular" charset="0"/>
            </a:endParaRPr>
          </a:p>
        </p:txBody>
      </p:sp>
      <p:sp>
        <p:nvSpPr>
          <p:cNvPr id="29" name="Oval 28"/>
          <p:cNvSpPr/>
          <p:nvPr/>
        </p:nvSpPr>
        <p:spPr>
          <a:xfrm>
            <a:off x="5410200" y="634746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4" name="TextBox 33"/>
          <p:cNvSpPr txBox="1"/>
          <p:nvPr/>
        </p:nvSpPr>
        <p:spPr>
          <a:xfrm>
            <a:off x="1529585" y="6776561"/>
            <a:ext cx="3508710" cy="400110"/>
          </a:xfrm>
          <a:prstGeom prst="rect">
            <a:avLst/>
          </a:prstGeom>
          <a:noFill/>
        </p:spPr>
        <p:txBody>
          <a:bodyPr wrap="square" rtlCol="0">
            <a:spAutoFit/>
          </a:bodyPr>
          <a:lstStyle/>
          <a:p>
            <a:r>
              <a:rPr lang="en-US" sz="2000" dirty="0">
                <a:solidFill>
                  <a:schemeClr val="tx2"/>
                </a:solidFill>
                <a:latin typeface="Arial Regular" charset="0"/>
              </a:rPr>
              <a:t>Lead free</a:t>
            </a:r>
            <a:endParaRPr lang="uk-UA" sz="2000" dirty="0">
              <a:solidFill>
                <a:schemeClr val="tx2"/>
              </a:solidFill>
              <a:latin typeface="Arial Regular" charset="0"/>
            </a:endParaRPr>
          </a:p>
        </p:txBody>
      </p:sp>
      <p:sp>
        <p:nvSpPr>
          <p:cNvPr id="36" name="Oval 35"/>
          <p:cNvSpPr/>
          <p:nvPr/>
        </p:nvSpPr>
        <p:spPr>
          <a:xfrm>
            <a:off x="1437845" y="688086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218" y="3238500"/>
            <a:ext cx="10058400" cy="5215271"/>
          </a:xfrm>
          <a:prstGeom prst="rect">
            <a:avLst/>
          </a:prstGeom>
        </p:spPr>
      </p:pic>
      <p:sp>
        <p:nvSpPr>
          <p:cNvPr id="31" name="Content Placeholder 2"/>
          <p:cNvSpPr txBox="1">
            <a:spLocks/>
          </p:cNvSpPr>
          <p:nvPr/>
        </p:nvSpPr>
        <p:spPr>
          <a:xfrm>
            <a:off x="11959683" y="9220325"/>
            <a:ext cx="5936674"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4:54 Video:</a:t>
            </a:r>
          </a:p>
          <a:p>
            <a:pPr marL="0" indent="0">
              <a:buNone/>
            </a:pPr>
            <a:r>
              <a:rPr lang="en-US" sz="1800" dirty="0">
                <a:latin typeface="Arial Narrow" panose="020B0606020202030204" pitchFamily="34" charset="0"/>
                <a:hlinkClick r:id="rId4"/>
              </a:rPr>
              <a:t>Zurn PEX Plumbing Large Diameter Qick Sert CR Polymer Fittings</a:t>
            </a:r>
            <a:endParaRPr lang="en-US" sz="2700" dirty="0">
              <a:solidFill>
                <a:schemeClr val="tx1"/>
              </a:solidFill>
            </a:endParaRPr>
          </a:p>
        </p:txBody>
      </p:sp>
      <p:sp>
        <p:nvSpPr>
          <p:cNvPr id="32" name="Content Placeholder 2"/>
          <p:cNvSpPr txBox="1">
            <a:spLocks/>
          </p:cNvSpPr>
          <p:nvPr/>
        </p:nvSpPr>
        <p:spPr>
          <a:xfrm>
            <a:off x="13339040" y="8130730"/>
            <a:ext cx="4488874" cy="757268"/>
          </a:xfrm>
          <a:prstGeom prst="rect">
            <a:avLst/>
          </a:prstGeom>
          <a:solidFill>
            <a:srgbClr val="FFFF00"/>
          </a:solidFill>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2:50 Video:</a:t>
            </a:r>
          </a:p>
          <a:p>
            <a:pPr marL="0" indent="0">
              <a:buNone/>
            </a:pPr>
            <a:r>
              <a:rPr lang="en-US" sz="1800" dirty="0">
                <a:latin typeface="Arial Narrow" panose="020B0606020202030204" pitchFamily="34" charset="0"/>
                <a:hlinkClick r:id="rId5"/>
              </a:rPr>
              <a:t>Zurn PEX Plumbing Qick Sert CR Multi-Port Tees</a:t>
            </a:r>
            <a:endParaRPr lang="en-US" sz="2700" dirty="0">
              <a:solidFill>
                <a:schemeClr val="tx1"/>
              </a:solidFill>
            </a:endParaRPr>
          </a:p>
        </p:txBody>
      </p:sp>
      <p:sp>
        <p:nvSpPr>
          <p:cNvPr id="39" name="TextBox 38"/>
          <p:cNvSpPr txBox="1"/>
          <p:nvPr/>
        </p:nvSpPr>
        <p:spPr>
          <a:xfrm>
            <a:off x="13339040" y="6819900"/>
            <a:ext cx="4198180" cy="707886"/>
          </a:xfrm>
          <a:prstGeom prst="rect">
            <a:avLst/>
          </a:prstGeom>
          <a:noFill/>
        </p:spPr>
        <p:txBody>
          <a:bodyPr wrap="square" rtlCol="0">
            <a:spAutoFit/>
          </a:bodyPr>
          <a:lstStyle/>
          <a:p>
            <a:r>
              <a:rPr lang="en-US" sz="2000" dirty="0">
                <a:latin typeface="Arial Narrow Regular"/>
              </a:rPr>
              <a:t>Qick Sert CR® (chemical-resistant) multi-port tees</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91332" y="822639"/>
            <a:ext cx="3516936" cy="2618232"/>
          </a:xfrm>
          <a:prstGeom prst="rect">
            <a:avLst/>
          </a:prstGeom>
        </p:spPr>
      </p:pic>
      <p:sp>
        <p:nvSpPr>
          <p:cNvPr id="37" name="TextBox 36"/>
          <p:cNvSpPr txBox="1"/>
          <p:nvPr/>
        </p:nvSpPr>
        <p:spPr>
          <a:xfrm>
            <a:off x="9525000" y="622584"/>
            <a:ext cx="4604758" cy="400110"/>
          </a:xfrm>
          <a:prstGeom prst="rect">
            <a:avLst/>
          </a:prstGeom>
          <a:noFill/>
        </p:spPr>
        <p:txBody>
          <a:bodyPr wrap="square" rtlCol="0">
            <a:spAutoFit/>
          </a:bodyPr>
          <a:lstStyle/>
          <a:p>
            <a:r>
              <a:rPr lang="en-US" sz="2000" dirty="0">
                <a:latin typeface="Arial Narrow Regular"/>
              </a:rPr>
              <a:t>Qick Sert CR® (chemical-resistant) tee</a:t>
            </a:r>
          </a:p>
        </p:txBody>
      </p:sp>
      <p:sp>
        <p:nvSpPr>
          <p:cNvPr id="38" name="TextBox 37"/>
          <p:cNvSpPr txBox="1"/>
          <p:nvPr/>
        </p:nvSpPr>
        <p:spPr>
          <a:xfrm>
            <a:off x="5525506" y="6681662"/>
            <a:ext cx="3618493" cy="400110"/>
          </a:xfrm>
          <a:prstGeom prst="rect">
            <a:avLst/>
          </a:prstGeom>
          <a:noFill/>
        </p:spPr>
        <p:txBody>
          <a:bodyPr wrap="square" rtlCol="0">
            <a:spAutoFit/>
          </a:bodyPr>
          <a:lstStyle/>
          <a:p>
            <a:r>
              <a:rPr lang="en-US" sz="2000" dirty="0">
                <a:solidFill>
                  <a:schemeClr val="tx2"/>
                </a:solidFill>
                <a:latin typeface="Arial Regular" charset="0"/>
              </a:rPr>
              <a:t>Couplings</a:t>
            </a:r>
            <a:endParaRPr lang="uk-UA" sz="2000" dirty="0">
              <a:solidFill>
                <a:schemeClr val="tx2"/>
              </a:solidFill>
              <a:latin typeface="Arial Regular" charset="0"/>
            </a:endParaRPr>
          </a:p>
        </p:txBody>
      </p:sp>
      <p:pic>
        <p:nvPicPr>
          <p:cNvPr id="41" name="Picture 4" descr="crush2"/>
          <p:cNvPicPr>
            <a:picLocks noChangeAspect="1" noChangeArrowheads="1"/>
          </p:cNvPicPr>
          <p:nvPr/>
        </p:nvPicPr>
        <p:blipFill>
          <a:blip r:embed="rId7" cstate="print"/>
          <a:srcRect/>
          <a:stretch>
            <a:fillRect/>
          </a:stretch>
        </p:blipFill>
        <p:spPr bwMode="auto">
          <a:xfrm>
            <a:off x="8435002" y="8532146"/>
            <a:ext cx="2425679" cy="1514817"/>
          </a:xfrm>
          <a:prstGeom prst="rect">
            <a:avLst/>
          </a:prstGeom>
          <a:noFill/>
          <a:ln w="9525">
            <a:noFill/>
            <a:miter lim="800000"/>
            <a:headEnd/>
            <a:tailEnd/>
          </a:ln>
        </p:spPr>
      </p:pic>
      <p:sp>
        <p:nvSpPr>
          <p:cNvPr id="40" name="Oval 39"/>
          <p:cNvSpPr/>
          <p:nvPr/>
        </p:nvSpPr>
        <p:spPr>
          <a:xfrm>
            <a:off x="5400245" y="680466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5" name="Rectangle 34"/>
          <p:cNvSpPr/>
          <p:nvPr/>
        </p:nvSpPr>
        <p:spPr>
          <a:xfrm>
            <a:off x="1356176" y="7515511"/>
            <a:ext cx="6550042" cy="2554545"/>
          </a:xfrm>
          <a:prstGeom prst="rect">
            <a:avLst/>
          </a:prstGeom>
        </p:spPr>
        <p:txBody>
          <a:bodyPr wrap="square">
            <a:spAutoFit/>
          </a:bodyPr>
          <a:lstStyle/>
          <a:p>
            <a:r>
              <a:rPr lang="en-US" sz="2000" dirty="0">
                <a:solidFill>
                  <a:schemeClr val="tx2"/>
                </a:solidFill>
                <a:latin typeface="Arial Narrow Regular"/>
              </a:rPr>
              <a:t>Zurn Qick Sert CR® fittings are molded using engineered polymers, making fittings </a:t>
            </a:r>
            <a:r>
              <a:rPr lang="en-US" sz="2000" dirty="0">
                <a:solidFill>
                  <a:schemeClr val="accent1"/>
                </a:solidFill>
                <a:latin typeface="Arial Narrow Regular"/>
              </a:rPr>
              <a:t>highly resistant </a:t>
            </a:r>
            <a:r>
              <a:rPr lang="en-US" sz="2000" dirty="0">
                <a:solidFill>
                  <a:schemeClr val="tx2"/>
                </a:solidFill>
                <a:latin typeface="Arial Narrow Regular"/>
              </a:rPr>
              <a:t>to chlorine and other chemicals present in potable water. </a:t>
            </a:r>
          </a:p>
          <a:p>
            <a:r>
              <a:rPr lang="en-US" sz="2000" dirty="0">
                <a:solidFill>
                  <a:schemeClr val="tx2"/>
                </a:solidFill>
                <a:latin typeface="Arial Narrow Regular"/>
              </a:rPr>
              <a:t>A superior alternative to brass fittings in areas with localized aggressive water chemistries.</a:t>
            </a:r>
          </a:p>
          <a:p>
            <a:endParaRPr lang="en-US" sz="2000" dirty="0">
              <a:solidFill>
                <a:schemeClr val="tx2"/>
              </a:solidFill>
              <a:latin typeface="Arial Narrow Regular"/>
            </a:endParaRPr>
          </a:p>
          <a:p>
            <a:r>
              <a:rPr lang="en-US" sz="2000" dirty="0">
                <a:solidFill>
                  <a:schemeClr val="tx2"/>
                </a:solidFill>
                <a:latin typeface="Arial Narrow Regular"/>
              </a:rPr>
              <a:t>When hit with a hammer, Zurn CR polymer fittings deform but do not break</a:t>
            </a:r>
          </a:p>
        </p:txBody>
      </p:sp>
      <p:grpSp>
        <p:nvGrpSpPr>
          <p:cNvPr id="27" name="Group 26"/>
          <p:cNvGrpSpPr/>
          <p:nvPr/>
        </p:nvGrpSpPr>
        <p:grpSpPr>
          <a:xfrm>
            <a:off x="1001241" y="2908840"/>
            <a:ext cx="7914159" cy="1034570"/>
            <a:chOff x="7848600" y="5084128"/>
            <a:chExt cx="7914159" cy="1034570"/>
          </a:xfrm>
        </p:grpSpPr>
        <p:grpSp>
          <p:nvGrpSpPr>
            <p:cNvPr id="22" name="Group 21"/>
            <p:cNvGrpSpPr/>
            <p:nvPr/>
          </p:nvGrpSpPr>
          <p:grpSpPr>
            <a:xfrm>
              <a:off x="7848600" y="5084128"/>
              <a:ext cx="7380759" cy="646331"/>
              <a:chOff x="7467600" y="5557807"/>
              <a:chExt cx="7380759" cy="646331"/>
            </a:xfrm>
          </p:grpSpPr>
          <p:sp>
            <p:nvSpPr>
              <p:cNvPr id="23" name="TextBox 22"/>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highly durable and easy to install</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5718588"/>
              <a:ext cx="7482762" cy="400110"/>
            </a:xfrm>
            <a:prstGeom prst="rect">
              <a:avLst/>
            </a:prstGeom>
            <a:noFill/>
          </p:spPr>
          <p:txBody>
            <a:bodyPr wrap="square" rtlCol="0">
              <a:spAutoFit/>
            </a:bodyPr>
            <a:lstStyle/>
            <a:p>
              <a:r>
                <a:rPr lang="en-US" sz="2000" dirty="0">
                  <a:solidFill>
                    <a:schemeClr val="tx2"/>
                  </a:solidFill>
                  <a:latin typeface="Arial Regular" charset="0"/>
                </a:rPr>
                <a:t>Crimp and expansion fittings that are fast and easy to install</a:t>
              </a:r>
            </a:p>
          </p:txBody>
        </p:sp>
      </p:grpSp>
    </p:spTree>
    <p:extLst>
      <p:ext uri="{BB962C8B-B14F-4D97-AF65-F5344CB8AC3E}">
        <p14:creationId xmlns:p14="http://schemas.microsoft.com/office/powerpoint/2010/main" val="349671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903" y="-173363"/>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299" y="571411"/>
            <a:ext cx="7894811" cy="1338828"/>
          </a:xfrm>
        </p:spPr>
        <p:txBody>
          <a:bodyPr/>
          <a:lstStyle/>
          <a:p>
            <a:r>
              <a:rPr lang="en-US" dirty="0">
                <a:solidFill>
                  <a:schemeClr val="accent1"/>
                </a:solidFill>
              </a:rPr>
              <a:t>features &amp; benefits</a:t>
            </a:r>
            <a:br>
              <a:rPr lang="en-US" dirty="0"/>
            </a:br>
            <a:r>
              <a:rPr lang="en-US" dirty="0"/>
              <a:t>PEX tools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17</a:t>
            </a:fld>
            <a:endParaRPr b="0" dirty="0">
              <a:latin typeface="Arial Regular" charset="0"/>
            </a:endParaRPr>
          </a:p>
        </p:txBody>
      </p:sp>
      <p:grpSp>
        <p:nvGrpSpPr>
          <p:cNvPr id="26" name="Group 25"/>
          <p:cNvGrpSpPr/>
          <p:nvPr/>
        </p:nvGrpSpPr>
        <p:grpSpPr>
          <a:xfrm>
            <a:off x="1017924" y="4991100"/>
            <a:ext cx="8084173" cy="1636931"/>
            <a:chOff x="7848600" y="2841467"/>
            <a:chExt cx="8580120" cy="1636931"/>
          </a:xfrm>
        </p:grpSpPr>
        <p:grpSp>
          <p:nvGrpSpPr>
            <p:cNvPr id="7" name="Group 6"/>
            <p:cNvGrpSpPr/>
            <p:nvPr/>
          </p:nvGrpSpPr>
          <p:grpSpPr>
            <a:xfrm>
              <a:off x="7848600" y="2841467"/>
              <a:ext cx="7012129" cy="646331"/>
              <a:chOff x="7467600" y="3243739"/>
              <a:chExt cx="7012129" cy="646331"/>
            </a:xfrm>
          </p:grpSpPr>
          <p:sp>
            <p:nvSpPr>
              <p:cNvPr id="8" name="TextBox 7"/>
              <p:cNvSpPr txBox="1"/>
              <p:nvPr/>
            </p:nvSpPr>
            <p:spPr>
              <a:xfrm>
                <a:off x="7587625" y="3243739"/>
                <a:ext cx="6892104" cy="646331"/>
              </a:xfrm>
              <a:prstGeom prst="rect">
                <a:avLst/>
              </a:prstGeom>
              <a:noFill/>
            </p:spPr>
            <p:txBody>
              <a:bodyPr wrap="square" rtlCol="0">
                <a:spAutoFit/>
              </a:bodyPr>
              <a:lstStyle/>
              <a:p>
                <a:r>
                  <a:rPr lang="en-US" sz="3600" dirty="0">
                    <a:solidFill>
                      <a:schemeClr val="accent1"/>
                    </a:solidFill>
                    <a:latin typeface="Arial Narrow Regular" charset="0"/>
                  </a:rPr>
                  <a:t>tool types</a:t>
                </a:r>
                <a:endParaRPr lang="uk-UA" sz="3600" dirty="0">
                  <a:solidFill>
                    <a:schemeClr val="accent1"/>
                  </a:solidFill>
                  <a:latin typeface="Arial Narrow Regular" charset="0"/>
                </a:endParaRPr>
              </a:p>
            </p:txBody>
          </p:sp>
          <p:cxnSp>
            <p:nvCxnSpPr>
              <p:cNvPr id="9" name="Straight Connector 8"/>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3931920" cy="400110"/>
              <a:chOff x="7528560" y="3924300"/>
              <a:chExt cx="3931920" cy="400110"/>
            </a:xfrm>
          </p:grpSpPr>
          <p:sp>
            <p:nvSpPr>
              <p:cNvPr id="11" name="TextBox 10"/>
              <p:cNvSpPr txBox="1"/>
              <p:nvPr/>
            </p:nvSpPr>
            <p:spPr>
              <a:xfrm>
                <a:off x="7620000" y="3924300"/>
                <a:ext cx="3840480" cy="400110"/>
              </a:xfrm>
              <a:prstGeom prst="rect">
                <a:avLst/>
              </a:prstGeom>
              <a:noFill/>
            </p:spPr>
            <p:txBody>
              <a:bodyPr wrap="square" rtlCol="0">
                <a:spAutoFit/>
              </a:bodyPr>
              <a:lstStyle/>
              <a:p>
                <a:r>
                  <a:rPr lang="en-US" sz="2000" dirty="0">
                    <a:solidFill>
                      <a:schemeClr val="tx2"/>
                    </a:solidFill>
                    <a:latin typeface="Arial Regular" charset="0"/>
                  </a:rPr>
                  <a:t>Pipe cutters</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078288"/>
              <a:ext cx="5271143" cy="400110"/>
              <a:chOff x="7528560" y="3939160"/>
              <a:chExt cx="5271143" cy="400110"/>
            </a:xfrm>
          </p:grpSpPr>
          <p:sp>
            <p:nvSpPr>
              <p:cNvPr id="14" name="TextBox 13"/>
              <p:cNvSpPr txBox="1"/>
              <p:nvPr/>
            </p:nvSpPr>
            <p:spPr>
              <a:xfrm>
                <a:off x="7620000" y="3939160"/>
                <a:ext cx="5179703" cy="400110"/>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QickClamp® tool</a:t>
                </a:r>
                <a:endParaRPr lang="uk-UA" sz="2000" dirty="0">
                  <a:solidFill>
                    <a:schemeClr val="tx2"/>
                  </a:solidFill>
                  <a:latin typeface="Arial" panose="020B0604020202020204" pitchFamily="34" charset="0"/>
                  <a:cs typeface="Arial" panose="020B0604020202020204" pitchFamily="34" charset="0"/>
                </a:endParaRPr>
              </a:p>
            </p:txBody>
          </p:sp>
          <p:sp>
            <p:nvSpPr>
              <p:cNvPr id="15" name="Oval 14"/>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9648"/>
              <a:ext cx="3931920" cy="400110"/>
              <a:chOff x="7528560" y="3924300"/>
              <a:chExt cx="3931920" cy="400110"/>
            </a:xfrm>
          </p:grpSpPr>
          <p:sp>
            <p:nvSpPr>
              <p:cNvPr id="17" name="TextBox 16"/>
              <p:cNvSpPr txBox="1"/>
              <p:nvPr/>
            </p:nvSpPr>
            <p:spPr>
              <a:xfrm>
                <a:off x="7620000" y="3924300"/>
                <a:ext cx="3840480" cy="400110"/>
              </a:xfrm>
              <a:prstGeom prst="rect">
                <a:avLst/>
              </a:prstGeom>
              <a:noFill/>
            </p:spPr>
            <p:txBody>
              <a:bodyPr wrap="square" rtlCol="0">
                <a:spAutoFit/>
              </a:bodyPr>
              <a:lstStyle/>
              <a:p>
                <a:r>
                  <a:rPr lang="en-US" sz="2000" dirty="0">
                    <a:solidFill>
                      <a:schemeClr val="tx2"/>
                    </a:solidFill>
                    <a:latin typeface="Arial Regular" charset="0"/>
                  </a:rPr>
                  <a:t>Crimping tools</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1001241" y="2908840"/>
            <a:ext cx="9057159" cy="1034570"/>
            <a:chOff x="7848600" y="5084128"/>
            <a:chExt cx="9057159" cy="1034570"/>
          </a:xfrm>
        </p:grpSpPr>
        <p:grpSp>
          <p:nvGrpSpPr>
            <p:cNvPr id="22" name="Group 21"/>
            <p:cNvGrpSpPr/>
            <p:nvPr/>
          </p:nvGrpSpPr>
          <p:grpSpPr>
            <a:xfrm>
              <a:off x="7848600" y="5084128"/>
              <a:ext cx="9057159" cy="646331"/>
              <a:chOff x="7467600" y="5557807"/>
              <a:chExt cx="9057159" cy="646331"/>
            </a:xfrm>
          </p:grpSpPr>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587625" y="5557807"/>
                <a:ext cx="8937134" cy="646331"/>
              </a:xfrm>
              <a:prstGeom prst="rect">
                <a:avLst/>
              </a:prstGeom>
              <a:noFill/>
            </p:spPr>
            <p:txBody>
              <a:bodyPr wrap="square" rtlCol="0">
                <a:spAutoFit/>
              </a:bodyPr>
              <a:lstStyle/>
              <a:p>
                <a:r>
                  <a:rPr lang="en-US" sz="3600" dirty="0">
                    <a:solidFill>
                      <a:schemeClr val="accent1"/>
                    </a:solidFill>
                    <a:latin typeface="Arial Narrow Regular" charset="0"/>
                  </a:rPr>
                  <a:t>easy installation and repairs</a:t>
                </a:r>
                <a:endParaRPr lang="uk-UA" sz="3600" dirty="0">
                  <a:solidFill>
                    <a:schemeClr val="accent1"/>
                  </a:solidFill>
                  <a:latin typeface="Arial Narrow Regular" charset="0"/>
                </a:endParaRPr>
              </a:p>
            </p:txBody>
          </p:sp>
        </p:grpSp>
        <p:sp>
          <p:nvSpPr>
            <p:cNvPr id="25" name="TextBox 24"/>
            <p:cNvSpPr txBox="1"/>
            <p:nvPr/>
          </p:nvSpPr>
          <p:spPr>
            <a:xfrm>
              <a:off x="8279997" y="5718588"/>
              <a:ext cx="7349412" cy="400110"/>
            </a:xfrm>
            <a:prstGeom prst="rect">
              <a:avLst/>
            </a:prstGeom>
            <a:noFill/>
          </p:spPr>
          <p:txBody>
            <a:bodyPr wrap="square" rtlCol="0">
              <a:spAutoFit/>
            </a:bodyPr>
            <a:lstStyle/>
            <a:p>
              <a:r>
                <a:rPr lang="en-US" sz="2000" dirty="0">
                  <a:solidFill>
                    <a:schemeClr val="tx2"/>
                  </a:solidFill>
                  <a:latin typeface="Arial Regular" charset="0"/>
                </a:rPr>
                <a:t>Tools for PEX installation and repairs</a:t>
              </a:r>
            </a:p>
          </p:txBody>
        </p:sp>
      </p:grpSp>
      <p:sp>
        <p:nvSpPr>
          <p:cNvPr id="28" name="TextBox 27"/>
          <p:cNvSpPr txBox="1"/>
          <p:nvPr/>
        </p:nvSpPr>
        <p:spPr>
          <a:xfrm>
            <a:off x="5525507" y="6227921"/>
            <a:ext cx="3618493" cy="400110"/>
          </a:xfrm>
          <a:prstGeom prst="rect">
            <a:avLst/>
          </a:prstGeom>
          <a:noFill/>
        </p:spPr>
        <p:txBody>
          <a:bodyPr wrap="square" rtlCol="0">
            <a:spAutoFit/>
          </a:bodyPr>
          <a:lstStyle/>
          <a:p>
            <a:r>
              <a:rPr lang="en-US" sz="2000" dirty="0">
                <a:solidFill>
                  <a:schemeClr val="tx2"/>
                </a:solidFill>
                <a:latin typeface="Arial Regular" charset="0"/>
              </a:rPr>
              <a:t>Deburring tool</a:t>
            </a:r>
            <a:endParaRPr lang="uk-UA" sz="2000" dirty="0">
              <a:solidFill>
                <a:schemeClr val="tx2"/>
              </a:solidFill>
              <a:latin typeface="Arial Regular" charset="0"/>
            </a:endParaRPr>
          </a:p>
        </p:txBody>
      </p:sp>
      <p:sp>
        <p:nvSpPr>
          <p:cNvPr id="29" name="Oval 28"/>
          <p:cNvSpPr/>
          <p:nvPr/>
        </p:nvSpPr>
        <p:spPr>
          <a:xfrm>
            <a:off x="5410200" y="634746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911" y="1664861"/>
            <a:ext cx="10058400" cy="6864291"/>
          </a:xfrm>
          <a:prstGeom prst="rect">
            <a:avLst/>
          </a:prstGeom>
        </p:spPr>
      </p:pic>
      <p:sp>
        <p:nvSpPr>
          <p:cNvPr id="40" name="TextBox 39"/>
          <p:cNvSpPr txBox="1"/>
          <p:nvPr/>
        </p:nvSpPr>
        <p:spPr>
          <a:xfrm>
            <a:off x="12712731" y="7910231"/>
            <a:ext cx="4179720" cy="707886"/>
          </a:xfrm>
          <a:prstGeom prst="rect">
            <a:avLst/>
          </a:prstGeom>
          <a:noFill/>
        </p:spPr>
        <p:txBody>
          <a:bodyPr wrap="square" rtlCol="0">
            <a:spAutoFit/>
          </a:bodyPr>
          <a:lstStyle/>
          <a:p>
            <a:r>
              <a:rPr lang="en-US" sz="2000" dirty="0">
                <a:latin typeface="Arial Narrow Regular"/>
              </a:rPr>
              <a:t>stainless steel crimp ring tool, </a:t>
            </a:r>
          </a:p>
          <a:p>
            <a:r>
              <a:rPr lang="en-US" sz="2000" dirty="0">
                <a:latin typeface="Arial Narrow Regular"/>
              </a:rPr>
              <a:t>one tool to crimp 3/8” – 1” pipes</a:t>
            </a:r>
          </a:p>
        </p:txBody>
      </p:sp>
      <p:sp>
        <p:nvSpPr>
          <p:cNvPr id="31" name="TextBox 30"/>
          <p:cNvSpPr txBox="1"/>
          <p:nvPr/>
        </p:nvSpPr>
        <p:spPr>
          <a:xfrm>
            <a:off x="1562566" y="6776561"/>
            <a:ext cx="3618493" cy="400110"/>
          </a:xfrm>
          <a:prstGeom prst="rect">
            <a:avLst/>
          </a:prstGeom>
          <a:noFill/>
        </p:spPr>
        <p:txBody>
          <a:bodyPr wrap="square" rtlCol="0">
            <a:spAutoFit/>
          </a:bodyPr>
          <a:lstStyle/>
          <a:p>
            <a:r>
              <a:rPr lang="en-US" sz="2000" dirty="0">
                <a:solidFill>
                  <a:schemeClr val="tx2"/>
                </a:solidFill>
                <a:latin typeface="Arial Regular" charset="0"/>
              </a:rPr>
              <a:t>Go/no-go gauge</a:t>
            </a:r>
            <a:endParaRPr lang="uk-UA" sz="2000" dirty="0">
              <a:solidFill>
                <a:schemeClr val="tx2"/>
              </a:solidFill>
              <a:latin typeface="Arial Regular" charset="0"/>
            </a:endParaRPr>
          </a:p>
        </p:txBody>
      </p:sp>
      <p:sp>
        <p:nvSpPr>
          <p:cNvPr id="32" name="TextBox 31"/>
          <p:cNvSpPr txBox="1"/>
          <p:nvPr/>
        </p:nvSpPr>
        <p:spPr>
          <a:xfrm>
            <a:off x="5558050" y="6776561"/>
            <a:ext cx="3618493" cy="1015663"/>
          </a:xfrm>
          <a:prstGeom prst="rect">
            <a:avLst/>
          </a:prstGeom>
          <a:noFill/>
        </p:spPr>
        <p:txBody>
          <a:bodyPr wrap="square" rtlCol="0">
            <a:spAutoFit/>
          </a:bodyPr>
          <a:lstStyle/>
          <a:p>
            <a:r>
              <a:rPr lang="en-US" sz="2000" dirty="0">
                <a:solidFill>
                  <a:schemeClr val="tx2"/>
                </a:solidFill>
                <a:latin typeface="Arial Regular" charset="0"/>
              </a:rPr>
              <a:t>Go/go gauge for</a:t>
            </a:r>
          </a:p>
          <a:p>
            <a:r>
              <a:rPr lang="en-US" sz="2000" dirty="0">
                <a:solidFill>
                  <a:schemeClr val="tx2"/>
                </a:solidFill>
                <a:latin typeface="Arial Regular" charset="0"/>
              </a:rPr>
              <a:t>large diameter </a:t>
            </a:r>
          </a:p>
          <a:p>
            <a:r>
              <a:rPr lang="en-US" sz="2000" dirty="0">
                <a:solidFill>
                  <a:schemeClr val="tx2"/>
                </a:solidFill>
                <a:latin typeface="Arial Regular" charset="0"/>
              </a:rPr>
              <a:t>polymer fittings</a:t>
            </a:r>
            <a:endParaRPr lang="uk-UA" sz="2000" dirty="0">
              <a:solidFill>
                <a:schemeClr val="tx2"/>
              </a:solidFill>
              <a:latin typeface="Arial Regular" charset="0"/>
            </a:endParaRPr>
          </a:p>
        </p:txBody>
      </p:sp>
      <p:sp>
        <p:nvSpPr>
          <p:cNvPr id="34" name="Oval 33"/>
          <p:cNvSpPr/>
          <p:nvPr/>
        </p:nvSpPr>
        <p:spPr>
          <a:xfrm>
            <a:off x="5410200" y="689610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5" name="Oval 34"/>
          <p:cNvSpPr/>
          <p:nvPr/>
        </p:nvSpPr>
        <p:spPr>
          <a:xfrm>
            <a:off x="1437845" y="688086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3" name="TextBox 32"/>
          <p:cNvSpPr txBox="1"/>
          <p:nvPr/>
        </p:nvSpPr>
        <p:spPr>
          <a:xfrm>
            <a:off x="1562566" y="7277100"/>
            <a:ext cx="3618493" cy="400110"/>
          </a:xfrm>
          <a:prstGeom prst="rect">
            <a:avLst/>
          </a:prstGeom>
          <a:noFill/>
        </p:spPr>
        <p:txBody>
          <a:bodyPr wrap="square" rtlCol="0">
            <a:spAutoFit/>
          </a:bodyPr>
          <a:lstStyle/>
          <a:p>
            <a:r>
              <a:rPr lang="en-US" sz="2000" dirty="0">
                <a:solidFill>
                  <a:schemeClr val="tx2"/>
                </a:solidFill>
                <a:latin typeface="Arial Regular" charset="0"/>
              </a:rPr>
              <a:t>Expansion tools</a:t>
            </a:r>
            <a:endParaRPr lang="uk-UA" sz="2000" dirty="0">
              <a:solidFill>
                <a:schemeClr val="tx2"/>
              </a:solidFill>
              <a:latin typeface="Arial Regular" charset="0"/>
            </a:endParaRPr>
          </a:p>
        </p:txBody>
      </p:sp>
      <p:sp>
        <p:nvSpPr>
          <p:cNvPr id="36" name="Oval 35"/>
          <p:cNvSpPr/>
          <p:nvPr/>
        </p:nvSpPr>
        <p:spPr>
          <a:xfrm>
            <a:off x="1447800" y="7414260"/>
            <a:ext cx="86155"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Tree>
    <p:extLst>
      <p:ext uri="{BB962C8B-B14F-4D97-AF65-F5344CB8AC3E}">
        <p14:creationId xmlns:p14="http://schemas.microsoft.com/office/powerpoint/2010/main" val="11005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810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3" name="Title 2"/>
          <p:cNvSpPr>
            <a:spLocks noGrp="1"/>
          </p:cNvSpPr>
          <p:nvPr>
            <p:ph type="title"/>
          </p:nvPr>
        </p:nvSpPr>
        <p:spPr/>
        <p:txBody>
          <a:bodyPr/>
          <a:lstStyle/>
          <a:p>
            <a:r>
              <a:rPr lang="en-US" dirty="0">
                <a:solidFill>
                  <a:schemeClr val="accent1"/>
                </a:solidFill>
              </a:rPr>
              <a:t>features &amp; benefits</a:t>
            </a:r>
            <a:br>
              <a:rPr lang="en-US" dirty="0"/>
            </a:br>
            <a:r>
              <a:rPr lang="en-US" dirty="0"/>
              <a:t>questions</a:t>
            </a:r>
            <a:endParaRPr lang="uk-UA" dirty="0"/>
          </a:p>
        </p:txBody>
      </p:sp>
      <p:graphicFrame>
        <p:nvGraphicFramePr>
          <p:cNvPr id="5" name="Table 4"/>
          <p:cNvGraphicFramePr>
            <a:graphicFrameLocks noGrp="1"/>
          </p:cNvGraphicFramePr>
          <p:nvPr>
            <p:extLst>
              <p:ext uri="{D42A27DB-BD31-4B8C-83A1-F6EECF244321}">
                <p14:modId xmlns:p14="http://schemas.microsoft.com/office/powerpoint/2010/main" val="3071701070"/>
              </p:ext>
            </p:extLst>
          </p:nvPr>
        </p:nvGraphicFramePr>
        <p:xfrm>
          <a:off x="876300" y="2628900"/>
          <a:ext cx="17030700" cy="6400800"/>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8229600">
                  <a:extLst>
                    <a:ext uri="{9D8B030D-6E8A-4147-A177-3AD203B41FA5}">
                      <a16:colId xmlns:a16="http://schemas.microsoft.com/office/drawing/2014/main" val="20001"/>
                    </a:ext>
                  </a:extLst>
                </a:gridCol>
                <a:gridCol w="4953000">
                  <a:extLst>
                    <a:ext uri="{9D8B030D-6E8A-4147-A177-3AD203B41FA5}">
                      <a16:colId xmlns:a16="http://schemas.microsoft.com/office/drawing/2014/main" val="20002"/>
                    </a:ext>
                  </a:extLst>
                </a:gridCol>
              </a:tblGrid>
              <a:tr h="640080">
                <a:tc>
                  <a:txBody>
                    <a:bodyPr/>
                    <a:lstStyle/>
                    <a:p>
                      <a:pPr algn="l"/>
                      <a:r>
                        <a:rPr lang="en-US" sz="1800" b="0" i="0" dirty="0">
                          <a:solidFill>
                            <a:schemeClr val="tx1"/>
                          </a:solidFill>
                          <a:latin typeface="Arial Narrow" panose="020B0606020202030204" pitchFamily="34" charset="0"/>
                        </a:rPr>
                        <a:t>How</a:t>
                      </a:r>
                      <a:r>
                        <a:rPr lang="en-US" sz="1800" b="0" i="0" baseline="0" dirty="0">
                          <a:solidFill>
                            <a:schemeClr val="tx1"/>
                          </a:solidFill>
                          <a:latin typeface="Arial Narrow" panose="020B0606020202030204" pitchFamily="34" charset="0"/>
                        </a:rPr>
                        <a:t> helpful would it be to have color differentiation?</a:t>
                      </a:r>
                      <a:endParaRPr lang="uk-UA" sz="18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800" b="0" baseline="0" dirty="0">
                          <a:solidFill>
                            <a:schemeClr val="tx1"/>
                          </a:solidFill>
                          <a:latin typeface="Arial Narrow" panose="020B0606020202030204" pitchFamily="34" charset="0"/>
                        </a:rPr>
                        <a:t>Red, blue, and white pipes to visually differentiate hot and cold water lines and commercial applications</a:t>
                      </a:r>
                    </a:p>
                    <a:p>
                      <a:pPr marL="0" marR="0" indent="0" algn="l" defTabSz="1371600" rtl="0" eaLnBrk="1" fontAlgn="auto" latinLnBrk="0" hangingPunct="1">
                        <a:lnSpc>
                          <a:spcPct val="100000"/>
                        </a:lnSpc>
                        <a:spcBef>
                          <a:spcPts val="0"/>
                        </a:spcBef>
                        <a:spcAft>
                          <a:spcPts val="0"/>
                        </a:spcAft>
                        <a:buClrTx/>
                        <a:buSzTx/>
                        <a:buFontTx/>
                        <a:buNone/>
                        <a:tabLst/>
                        <a:defRPr/>
                      </a:pPr>
                      <a:r>
                        <a:rPr lang="en-US" sz="1800" b="0" baseline="0" dirty="0">
                          <a:solidFill>
                            <a:schemeClr val="tx1"/>
                          </a:solidFill>
                          <a:latin typeface="Arial Narrow" panose="020B0606020202030204" pitchFamily="34" charset="0"/>
                        </a:rPr>
                        <a:t>3/8”-2” flexible coils</a:t>
                      </a:r>
                    </a:p>
                    <a:p>
                      <a:pPr marL="0" marR="0" indent="0" algn="l" defTabSz="1371600" rtl="0" eaLnBrk="1" fontAlgn="auto" latinLnBrk="0" hangingPunct="1">
                        <a:lnSpc>
                          <a:spcPct val="100000"/>
                        </a:lnSpc>
                        <a:spcBef>
                          <a:spcPts val="0"/>
                        </a:spcBef>
                        <a:spcAft>
                          <a:spcPts val="0"/>
                        </a:spcAft>
                        <a:buClrTx/>
                        <a:buSzTx/>
                        <a:buFontTx/>
                        <a:buNone/>
                        <a:tabLst/>
                        <a:defRPr/>
                      </a:pPr>
                      <a:endParaRPr lang="uk-UA" sz="18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1" i="0" baseline="0" dirty="0">
                          <a:solidFill>
                            <a:schemeClr val="tx1"/>
                          </a:solidFill>
                          <a:latin typeface="Arial Narrow" panose="020B0606020202030204" pitchFamily="34" charset="0"/>
                        </a:rPr>
                        <a:t>Visual Color Representation</a:t>
                      </a:r>
                    </a:p>
                    <a:p>
                      <a:pPr algn="ctr"/>
                      <a:r>
                        <a:rPr lang="en-US" sz="1800" b="1" i="0" baseline="0" dirty="0">
                          <a:solidFill>
                            <a:schemeClr val="tx1"/>
                          </a:solidFill>
                          <a:latin typeface="Arial Narrow" panose="020B0606020202030204" pitchFamily="34" charset="0"/>
                        </a:rPr>
                        <a:t>Breadth of Size and Applications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640080">
                <a:tc>
                  <a:txBody>
                    <a:bodyPr/>
                    <a:lstStyle/>
                    <a:p>
                      <a:pPr algn="l"/>
                      <a:r>
                        <a:rPr lang="en-US" sz="1800" b="0" i="0" dirty="0">
                          <a:solidFill>
                            <a:schemeClr val="tx1"/>
                          </a:solidFill>
                          <a:latin typeface="Arial Narrow" panose="020B0606020202030204" pitchFamily="34" charset="0"/>
                        </a:rPr>
                        <a:t>How</a:t>
                      </a:r>
                      <a:r>
                        <a:rPr lang="en-US" sz="1800" b="0" i="0" baseline="0" dirty="0">
                          <a:solidFill>
                            <a:schemeClr val="tx1"/>
                          </a:solidFill>
                          <a:latin typeface="Arial Narrow" panose="020B0606020202030204" pitchFamily="34" charset="0"/>
                        </a:rPr>
                        <a:t> important is a 25-year warranty and overall durability?</a:t>
                      </a:r>
                      <a:endParaRPr lang="uk-UA" sz="18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Narrow" panose="020B0606020202030204" pitchFamily="34" charset="0"/>
                        </a:rPr>
                        <a:t>Zurn PEX CR fittings are molded from engineered polymers, making fittings highly resistant to chlorine and other chemicals present in potable water</a:t>
                      </a:r>
                    </a:p>
                    <a:p>
                      <a:pPr marL="0" marR="0" indent="0" algn="l" defTabSz="13716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Narrow" panose="020B0606020202030204" pitchFamily="34" charset="0"/>
                        </a:rPr>
                        <a:t>Great for reverse osmosis or deionized water apps (when paired with PEX CR insert fittings) because it’s not susceptible to the corrosive effects of pure water</a:t>
                      </a:r>
                    </a:p>
                    <a:p>
                      <a:pPr marL="0" marR="0" indent="0" algn="l" defTabSz="13716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Narrow" panose="020B0606020202030204" pitchFamily="34" charset="0"/>
                        </a:rPr>
                        <a:t>Less susceptible to damage/noise due to pressure surges, greatly</a:t>
                      </a:r>
                      <a:r>
                        <a:rPr lang="en-US" sz="1800" baseline="0" dirty="0">
                          <a:solidFill>
                            <a:schemeClr val="tx1"/>
                          </a:solidFill>
                          <a:latin typeface="Arial Narrow" panose="020B0606020202030204" pitchFamily="34" charset="0"/>
                        </a:rPr>
                        <a:t> reducing</a:t>
                      </a:r>
                      <a:r>
                        <a:rPr lang="en-US" sz="1800" dirty="0">
                          <a:solidFill>
                            <a:schemeClr val="tx1"/>
                          </a:solidFill>
                          <a:latin typeface="Arial Narrow" panose="020B0606020202030204" pitchFamily="34" charset="0"/>
                        </a:rPr>
                        <a:t> the need for water hammer arrestors</a:t>
                      </a:r>
                    </a:p>
                    <a:p>
                      <a:endParaRPr lang="uk-UA" sz="18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i="0" baseline="0" dirty="0">
                          <a:solidFill>
                            <a:schemeClr val="tx1"/>
                          </a:solidFill>
                          <a:latin typeface="Arial Narrow" panose="020B0606020202030204" pitchFamily="34" charset="0"/>
                        </a:rPr>
                        <a:t>Industry-Leading 25-Year Warranty</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800" b="1" i="0" baseline="0" dirty="0">
                          <a:solidFill>
                            <a:schemeClr val="tx1"/>
                          </a:solidFill>
                          <a:latin typeface="Arial Narrow" panose="020B0606020202030204" pitchFamily="34" charset="0"/>
                        </a:rPr>
                        <a:t>Third Party Tested</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Narrow" panose="020B0606020202030204" pitchFamily="34" charset="0"/>
                        </a:rPr>
                        <a:t>Corrosion, Mineral, and Freeze Resistant </a:t>
                      </a:r>
                    </a:p>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Narrow" panose="020B0606020202030204" pitchFamily="34" charset="0"/>
                        </a:rPr>
                        <a:t>UV and Chlorine Resistant</a:t>
                      </a:r>
                    </a:p>
                    <a:p>
                      <a:pPr marL="0" marR="0" indent="0" algn="ctr" defTabSz="1371600" rtl="0" eaLnBrk="1" fontAlgn="auto" latinLnBrk="0" hangingPunct="1">
                        <a:lnSpc>
                          <a:spcPct val="100000"/>
                        </a:lnSpc>
                        <a:spcBef>
                          <a:spcPts val="0"/>
                        </a:spcBef>
                        <a:spcAft>
                          <a:spcPts val="0"/>
                        </a:spcAft>
                        <a:buClrTx/>
                        <a:buSzTx/>
                        <a:buFontTx/>
                        <a:buNone/>
                        <a:tabLst/>
                        <a:defRPr/>
                      </a:pPr>
                      <a:endParaRPr lang="en-US" sz="1800" b="1" i="0" baseline="0" dirty="0">
                        <a:solidFill>
                          <a:schemeClr val="tx1"/>
                        </a:solidFill>
                        <a:latin typeface="Arial Narrow" panose="020B0606020202030204" pitchFamily="34" charset="0"/>
                      </a:endParaRPr>
                    </a:p>
                    <a:p>
                      <a:pPr algn="ctr"/>
                      <a:endParaRPr lang="uk-UA" sz="18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80">
                <a:tc>
                  <a:txBody>
                    <a:bodyPr/>
                    <a:lstStyle/>
                    <a:p>
                      <a:pPr algn="l"/>
                      <a:r>
                        <a:rPr lang="en-US" sz="1800" b="0" i="0" dirty="0">
                          <a:solidFill>
                            <a:schemeClr val="tx1"/>
                          </a:solidFill>
                          <a:latin typeface="Arial Narrow" panose="020B0606020202030204" pitchFamily="34" charset="0"/>
                        </a:rPr>
                        <a:t>Is</a:t>
                      </a:r>
                      <a:r>
                        <a:rPr lang="en-US" sz="1800" b="0" i="0" baseline="0" dirty="0">
                          <a:solidFill>
                            <a:schemeClr val="tx1"/>
                          </a:solidFill>
                          <a:latin typeface="Arial Narrow" panose="020B0606020202030204" pitchFamily="34" charset="0"/>
                        </a:rPr>
                        <a:t> pipe superiority important to you?</a:t>
                      </a:r>
                      <a:endParaRPr lang="uk-UA" sz="18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Narrow" panose="020B0606020202030204" pitchFamily="34" charset="0"/>
                        </a:rPr>
                        <a:t>Zurn PEX pipes link up to four molecules at any given cross-link for superior mechanical strength and dimensional stability</a:t>
                      </a:r>
                    </a:p>
                    <a:p>
                      <a:pPr marL="0" marR="0" indent="0" algn="l" defTabSz="13716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Narrow" panose="020B0606020202030204" pitchFamily="34" charset="0"/>
                        </a:rPr>
                        <a:t>Highest density of the base resin</a:t>
                      </a:r>
                    </a:p>
                    <a:p>
                      <a:r>
                        <a:rPr lang="en-US" sz="1800" dirty="0">
                          <a:solidFill>
                            <a:schemeClr val="tx1"/>
                          </a:solidFill>
                          <a:latin typeface="Arial Narrow" panose="020B0606020202030204" pitchFamily="34" charset="0"/>
                        </a:rPr>
                        <a:t>Highest burst pressure rating and tensile strength in the industry</a:t>
                      </a:r>
                    </a:p>
                    <a:p>
                      <a:r>
                        <a:rPr lang="en-US" sz="1800" dirty="0">
                          <a:solidFill>
                            <a:schemeClr val="tx1"/>
                          </a:solidFill>
                          <a:latin typeface="Arial Narrow" panose="020B0606020202030204" pitchFamily="34" charset="0"/>
                        </a:rPr>
                        <a:t>Significantly higher levels of antioxidants for improved thermal, chlorine, and UV resistance</a:t>
                      </a:r>
                    </a:p>
                    <a:p>
                      <a:pPr marL="0" marR="0" indent="0" algn="l" defTabSz="13716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Arial Narrow" panose="020B0606020202030204" pitchFamily="34" charset="0"/>
                        </a:rPr>
                        <a:t>Lead-free compliant</a:t>
                      </a:r>
                    </a:p>
                    <a:p>
                      <a:pPr marL="0" marR="0" indent="0" algn="l" defTabSz="1371600" rtl="0" eaLnBrk="1" fontAlgn="auto" latinLnBrk="0" hangingPunct="1">
                        <a:lnSpc>
                          <a:spcPct val="100000"/>
                        </a:lnSpc>
                        <a:spcBef>
                          <a:spcPts val="0"/>
                        </a:spcBef>
                        <a:spcAft>
                          <a:spcPts val="0"/>
                        </a:spcAft>
                        <a:buClrTx/>
                        <a:buSzTx/>
                        <a:buFontTx/>
                        <a:buNone/>
                        <a:tabLst/>
                        <a:defRPr/>
                      </a:pPr>
                      <a:endParaRPr lang="uk-UA" sz="1800" b="0"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Narrow" panose="020B0606020202030204" pitchFamily="34" charset="0"/>
                        </a:rPr>
                        <a:t>Pipe</a:t>
                      </a:r>
                      <a:r>
                        <a:rPr lang="en-US" sz="1800" b="1" baseline="0" dirty="0">
                          <a:solidFill>
                            <a:schemeClr val="tx1"/>
                          </a:solidFill>
                          <a:latin typeface="Arial Narrow" panose="020B0606020202030204" pitchFamily="34" charset="0"/>
                        </a:rPr>
                        <a:t> and System </a:t>
                      </a:r>
                      <a:r>
                        <a:rPr lang="en-US" sz="1800" b="1" dirty="0">
                          <a:solidFill>
                            <a:schemeClr val="tx1"/>
                          </a:solidFill>
                          <a:latin typeface="Arial Narrow" panose="020B0606020202030204" pitchFamily="34" charset="0"/>
                        </a:rPr>
                        <a:t>Superiority in the Industry</a:t>
                      </a:r>
                    </a:p>
                    <a:p>
                      <a:pPr algn="ctr"/>
                      <a:r>
                        <a:rPr lang="en-US" sz="1800" b="1" i="0" dirty="0">
                          <a:solidFill>
                            <a:schemeClr val="tx1"/>
                          </a:solidFill>
                          <a:latin typeface="Arial Narrow" panose="020B0606020202030204" pitchFamily="34" charset="0"/>
                        </a:rPr>
                        <a:t>Highest Burst Pressure Rating and</a:t>
                      </a:r>
                      <a:r>
                        <a:rPr lang="en-US" sz="1800" b="1" i="0" baseline="0" dirty="0">
                          <a:solidFill>
                            <a:schemeClr val="tx1"/>
                          </a:solidFill>
                          <a:latin typeface="Arial Narrow" panose="020B0606020202030204" pitchFamily="34" charset="0"/>
                        </a:rPr>
                        <a:t> Tensile Strength</a:t>
                      </a:r>
                      <a:endParaRPr lang="uk-UA" sz="18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640080">
                <a:tc>
                  <a:txBody>
                    <a:bodyPr/>
                    <a:lstStyle/>
                    <a:p>
                      <a:pPr algn="l"/>
                      <a:r>
                        <a:rPr lang="en-US" sz="1800" b="0" i="0" baseline="0" dirty="0">
                          <a:solidFill>
                            <a:schemeClr val="tx1"/>
                          </a:solidFill>
                          <a:latin typeface="Arial Narrow" panose="020B0606020202030204" pitchFamily="34" charset="0"/>
                        </a:rPr>
                        <a:t>How important is ease of installation?</a:t>
                      </a:r>
                      <a:endParaRPr lang="uk-UA" sz="1800" b="0" i="0" dirty="0">
                        <a:solidFill>
                          <a:schemeClr val="tx1"/>
                        </a:solidFill>
                        <a:latin typeface="Arial Narrow" panose="020B0606020202030204" pitchFamily="34" charset="0"/>
                      </a:endParaRPr>
                    </a:p>
                  </a:txBody>
                  <a:tcPr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Narrow" panose="020B0606020202030204" pitchFamily="34" charset="0"/>
                        </a:rPr>
                        <a:t>Easy to install; requires fewer fittings</a:t>
                      </a:r>
                    </a:p>
                    <a:p>
                      <a:pPr marL="0" marR="0" indent="0" algn="l" defTabSz="13716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Arial Narrow" panose="020B0606020202030204" pitchFamily="34" charset="0"/>
                        </a:rPr>
                        <a:t>One type of pipe</a:t>
                      </a:r>
                      <a:r>
                        <a:rPr lang="en-US" sz="1800" b="0" i="0" baseline="0" dirty="0">
                          <a:solidFill>
                            <a:schemeClr val="tx1"/>
                          </a:solidFill>
                          <a:latin typeface="Arial Narrow" panose="020B0606020202030204" pitchFamily="34" charset="0"/>
                        </a:rPr>
                        <a:t> for expansion or crimp fitting options</a:t>
                      </a:r>
                      <a:endParaRPr lang="uk-UA" sz="1800" b="0" i="0" dirty="0">
                        <a:solidFill>
                          <a:schemeClr val="tx1"/>
                        </a:solidFill>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Narrow" panose="020B0606020202030204" pitchFamily="34" charset="0"/>
                        </a:rPr>
                        <a:t>Insert and crimp fittings that are fast</a:t>
                      </a:r>
                      <a:r>
                        <a:rPr lang="en-US" sz="1800" baseline="0" dirty="0">
                          <a:solidFill>
                            <a:schemeClr val="tx1"/>
                          </a:solidFill>
                          <a:latin typeface="Arial Narrow" panose="020B0606020202030204" pitchFamily="34" charset="0"/>
                        </a:rPr>
                        <a:t> and</a:t>
                      </a:r>
                      <a:r>
                        <a:rPr lang="en-US" sz="1800" dirty="0">
                          <a:solidFill>
                            <a:schemeClr val="tx1"/>
                          </a:solidFill>
                          <a:latin typeface="Arial Narrow" panose="020B0606020202030204" pitchFamily="34" charset="0"/>
                        </a:rPr>
                        <a:t> easy to install</a:t>
                      </a:r>
                    </a:p>
                    <a:p>
                      <a:pPr marL="0" marR="0" indent="0" algn="l" defTabSz="13716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Narrow" panose="020B0606020202030204" pitchFamily="34" charset="0"/>
                        </a:rPr>
                        <a:t>All tools necessary for PEX installation are available</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1800" b="1" i="0" dirty="0">
                          <a:solidFill>
                            <a:schemeClr val="tx1"/>
                          </a:solidFill>
                          <a:latin typeface="Arial Narrow" panose="020B0606020202030204" pitchFamily="34" charset="0"/>
                        </a:rPr>
                        <a:t>Lean</a:t>
                      </a:r>
                      <a:r>
                        <a:rPr lang="en-US" sz="1800" b="1" i="0" baseline="0" dirty="0">
                          <a:solidFill>
                            <a:schemeClr val="tx1"/>
                          </a:solidFill>
                          <a:latin typeface="Arial Narrow" panose="020B0606020202030204" pitchFamily="34" charset="0"/>
                        </a:rPr>
                        <a:t> </a:t>
                      </a:r>
                      <a:r>
                        <a:rPr lang="en-US" sz="1800" b="1" i="0" dirty="0">
                          <a:solidFill>
                            <a:schemeClr val="tx1"/>
                          </a:solidFill>
                          <a:latin typeface="Arial Narrow" panose="020B0606020202030204" pitchFamily="34" charset="0"/>
                        </a:rPr>
                        <a:t>Installation</a:t>
                      </a:r>
                      <a:endParaRPr lang="uk-UA" sz="1800" b="1" i="0" dirty="0">
                        <a:solidFill>
                          <a:schemeClr val="tx1"/>
                        </a:solidFill>
                        <a:latin typeface="Arial Narrow" panose="020B060602020203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nvPr>
        </p:nvGraphicFramePr>
        <p:xfrm>
          <a:off x="1066800" y="12306300"/>
          <a:ext cx="19202400" cy="1600200"/>
        </p:xfrm>
        <a:graphic>
          <a:graphicData uri="http://schemas.openxmlformats.org/drawingml/2006/table">
            <a:tbl>
              <a:tblPr>
                <a:tableStyleId>{5C22544A-7EE6-4342-B048-85BDC9FD1C3A}</a:tableStyleId>
              </a:tblPr>
              <a:tblGrid>
                <a:gridCol w="829786">
                  <a:extLst>
                    <a:ext uri="{9D8B030D-6E8A-4147-A177-3AD203B41FA5}">
                      <a16:colId xmlns:a16="http://schemas.microsoft.com/office/drawing/2014/main" val="20000"/>
                    </a:ext>
                  </a:extLst>
                </a:gridCol>
                <a:gridCol w="1835690">
                  <a:extLst>
                    <a:ext uri="{9D8B030D-6E8A-4147-A177-3AD203B41FA5}">
                      <a16:colId xmlns:a16="http://schemas.microsoft.com/office/drawing/2014/main" val="20001"/>
                    </a:ext>
                  </a:extLst>
                </a:gridCol>
                <a:gridCol w="1835687">
                  <a:extLst>
                    <a:ext uri="{9D8B030D-6E8A-4147-A177-3AD203B41FA5}">
                      <a16:colId xmlns:a16="http://schemas.microsoft.com/office/drawing/2014/main" val="20002"/>
                    </a:ext>
                  </a:extLst>
                </a:gridCol>
                <a:gridCol w="1835687">
                  <a:extLst>
                    <a:ext uri="{9D8B030D-6E8A-4147-A177-3AD203B41FA5}">
                      <a16:colId xmlns:a16="http://schemas.microsoft.com/office/drawing/2014/main" val="20003"/>
                    </a:ext>
                  </a:extLst>
                </a:gridCol>
                <a:gridCol w="2137773">
                  <a:extLst>
                    <a:ext uri="{9D8B030D-6E8A-4147-A177-3AD203B41FA5}">
                      <a16:colId xmlns:a16="http://schemas.microsoft.com/office/drawing/2014/main" val="20004"/>
                    </a:ext>
                  </a:extLst>
                </a:gridCol>
                <a:gridCol w="1863508">
                  <a:extLst>
                    <a:ext uri="{9D8B030D-6E8A-4147-A177-3AD203B41FA5}">
                      <a16:colId xmlns:a16="http://schemas.microsoft.com/office/drawing/2014/main" val="20005"/>
                    </a:ext>
                  </a:extLst>
                </a:gridCol>
                <a:gridCol w="1810754">
                  <a:extLst>
                    <a:ext uri="{9D8B030D-6E8A-4147-A177-3AD203B41FA5}">
                      <a16:colId xmlns:a16="http://schemas.microsoft.com/office/drawing/2014/main" val="20006"/>
                    </a:ext>
                  </a:extLst>
                </a:gridCol>
                <a:gridCol w="1916030">
                  <a:extLst>
                    <a:ext uri="{9D8B030D-6E8A-4147-A177-3AD203B41FA5}">
                      <a16:colId xmlns:a16="http://schemas.microsoft.com/office/drawing/2014/main" val="20007"/>
                    </a:ext>
                  </a:extLst>
                </a:gridCol>
                <a:gridCol w="1831808">
                  <a:extLst>
                    <a:ext uri="{9D8B030D-6E8A-4147-A177-3AD203B41FA5}">
                      <a16:colId xmlns:a16="http://schemas.microsoft.com/office/drawing/2014/main" val="20008"/>
                    </a:ext>
                  </a:extLst>
                </a:gridCol>
                <a:gridCol w="1469990">
                  <a:extLst>
                    <a:ext uri="{9D8B030D-6E8A-4147-A177-3AD203B41FA5}">
                      <a16:colId xmlns:a16="http://schemas.microsoft.com/office/drawing/2014/main" val="20009"/>
                    </a:ext>
                  </a:extLst>
                </a:gridCol>
                <a:gridCol w="1835687">
                  <a:extLst>
                    <a:ext uri="{9D8B030D-6E8A-4147-A177-3AD203B41FA5}">
                      <a16:colId xmlns:a16="http://schemas.microsoft.com/office/drawing/2014/main" val="20010"/>
                    </a:ext>
                  </a:extLst>
                </a:gridCol>
              </a:tblGrid>
              <a:tr h="1600200">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500" dirty="0">
                          <a:solidFill>
                            <a:schemeClr val="tx1">
                              <a:lumMod val="65000"/>
                              <a:lumOff val="35000"/>
                            </a:schemeClr>
                          </a:solidFill>
                        </a:rPr>
                        <a:t>ADA</a:t>
                      </a: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500" dirty="0">
                        <a:solidFill>
                          <a:schemeClr val="tx1">
                            <a:lumMod val="65000"/>
                            <a:lumOff val="35000"/>
                          </a:schemeClr>
                        </a:solidFill>
                      </a:endParaRPr>
                    </a:p>
                    <a:p>
                      <a:pPr algn="ctr"/>
                      <a:endParaRPr lang="en-US" sz="1500" dirty="0">
                        <a:solidFill>
                          <a:schemeClr val="tx1">
                            <a:lumMod val="65000"/>
                            <a:lumOff val="35000"/>
                          </a:schemeClr>
                        </a:solidFill>
                      </a:endParaRPr>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500" dirty="0"/>
                    </a:p>
                  </a:txBody>
                  <a:tcPr marL="137160" marR="137160" marT="68580" marB="68580" anchor="ctr">
                    <a:lnL w="12700" cmpd="sng">
                      <a:noFill/>
                    </a:lnL>
                    <a:lnR w="12700" cmpd="sng">
                      <a:noFill/>
                    </a:lnR>
                    <a:lnT w="952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4851" y="9268768"/>
            <a:ext cx="425953" cy="559418"/>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25681" b="28992"/>
          <a:stretch/>
        </p:blipFill>
        <p:spPr>
          <a:xfrm>
            <a:off x="4439989" y="9292180"/>
            <a:ext cx="1427411" cy="4572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9285707"/>
            <a:ext cx="435865" cy="43586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9258300"/>
            <a:ext cx="675473" cy="40277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3032" y="9232229"/>
            <a:ext cx="539368" cy="53187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74563" y="9081507"/>
            <a:ext cx="833322" cy="833322"/>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7786" y="9302862"/>
            <a:ext cx="418710" cy="41871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5350" y="9269956"/>
            <a:ext cx="483036" cy="484522"/>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2000" y="9321041"/>
            <a:ext cx="1052135" cy="35425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541" y="9182100"/>
            <a:ext cx="987978" cy="719434"/>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97806" y="9259967"/>
            <a:ext cx="752477" cy="453636"/>
          </a:xfrm>
          <a:prstGeom prst="rect">
            <a:avLst/>
          </a:prstGeom>
        </p:spPr>
      </p:pic>
    </p:spTree>
    <p:extLst>
      <p:ext uri="{BB962C8B-B14F-4D97-AF65-F5344CB8AC3E}">
        <p14:creationId xmlns:p14="http://schemas.microsoft.com/office/powerpoint/2010/main" val="2273342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2577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What are Zurn PEX plumbing’s top 3 benefits?</a:t>
            </a:r>
          </a:p>
          <a:p>
            <a:pPr marL="457200" indent="-457200">
              <a:buFont typeface="+mj-lt"/>
              <a:buAutoNum type="alphaUcPeriod"/>
            </a:pPr>
            <a:r>
              <a:rPr lang="en-US" sz="2000" dirty="0">
                <a:solidFill>
                  <a:schemeClr val="bg2"/>
                </a:solidFill>
                <a:latin typeface="Arial" panose="020B0604020202020204" pitchFamily="34" charset="0"/>
                <a:cs typeface="Arial" panose="020B0604020202020204" pitchFamily="34" charset="0"/>
              </a:rPr>
              <a:t>Pipe and system superiority</a:t>
            </a:r>
          </a:p>
          <a:p>
            <a:pPr marL="457200" indent="-457200">
              <a:buFont typeface="+mj-lt"/>
              <a:buAutoNum type="alphaUcPeriod"/>
            </a:pPr>
            <a:r>
              <a:rPr lang="en-US" sz="2000" dirty="0">
                <a:solidFill>
                  <a:schemeClr val="bg2"/>
                </a:solidFill>
                <a:latin typeface="Arial" panose="020B0604020202020204" pitchFamily="34" charset="0"/>
                <a:cs typeface="Arial" panose="020B0604020202020204" pitchFamily="34" charset="0"/>
              </a:rPr>
              <a:t>Lean installation</a:t>
            </a:r>
          </a:p>
          <a:p>
            <a:pPr marL="457200" indent="-457200">
              <a:buFont typeface="+mj-lt"/>
              <a:buAutoNum type="alphaUcPeriod"/>
            </a:pPr>
            <a:r>
              <a:rPr lang="en-US" sz="2000" dirty="0">
                <a:solidFill>
                  <a:schemeClr val="bg2"/>
                </a:solidFill>
                <a:latin typeface="Arial" panose="020B0604020202020204" pitchFamily="34" charset="0"/>
                <a:cs typeface="Arial" panose="020B0604020202020204" pitchFamily="34" charset="0"/>
              </a:rPr>
              <a:t>25-year warranty</a:t>
            </a:r>
          </a:p>
          <a:p>
            <a:pPr marL="457200" indent="-457200">
              <a:buFont typeface="+mj-lt"/>
              <a:buAutoNum type="alphaUcPeriod"/>
            </a:pPr>
            <a:r>
              <a:rPr lang="en-US" sz="2000" dirty="0">
                <a:solidFill>
                  <a:schemeClr val="bg2"/>
                </a:solidFill>
                <a:latin typeface="Arial" panose="020B0604020202020204" pitchFamily="34" charset="0"/>
                <a:cs typeface="Arial" panose="020B0604020202020204" pitchFamily="34" charset="0"/>
              </a:rPr>
              <a:t>3/8”-2” flexible coils </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0214"/>
          <a:stretch/>
        </p:blipFill>
        <p:spPr>
          <a:xfrm>
            <a:off x="-79249" y="-419099"/>
            <a:ext cx="11966449" cy="10744200"/>
          </a:xfrm>
          <a:prstGeom prst="rect">
            <a:avLst/>
          </a:prstGeom>
        </p:spPr>
      </p:pic>
    </p:spTree>
    <p:extLst>
      <p:ext uri="{BB962C8B-B14F-4D97-AF65-F5344CB8AC3E}">
        <p14:creationId xmlns:p14="http://schemas.microsoft.com/office/powerpoint/2010/main" val="4097850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agenda</a:t>
            </a:r>
            <a:br>
              <a:rPr lang="en-US" dirty="0">
                <a:solidFill>
                  <a:schemeClr val="accent1"/>
                </a:solidFill>
              </a:rPr>
            </a:br>
            <a:r>
              <a:rPr lang="en-US" dirty="0"/>
              <a:t>what you’ll learn</a:t>
            </a:r>
            <a:br>
              <a:rPr lang="en-US" dirty="0"/>
            </a:br>
            <a:endParaRPr lang="uk-UA" dirty="0"/>
          </a:p>
        </p:txBody>
      </p:sp>
      <p:sp>
        <p:nvSpPr>
          <p:cNvPr id="3" name="Slide Number Placeholder 2"/>
          <p:cNvSpPr>
            <a:spLocks noGrp="1"/>
          </p:cNvSpPr>
          <p:nvPr>
            <p:ph type="sldNum" sz="quarter" idx="10"/>
          </p:nvPr>
        </p:nvSpPr>
        <p:spPr>
          <a:xfrm>
            <a:off x="16916400" y="90297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a:t>
            </a:fld>
            <a:endParaRPr b="0" dirty="0">
              <a:latin typeface="Arial Regular" charset="0"/>
            </a:endParaRPr>
          </a:p>
        </p:txBody>
      </p:sp>
      <p:grpSp>
        <p:nvGrpSpPr>
          <p:cNvPr id="25" name="Group 24"/>
          <p:cNvGrpSpPr/>
          <p:nvPr/>
        </p:nvGrpSpPr>
        <p:grpSpPr>
          <a:xfrm>
            <a:off x="1562101" y="2666231"/>
            <a:ext cx="7239000" cy="1862048"/>
            <a:chOff x="1562101" y="3053723"/>
            <a:chExt cx="7239000" cy="1862048"/>
          </a:xfrm>
        </p:grpSpPr>
        <p:sp>
          <p:nvSpPr>
            <p:cNvPr id="4" name="TextBox 3"/>
            <p:cNvSpPr txBox="1"/>
            <p:nvPr/>
          </p:nvSpPr>
          <p:spPr>
            <a:xfrm>
              <a:off x="1562101"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01</a:t>
              </a:r>
              <a:endParaRPr lang="uk-UA" sz="11500" dirty="0">
                <a:solidFill>
                  <a:schemeClr val="accent1"/>
                </a:solidFill>
                <a:latin typeface="Arial Narrow Regular" charset="0"/>
              </a:endParaRPr>
            </a:p>
          </p:txBody>
        </p:sp>
        <p:sp>
          <p:nvSpPr>
            <p:cNvPr id="7" name="TextBox 6"/>
            <p:cNvSpPr txBox="1"/>
            <p:nvPr/>
          </p:nvSpPr>
          <p:spPr>
            <a:xfrm>
              <a:off x="3657601"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value proposition</a:t>
              </a:r>
            </a:p>
          </p:txBody>
        </p:sp>
      </p:grpSp>
      <p:grpSp>
        <p:nvGrpSpPr>
          <p:cNvPr id="27" name="Group 26"/>
          <p:cNvGrpSpPr/>
          <p:nvPr/>
        </p:nvGrpSpPr>
        <p:grpSpPr>
          <a:xfrm>
            <a:off x="1562101" y="4983737"/>
            <a:ext cx="7239000" cy="1862048"/>
            <a:chOff x="1562101" y="5371229"/>
            <a:chExt cx="7239000" cy="1862048"/>
          </a:xfrm>
        </p:grpSpPr>
        <p:sp>
          <p:nvSpPr>
            <p:cNvPr id="11" name="TextBox 10"/>
            <p:cNvSpPr txBox="1"/>
            <p:nvPr/>
          </p:nvSpPr>
          <p:spPr>
            <a:xfrm>
              <a:off x="1562101"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03</a:t>
              </a:r>
              <a:endParaRPr lang="uk-UA" sz="11500" dirty="0">
                <a:solidFill>
                  <a:schemeClr val="accent1"/>
                </a:solidFill>
                <a:latin typeface="Arial Narrow Regular" charset="0"/>
              </a:endParaRPr>
            </a:p>
          </p:txBody>
        </p:sp>
        <p:sp>
          <p:nvSpPr>
            <p:cNvPr id="12" name="TextBox 11"/>
            <p:cNvSpPr txBox="1"/>
            <p:nvPr/>
          </p:nvSpPr>
          <p:spPr>
            <a:xfrm>
              <a:off x="3657601"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features &amp; benefits</a:t>
              </a:r>
              <a:endParaRPr lang="uk-UA" sz="3600" dirty="0">
                <a:solidFill>
                  <a:srgbClr val="0A091B"/>
                </a:solidFill>
                <a:latin typeface="Arial Narrow Regular" charset="0"/>
              </a:endParaRPr>
            </a:p>
          </p:txBody>
        </p:sp>
      </p:grpSp>
      <p:grpSp>
        <p:nvGrpSpPr>
          <p:cNvPr id="26" name="Group 25"/>
          <p:cNvGrpSpPr/>
          <p:nvPr/>
        </p:nvGrpSpPr>
        <p:grpSpPr>
          <a:xfrm>
            <a:off x="9486900" y="2666231"/>
            <a:ext cx="7239000" cy="1862048"/>
            <a:chOff x="9486900" y="3053723"/>
            <a:chExt cx="7239000" cy="1862048"/>
          </a:xfrm>
        </p:grpSpPr>
        <p:sp>
          <p:nvSpPr>
            <p:cNvPr id="15" name="TextBox 14"/>
            <p:cNvSpPr txBox="1"/>
            <p:nvPr/>
          </p:nvSpPr>
          <p:spPr>
            <a:xfrm>
              <a:off x="9486900" y="3053723"/>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02</a:t>
              </a:r>
              <a:endParaRPr lang="uk-UA" sz="11500" dirty="0">
                <a:solidFill>
                  <a:schemeClr val="accent1"/>
                </a:solidFill>
                <a:latin typeface="Arial Narrow Regular" charset="0"/>
              </a:endParaRPr>
            </a:p>
          </p:txBody>
        </p:sp>
        <p:sp>
          <p:nvSpPr>
            <p:cNvPr id="16" name="TextBox 15"/>
            <p:cNvSpPr txBox="1"/>
            <p:nvPr/>
          </p:nvSpPr>
          <p:spPr>
            <a:xfrm>
              <a:off x="11582400" y="3206123"/>
              <a:ext cx="5143500" cy="646331"/>
            </a:xfrm>
            <a:prstGeom prst="rect">
              <a:avLst/>
            </a:prstGeom>
            <a:noFill/>
          </p:spPr>
          <p:txBody>
            <a:bodyPr wrap="square" rtlCol="0">
              <a:spAutoFit/>
            </a:bodyPr>
            <a:lstStyle/>
            <a:p>
              <a:r>
                <a:rPr lang="en-US" sz="3600" dirty="0">
                  <a:solidFill>
                    <a:srgbClr val="0A091B"/>
                  </a:solidFill>
                  <a:latin typeface="Arial Narrow Regular" charset="0"/>
                </a:rPr>
                <a:t>how it works</a:t>
              </a:r>
              <a:endParaRPr lang="uk-UA" sz="3600" dirty="0">
                <a:solidFill>
                  <a:srgbClr val="0A091B"/>
                </a:solidFill>
                <a:latin typeface="Arial Narrow Regular" charset="0"/>
              </a:endParaRPr>
            </a:p>
          </p:txBody>
        </p:sp>
      </p:grpSp>
      <p:grpSp>
        <p:nvGrpSpPr>
          <p:cNvPr id="28" name="Group 27"/>
          <p:cNvGrpSpPr/>
          <p:nvPr/>
        </p:nvGrpSpPr>
        <p:grpSpPr>
          <a:xfrm>
            <a:off x="9486900" y="4983737"/>
            <a:ext cx="7239000" cy="1862048"/>
            <a:chOff x="9486900" y="5371229"/>
            <a:chExt cx="7239000" cy="1862048"/>
          </a:xfrm>
        </p:grpSpPr>
        <p:sp>
          <p:nvSpPr>
            <p:cNvPr id="19" name="TextBox 18"/>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04</a:t>
              </a:r>
              <a:endParaRPr lang="uk-UA" sz="11500" dirty="0">
                <a:solidFill>
                  <a:schemeClr val="accent1"/>
                </a:solidFill>
                <a:latin typeface="Arial Narrow Regular" charset="0"/>
              </a:endParaRPr>
            </a:p>
          </p:txBody>
        </p:sp>
        <p:sp>
          <p:nvSpPr>
            <p:cNvPr id="20" name="TextBox 19"/>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design &amp; specify</a:t>
              </a:r>
              <a:endParaRPr lang="uk-UA" sz="3600" dirty="0">
                <a:solidFill>
                  <a:srgbClr val="0A091B"/>
                </a:solidFill>
                <a:latin typeface="Arial Narrow Regular" charset="0"/>
              </a:endParaRPr>
            </a:p>
          </p:txBody>
        </p:sp>
      </p:grpSp>
      <p:grpSp>
        <p:nvGrpSpPr>
          <p:cNvPr id="29" name="Group 28"/>
          <p:cNvGrpSpPr/>
          <p:nvPr/>
        </p:nvGrpSpPr>
        <p:grpSpPr>
          <a:xfrm>
            <a:off x="1562101" y="7320052"/>
            <a:ext cx="7239000" cy="1862048"/>
            <a:chOff x="9486900" y="5371229"/>
            <a:chExt cx="7239000" cy="1862048"/>
          </a:xfrm>
        </p:grpSpPr>
        <p:sp>
          <p:nvSpPr>
            <p:cNvPr id="30" name="TextBox 29"/>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05</a:t>
              </a:r>
              <a:endParaRPr lang="uk-UA" sz="11500" dirty="0">
                <a:solidFill>
                  <a:schemeClr val="accent1"/>
                </a:solidFill>
                <a:latin typeface="Arial Narrow Regular" charset="0"/>
              </a:endParaRPr>
            </a:p>
          </p:txBody>
        </p:sp>
        <p:sp>
          <p:nvSpPr>
            <p:cNvPr id="31" name="TextBox 30"/>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summary</a:t>
              </a:r>
              <a:endParaRPr lang="uk-UA" sz="3600" dirty="0">
                <a:solidFill>
                  <a:srgbClr val="0A091B"/>
                </a:solidFill>
                <a:latin typeface="Arial Narrow Regular" charset="0"/>
              </a:endParaRPr>
            </a:p>
          </p:txBody>
        </p:sp>
      </p:grpSp>
      <p:grpSp>
        <p:nvGrpSpPr>
          <p:cNvPr id="21" name="Group 20"/>
          <p:cNvGrpSpPr/>
          <p:nvPr/>
        </p:nvGrpSpPr>
        <p:grpSpPr>
          <a:xfrm>
            <a:off x="9448800" y="7353300"/>
            <a:ext cx="7239000" cy="1862048"/>
            <a:chOff x="9486900" y="5371229"/>
            <a:chExt cx="7239000" cy="1862048"/>
          </a:xfrm>
        </p:grpSpPr>
        <p:sp>
          <p:nvSpPr>
            <p:cNvPr id="22" name="TextBox 21"/>
            <p:cNvSpPr txBox="1"/>
            <p:nvPr/>
          </p:nvSpPr>
          <p:spPr>
            <a:xfrm>
              <a:off x="9486900" y="5371229"/>
              <a:ext cx="2095500" cy="1862048"/>
            </a:xfrm>
            <a:prstGeom prst="rect">
              <a:avLst/>
            </a:prstGeom>
            <a:noFill/>
          </p:spPr>
          <p:txBody>
            <a:bodyPr wrap="square" rtlCol="0">
              <a:spAutoFit/>
            </a:bodyPr>
            <a:lstStyle/>
            <a:p>
              <a:pPr algn="r"/>
              <a:r>
                <a:rPr lang="en-US" sz="11500" dirty="0">
                  <a:solidFill>
                    <a:schemeClr val="accent1"/>
                  </a:solidFill>
                  <a:latin typeface="Arial Narrow Regular" charset="0"/>
                </a:rPr>
                <a:t>06</a:t>
              </a:r>
              <a:endParaRPr lang="uk-UA" sz="11500" dirty="0">
                <a:solidFill>
                  <a:schemeClr val="accent1"/>
                </a:solidFill>
                <a:latin typeface="Arial Narrow Regular" charset="0"/>
              </a:endParaRPr>
            </a:p>
          </p:txBody>
        </p:sp>
        <p:sp>
          <p:nvSpPr>
            <p:cNvPr id="23" name="TextBox 22"/>
            <p:cNvSpPr txBox="1"/>
            <p:nvPr/>
          </p:nvSpPr>
          <p:spPr>
            <a:xfrm>
              <a:off x="11582400" y="5523629"/>
              <a:ext cx="5143500" cy="646331"/>
            </a:xfrm>
            <a:prstGeom prst="rect">
              <a:avLst/>
            </a:prstGeom>
            <a:noFill/>
          </p:spPr>
          <p:txBody>
            <a:bodyPr wrap="square" rtlCol="0">
              <a:spAutoFit/>
            </a:bodyPr>
            <a:lstStyle/>
            <a:p>
              <a:r>
                <a:rPr lang="en-US" sz="3600" dirty="0">
                  <a:solidFill>
                    <a:srgbClr val="0A091B"/>
                  </a:solidFill>
                  <a:latin typeface="Arial Narrow Regular" charset="0"/>
                </a:rPr>
                <a:t>resources</a:t>
              </a:r>
              <a:endParaRPr lang="uk-UA" sz="3600" dirty="0">
                <a:solidFill>
                  <a:srgbClr val="0A091B"/>
                </a:solidFill>
                <a:latin typeface="Arial Narrow Regular" charset="0"/>
              </a:endParaRPr>
            </a:p>
          </p:txBody>
        </p:sp>
      </p:grpSp>
    </p:spTree>
    <p:extLst>
      <p:ext uri="{BB962C8B-B14F-4D97-AF65-F5344CB8AC3E}">
        <p14:creationId xmlns:p14="http://schemas.microsoft.com/office/powerpoint/2010/main" val="6483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058400" y="571411"/>
            <a:ext cx="7848600" cy="1338828"/>
          </a:xfrm>
        </p:spPr>
        <p:txBody>
          <a:bodyPr/>
          <a:lstStyle/>
          <a:p>
            <a:r>
              <a:rPr lang="en-US" dirty="0">
                <a:solidFill>
                  <a:schemeClr val="accent1"/>
                </a:solidFill>
              </a:rPr>
              <a:t>how to specify</a:t>
            </a:r>
            <a:br>
              <a:rPr lang="en-US" dirty="0"/>
            </a:br>
            <a:r>
              <a:rPr lang="en-US" dirty="0"/>
              <a:t>step-by-step</a:t>
            </a:r>
            <a:endParaRPr lang="uk-UA" dirty="0"/>
          </a:p>
        </p:txBody>
      </p:sp>
      <p:cxnSp>
        <p:nvCxnSpPr>
          <p:cNvPr id="46" name="Straight Connector 45"/>
          <p:cNvCxnSpPr>
            <a:stCxn id="30" idx="4"/>
            <a:endCxn id="53" idx="0"/>
          </p:cNvCxnSpPr>
          <p:nvPr/>
        </p:nvCxnSpPr>
        <p:spPr>
          <a:xfrm>
            <a:off x="12509613" y="3030115"/>
            <a:ext cx="25287"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58" idx="4"/>
            <a:endCxn id="63" idx="0"/>
          </p:cNvCxnSpPr>
          <p:nvPr/>
        </p:nvCxnSpPr>
        <p:spPr>
          <a:xfrm>
            <a:off x="12534900" y="6217039"/>
            <a:ext cx="0" cy="1364861"/>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Group 50"/>
          <p:cNvGrpSpPr/>
          <p:nvPr/>
        </p:nvGrpSpPr>
        <p:grpSpPr>
          <a:xfrm>
            <a:off x="9677400" y="2552700"/>
            <a:ext cx="8534400" cy="1036609"/>
            <a:chOff x="10058400" y="2933700"/>
            <a:chExt cx="8610600" cy="1036609"/>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411200" y="2933700"/>
              <a:ext cx="5257800" cy="646331"/>
            </a:xfrm>
            <a:prstGeom prst="rect">
              <a:avLst/>
            </a:prstGeom>
            <a:noFill/>
          </p:spPr>
          <p:txBody>
            <a:bodyPr wrap="square" rtlCol="0">
              <a:spAutoFit/>
            </a:bodyPr>
            <a:lstStyle/>
            <a:p>
              <a:r>
                <a:rPr lang="en-US" sz="3600" dirty="0">
                  <a:latin typeface="Arial Narrow Regular" charset="0"/>
                </a:rPr>
                <a:t>application</a:t>
              </a:r>
              <a:endParaRPr lang="uk-UA" sz="3600" dirty="0">
                <a:latin typeface="Arial Narrow Regular" charset="0"/>
              </a:endParaRPr>
            </a:p>
          </p:txBody>
        </p:sp>
        <p:sp>
          <p:nvSpPr>
            <p:cNvPr id="40" name="TextBox 39"/>
            <p:cNvSpPr txBox="1"/>
            <p:nvPr/>
          </p:nvSpPr>
          <p:spPr>
            <a:xfrm>
              <a:off x="13411201" y="3570199"/>
              <a:ext cx="3886199" cy="400110"/>
            </a:xfrm>
            <a:prstGeom prst="rect">
              <a:avLst/>
            </a:prstGeom>
            <a:noFill/>
          </p:spPr>
          <p:txBody>
            <a:bodyPr wrap="square" rtlCol="0">
              <a:spAutoFit/>
            </a:bodyPr>
            <a:lstStyle/>
            <a:p>
              <a:r>
                <a:rPr lang="en-US" sz="2000" dirty="0">
                  <a:solidFill>
                    <a:schemeClr val="tx2"/>
                  </a:solidFill>
                  <a:latin typeface="Arial Regular" charset="0"/>
                </a:rPr>
                <a:t> </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 name="Group 51"/>
          <p:cNvGrpSpPr/>
          <p:nvPr/>
        </p:nvGrpSpPr>
        <p:grpSpPr>
          <a:xfrm>
            <a:off x="9677400" y="4146162"/>
            <a:ext cx="8229600" cy="1036609"/>
            <a:chOff x="10058400" y="2933700"/>
            <a:chExt cx="8229600" cy="1036609"/>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piping size</a:t>
              </a:r>
              <a:endParaRPr lang="uk-UA" sz="3600" dirty="0">
                <a:latin typeface="Arial Narrow Regular" charset="0"/>
              </a:endParaRPr>
            </a:p>
          </p:txBody>
        </p:sp>
        <p:sp>
          <p:nvSpPr>
            <p:cNvPr id="55" name="TextBox 54"/>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¼” – 2”</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6" name="Group 56"/>
          <p:cNvGrpSpPr/>
          <p:nvPr/>
        </p:nvGrpSpPr>
        <p:grpSpPr>
          <a:xfrm>
            <a:off x="9677400" y="5739624"/>
            <a:ext cx="8229600" cy="1036609"/>
            <a:chOff x="10058400" y="2933700"/>
            <a:chExt cx="8229600" cy="1036609"/>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495800" cy="646331"/>
            </a:xfrm>
            <a:prstGeom prst="rect">
              <a:avLst/>
            </a:prstGeom>
            <a:noFill/>
          </p:spPr>
          <p:txBody>
            <a:bodyPr wrap="square" rtlCol="0">
              <a:spAutoFit/>
            </a:bodyPr>
            <a:lstStyle/>
            <a:p>
              <a:r>
                <a:rPr lang="en-US" sz="3600" dirty="0">
                  <a:latin typeface="Arial Narrow Regular" charset="0"/>
                </a:rPr>
                <a:t>joining systems</a:t>
              </a:r>
              <a:endParaRPr lang="uk-UA" sz="3600" dirty="0">
                <a:latin typeface="Arial Narrow Regular" charset="0"/>
              </a:endParaRPr>
            </a:p>
          </p:txBody>
        </p:sp>
        <p:sp>
          <p:nvSpPr>
            <p:cNvPr id="60" name="TextBox 59"/>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Crimp or expansion</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grpSp>
        <p:nvGrpSpPr>
          <p:cNvPr id="7" name="Group 61"/>
          <p:cNvGrpSpPr/>
          <p:nvPr/>
        </p:nvGrpSpPr>
        <p:grpSpPr>
          <a:xfrm>
            <a:off x="9677400" y="7333085"/>
            <a:ext cx="8229600" cy="1036609"/>
            <a:chOff x="10058400" y="2933700"/>
            <a:chExt cx="8229600" cy="1036609"/>
          </a:xfrm>
        </p:grpSpPr>
        <p:sp>
          <p:nvSpPr>
            <p:cNvPr id="63" name="Oval 6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64" name="TextBox 63"/>
            <p:cNvSpPr txBox="1"/>
            <p:nvPr/>
          </p:nvSpPr>
          <p:spPr>
            <a:xfrm>
              <a:off x="13411200" y="2933700"/>
              <a:ext cx="3276600" cy="646331"/>
            </a:xfrm>
            <a:prstGeom prst="rect">
              <a:avLst/>
            </a:prstGeom>
            <a:noFill/>
          </p:spPr>
          <p:txBody>
            <a:bodyPr wrap="square" rtlCol="0">
              <a:spAutoFit/>
            </a:bodyPr>
            <a:lstStyle/>
            <a:p>
              <a:r>
                <a:rPr lang="en-US" sz="3600" dirty="0">
                  <a:latin typeface="Arial Narrow Regular" charset="0"/>
                </a:rPr>
                <a:t>other</a:t>
              </a:r>
              <a:endParaRPr lang="uk-UA" sz="3600" dirty="0">
                <a:latin typeface="Arial Narrow Regular" charset="0"/>
              </a:endParaRPr>
            </a:p>
          </p:txBody>
        </p:sp>
        <p:sp>
          <p:nvSpPr>
            <p:cNvPr id="65" name="TextBox 64"/>
            <p:cNvSpPr txBox="1"/>
            <p:nvPr/>
          </p:nvSpPr>
          <p:spPr>
            <a:xfrm>
              <a:off x="13411201" y="3570199"/>
              <a:ext cx="4876799" cy="400110"/>
            </a:xfrm>
            <a:prstGeom prst="rect">
              <a:avLst/>
            </a:prstGeom>
            <a:noFill/>
          </p:spPr>
          <p:txBody>
            <a:bodyPr wrap="square" rtlCol="0">
              <a:spAutoFit/>
            </a:bodyPr>
            <a:lstStyle/>
            <a:p>
              <a:r>
                <a:rPr lang="en-US" sz="2000" dirty="0">
                  <a:solidFill>
                    <a:schemeClr val="tx2"/>
                  </a:solidFill>
                  <a:latin typeface="Arial Regular" charset="0"/>
                </a:rPr>
                <a:t>Certifications, warranties</a:t>
              </a:r>
            </a:p>
          </p:txBody>
        </p:sp>
        <p:sp>
          <p:nvSpPr>
            <p:cNvPr id="66" name="TextBox 6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4</a:t>
              </a:r>
              <a:endParaRPr lang="uk-UA" sz="3600" dirty="0">
                <a:solidFill>
                  <a:schemeClr val="accent1"/>
                </a:solidFill>
                <a:latin typeface="Arial Narrow Regular" charset="0"/>
              </a:endParaRPr>
            </a:p>
          </p:txBody>
        </p:sp>
      </p:grpSp>
      <p:sp>
        <p:nvSpPr>
          <p:cNvPr id="27" name="TextBox 26"/>
          <p:cNvSpPr txBox="1"/>
          <p:nvPr/>
        </p:nvSpPr>
        <p:spPr>
          <a:xfrm>
            <a:off x="13030200" y="3133606"/>
            <a:ext cx="4876800" cy="400110"/>
          </a:xfrm>
          <a:prstGeom prst="rect">
            <a:avLst/>
          </a:prstGeom>
          <a:noFill/>
        </p:spPr>
        <p:txBody>
          <a:bodyPr wrap="square" rtlCol="0">
            <a:spAutoFit/>
          </a:bodyPr>
          <a:lstStyle/>
          <a:p>
            <a:r>
              <a:rPr lang="en-US" sz="2000" dirty="0">
                <a:solidFill>
                  <a:schemeClr val="tx2"/>
                </a:solidFill>
                <a:latin typeface="Arial Regular" charset="0"/>
              </a:rPr>
              <a:t>Residential plumbing, fire protection…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447" y="1003140"/>
            <a:ext cx="9400153" cy="8938796"/>
          </a:xfrm>
          <a:prstGeom prst="rect">
            <a:avLst/>
          </a:prstGeom>
        </p:spPr>
      </p:pic>
    </p:spTree>
    <p:extLst>
      <p:ext uri="{BB962C8B-B14F-4D97-AF65-F5344CB8AC3E}">
        <p14:creationId xmlns:p14="http://schemas.microsoft.com/office/powerpoint/2010/main" val="3722194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84889"/>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itle 1"/>
          <p:cNvSpPr>
            <a:spLocks noGrp="1"/>
          </p:cNvSpPr>
          <p:nvPr>
            <p:ph type="title"/>
          </p:nvPr>
        </p:nvSpPr>
        <p:spPr>
          <a:xfrm>
            <a:off x="876300" y="571411"/>
            <a:ext cx="8953500" cy="1338828"/>
          </a:xfrm>
        </p:spPr>
        <p:txBody>
          <a:bodyPr/>
          <a:lstStyle/>
          <a:p>
            <a:r>
              <a:rPr lang="en-US" dirty="0">
                <a:solidFill>
                  <a:schemeClr val="accent1"/>
                </a:solidFill>
              </a:rPr>
              <a:t>design &amp; specify</a:t>
            </a:r>
            <a:br>
              <a:rPr lang="en-US" dirty="0"/>
            </a:br>
            <a:r>
              <a:rPr lang="en-US" dirty="0"/>
              <a:t>PEX plumbing</a:t>
            </a:r>
            <a:endParaRPr lang="uk-UA" dirty="0"/>
          </a:p>
        </p:txBody>
      </p:sp>
      <p:graphicFrame>
        <p:nvGraphicFramePr>
          <p:cNvPr id="19" name="Table 18"/>
          <p:cNvGraphicFramePr>
            <a:graphicFrameLocks noGrp="1"/>
          </p:cNvGraphicFramePr>
          <p:nvPr>
            <p:extLst>
              <p:ext uri="{D42A27DB-BD31-4B8C-83A1-F6EECF244321}">
                <p14:modId xmlns:p14="http://schemas.microsoft.com/office/powerpoint/2010/main" val="556688980"/>
              </p:ext>
            </p:extLst>
          </p:nvPr>
        </p:nvGraphicFramePr>
        <p:xfrm>
          <a:off x="990600" y="2247900"/>
          <a:ext cx="17068808" cy="3581400"/>
        </p:xfrm>
        <a:graphic>
          <a:graphicData uri="http://schemas.openxmlformats.org/drawingml/2006/table">
            <a:tbl>
              <a:tblPr>
                <a:tableStyleId>{5C22544A-7EE6-4342-B048-85BDC9FD1C3A}</a:tableStyleId>
              </a:tblPr>
              <a:tblGrid>
                <a:gridCol w="2590800">
                  <a:extLst>
                    <a:ext uri="{9D8B030D-6E8A-4147-A177-3AD203B41FA5}">
                      <a16:colId xmlns:a16="http://schemas.microsoft.com/office/drawing/2014/main" val="20000"/>
                    </a:ext>
                  </a:extLst>
                </a:gridCol>
                <a:gridCol w="1809751">
                  <a:extLst>
                    <a:ext uri="{9D8B030D-6E8A-4147-A177-3AD203B41FA5}">
                      <a16:colId xmlns:a16="http://schemas.microsoft.com/office/drawing/2014/main" val="20001"/>
                    </a:ext>
                  </a:extLst>
                </a:gridCol>
                <a:gridCol w="1809751">
                  <a:extLst>
                    <a:ext uri="{9D8B030D-6E8A-4147-A177-3AD203B41FA5}">
                      <a16:colId xmlns:a16="http://schemas.microsoft.com/office/drawing/2014/main" val="20002"/>
                    </a:ext>
                  </a:extLst>
                </a:gridCol>
                <a:gridCol w="1809751">
                  <a:extLst>
                    <a:ext uri="{9D8B030D-6E8A-4147-A177-3AD203B41FA5}">
                      <a16:colId xmlns:a16="http://schemas.microsoft.com/office/drawing/2014/main" val="20003"/>
                    </a:ext>
                  </a:extLst>
                </a:gridCol>
                <a:gridCol w="1809751">
                  <a:extLst>
                    <a:ext uri="{9D8B030D-6E8A-4147-A177-3AD203B41FA5}">
                      <a16:colId xmlns:a16="http://schemas.microsoft.com/office/drawing/2014/main" val="20004"/>
                    </a:ext>
                  </a:extLst>
                </a:gridCol>
                <a:gridCol w="1809751">
                  <a:extLst>
                    <a:ext uri="{9D8B030D-6E8A-4147-A177-3AD203B41FA5}">
                      <a16:colId xmlns:a16="http://schemas.microsoft.com/office/drawing/2014/main" val="20005"/>
                    </a:ext>
                  </a:extLst>
                </a:gridCol>
                <a:gridCol w="1809751">
                  <a:extLst>
                    <a:ext uri="{9D8B030D-6E8A-4147-A177-3AD203B41FA5}">
                      <a16:colId xmlns:a16="http://schemas.microsoft.com/office/drawing/2014/main" val="20006"/>
                    </a:ext>
                  </a:extLst>
                </a:gridCol>
                <a:gridCol w="1809751">
                  <a:extLst>
                    <a:ext uri="{9D8B030D-6E8A-4147-A177-3AD203B41FA5}">
                      <a16:colId xmlns:a16="http://schemas.microsoft.com/office/drawing/2014/main" val="20007"/>
                    </a:ext>
                  </a:extLst>
                </a:gridCol>
                <a:gridCol w="1809751">
                  <a:extLst>
                    <a:ext uri="{9D8B030D-6E8A-4147-A177-3AD203B41FA5}">
                      <a16:colId xmlns:a16="http://schemas.microsoft.com/office/drawing/2014/main" val="20008"/>
                    </a:ext>
                  </a:extLst>
                </a:gridCol>
              </a:tblGrid>
              <a:tr h="571517">
                <a:tc>
                  <a:txBody>
                    <a:bodyPr/>
                    <a:lstStyle/>
                    <a:p>
                      <a:r>
                        <a:rPr lang="en-US" sz="1800" b="1" dirty="0">
                          <a:solidFill>
                            <a:schemeClr val="bg2"/>
                          </a:solidFill>
                          <a:latin typeface="Arial Narrow" panose="020B0606020202030204" pitchFamily="34" charset="0"/>
                        </a:rPr>
                        <a:t>PEX</a:t>
                      </a:r>
                      <a:r>
                        <a:rPr lang="en-US" sz="1800" b="1" baseline="0" dirty="0">
                          <a:solidFill>
                            <a:schemeClr val="bg2"/>
                          </a:solidFill>
                          <a:latin typeface="Arial Narrow" panose="020B0606020202030204" pitchFamily="34" charset="0"/>
                        </a:rPr>
                        <a:t> PLUMBING</a:t>
                      </a:r>
                      <a:endParaRPr lang="en-US" sz="1800" b="1" dirty="0">
                        <a:solidFill>
                          <a:schemeClr val="bg2"/>
                        </a:solidFill>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1/4”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3/8”</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1/2”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3/4”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1” </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1-1/4”</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1-1/2”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800" b="1" dirty="0">
                          <a:solidFill>
                            <a:schemeClr val="bg2"/>
                          </a:solidFill>
                          <a:latin typeface="Arial Narrow" panose="020B0606020202030204" pitchFamily="34" charset="0"/>
                        </a:rPr>
                        <a:t>2”</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06440">
                <a:tc>
                  <a:txBody>
                    <a:bodyPr/>
                    <a:lstStyle/>
                    <a:p>
                      <a:r>
                        <a:rPr lang="en-US" sz="1200" dirty="0">
                          <a:solidFill>
                            <a:schemeClr val="bg2"/>
                          </a:solidFill>
                          <a:latin typeface="Arial Narrow" panose="020B0606020202030204" pitchFamily="34" charset="0"/>
                        </a:rPr>
                        <a:t>NSF to UL1821 for Use</a:t>
                      </a:r>
                      <a:r>
                        <a:rPr lang="en-US" sz="1200" baseline="0" dirty="0">
                          <a:solidFill>
                            <a:schemeClr val="bg2"/>
                          </a:solidFill>
                          <a:latin typeface="Arial Narrow" panose="020B0606020202030204" pitchFamily="34" charset="0"/>
                        </a:rPr>
                        <a:t> in Multipurpose Residential Fire Sprinkler (RFS) applications</a:t>
                      </a:r>
                      <a:endParaRPr lang="en-US" sz="1200"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120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RFS</a:t>
                      </a:r>
                      <a:r>
                        <a:rPr lang="en-US" sz="1200" baseline="0" dirty="0">
                          <a:solidFill>
                            <a:schemeClr val="tx1"/>
                          </a:solidFill>
                          <a:latin typeface="Arial Narrow" panose="020B0606020202030204" pitchFamily="34" charset="0"/>
                        </a:rPr>
                        <a:t> applications (white only)</a:t>
                      </a:r>
                      <a:endParaRPr lang="en-US" sz="120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RFS applications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RFS applications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RFS applications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06440">
                <a:tc>
                  <a:txBody>
                    <a:bodyPr/>
                    <a:lstStyle/>
                    <a:p>
                      <a:r>
                        <a:rPr lang="en-US" sz="1200" dirty="0">
                          <a:solidFill>
                            <a:schemeClr val="bg2"/>
                          </a:solidFill>
                          <a:latin typeface="Arial Narrow" panose="020B0606020202030204" pitchFamily="34" charset="0"/>
                        </a:rPr>
                        <a:t>Average</a:t>
                      </a:r>
                      <a:r>
                        <a:rPr lang="en-US" sz="1200" baseline="0" dirty="0">
                          <a:solidFill>
                            <a:schemeClr val="bg2"/>
                          </a:solidFill>
                          <a:latin typeface="Arial Narrow" panose="020B0606020202030204" pitchFamily="34" charset="0"/>
                        </a:rPr>
                        <a:t> Fluid Capacity in Gallons/Feet</a:t>
                      </a:r>
                      <a:endParaRPr lang="en-US" sz="1200"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en-US" sz="1200" dirty="0">
                          <a:solidFill>
                            <a:schemeClr val="tx1"/>
                          </a:solidFill>
                          <a:latin typeface="Arial Narrow" panose="020B0606020202030204" pitchFamily="34" charset="0"/>
                        </a:rPr>
                        <a:t>0.0024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0.005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0.0092</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0.01843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0.0303</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0.0454</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0.0636</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dirty="0">
                          <a:solidFill>
                            <a:schemeClr val="tx1"/>
                          </a:solidFill>
                          <a:latin typeface="Arial Narrow" panose="020B0606020202030204" pitchFamily="34" charset="0"/>
                        </a:rPr>
                        <a:t>0.108</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965752">
                <a:tc>
                  <a:txBody>
                    <a:bodyPr/>
                    <a:lstStyle/>
                    <a:p>
                      <a:r>
                        <a:rPr lang="en-US" sz="1200" b="0" dirty="0">
                          <a:solidFill>
                            <a:schemeClr val="bg2"/>
                          </a:solidFill>
                          <a:latin typeface="Arial Narrow" panose="020B0606020202030204" pitchFamily="34" charset="0"/>
                        </a:rPr>
                        <a:t>Medium and Color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Narrow" panose="020B0606020202030204" pitchFamily="34" charset="0"/>
                        </a:rPr>
                        <a:t>100’ coils - white</a:t>
                      </a:r>
                    </a:p>
                    <a:p>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b="0" dirty="0">
                        <a:solidFill>
                          <a:schemeClr val="tx1"/>
                        </a:solidFill>
                        <a:latin typeface="Arial Narrow" panose="020B0606020202030204" pitchFamily="34" charset="0"/>
                      </a:endParaRPr>
                    </a:p>
                    <a:p>
                      <a:r>
                        <a:rPr lang="en-US" sz="1200" b="0" dirty="0">
                          <a:solidFill>
                            <a:schemeClr val="tx1"/>
                          </a:solidFill>
                          <a:latin typeface="Arial Narrow" panose="020B0606020202030204" pitchFamily="34" charset="0"/>
                        </a:rPr>
                        <a:t>100’ coil – white, blue, red</a:t>
                      </a:r>
                    </a:p>
                    <a:p>
                      <a:endParaRPr lang="en-US" sz="1200" b="0" dirty="0">
                        <a:solidFill>
                          <a:schemeClr val="tx1"/>
                        </a:solidFill>
                        <a:latin typeface="Arial Narrow" panose="020B0606020202030204" pitchFamily="34" charset="0"/>
                      </a:endParaRPr>
                    </a:p>
                    <a:p>
                      <a:r>
                        <a:rPr lang="en-US" sz="1200" b="0" dirty="0">
                          <a:solidFill>
                            <a:schemeClr val="tx1"/>
                          </a:solidFill>
                          <a:latin typeface="Arial Narrow" panose="020B0606020202030204" pitchFamily="34" charset="0"/>
                        </a:rPr>
                        <a:t>500’ coil – blue, red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Narrow" panose="020B0606020202030204" pitchFamily="34" charset="0"/>
                        </a:rPr>
                        <a:t>20’ straight</a:t>
                      </a:r>
                      <a:r>
                        <a:rPr lang="en-US" sz="1200" b="0" baseline="0" dirty="0">
                          <a:solidFill>
                            <a:schemeClr val="tx1"/>
                          </a:solidFill>
                          <a:latin typeface="Arial Narrow" panose="020B0606020202030204" pitchFamily="34" charset="0"/>
                        </a:rPr>
                        <a:t> – white, blue, red</a:t>
                      </a:r>
                      <a:endParaRPr lang="en-US" sz="1200" b="0" dirty="0">
                        <a:solidFill>
                          <a:schemeClr val="tx1"/>
                        </a:solidFill>
                        <a:latin typeface="Arial Narrow" panose="020B0606020202030204" pitchFamily="34" charset="0"/>
                      </a:endParaRPr>
                    </a:p>
                    <a:p>
                      <a:r>
                        <a:rPr lang="en-US" sz="1200" b="0" dirty="0">
                          <a:solidFill>
                            <a:schemeClr val="tx1"/>
                          </a:solidFill>
                          <a:latin typeface="Arial Narrow" panose="020B0606020202030204" pitchFamily="34" charset="0"/>
                        </a:rPr>
                        <a:t>100’ coil – white, blue, red</a:t>
                      </a:r>
                    </a:p>
                    <a:p>
                      <a:r>
                        <a:rPr lang="en-US" sz="1200" b="0" dirty="0">
                          <a:solidFill>
                            <a:schemeClr val="tx1"/>
                          </a:solidFill>
                          <a:latin typeface="Arial Narrow" panose="020B0606020202030204" pitchFamily="34" charset="0"/>
                        </a:rPr>
                        <a:t>300’ coil – white, blue, red</a:t>
                      </a:r>
                    </a:p>
                    <a:p>
                      <a:r>
                        <a:rPr lang="en-US" sz="1200" b="0" dirty="0">
                          <a:solidFill>
                            <a:schemeClr val="tx1"/>
                          </a:solidFill>
                          <a:latin typeface="Arial Narrow" panose="020B0606020202030204" pitchFamily="34" charset="0"/>
                        </a:rPr>
                        <a:t>500’ coil – white, blue, red</a:t>
                      </a:r>
                    </a:p>
                    <a:p>
                      <a:r>
                        <a:rPr lang="en-US" sz="1200" b="0" dirty="0">
                          <a:solidFill>
                            <a:schemeClr val="tx1"/>
                          </a:solidFill>
                          <a:latin typeface="Arial Narrow" panose="020B0606020202030204" pitchFamily="34" charset="0"/>
                        </a:rPr>
                        <a:t>1000’ coil – white, blue, red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Narrow" panose="020B0606020202030204" pitchFamily="34" charset="0"/>
                        </a:rPr>
                        <a:t>20’ straight – white, blue, red</a:t>
                      </a:r>
                    </a:p>
                    <a:p>
                      <a:r>
                        <a:rPr lang="en-US" sz="1200" b="0" dirty="0">
                          <a:solidFill>
                            <a:schemeClr val="tx1"/>
                          </a:solidFill>
                          <a:latin typeface="Arial Narrow" panose="020B0606020202030204" pitchFamily="34" charset="0"/>
                        </a:rPr>
                        <a:t>100’ coil – white, blue, red</a:t>
                      </a:r>
                    </a:p>
                    <a:p>
                      <a:r>
                        <a:rPr lang="en-US" sz="1200" b="0" dirty="0">
                          <a:solidFill>
                            <a:schemeClr val="tx1"/>
                          </a:solidFill>
                          <a:latin typeface="Arial Narrow" panose="020B0606020202030204" pitchFamily="34" charset="0"/>
                        </a:rPr>
                        <a:t>300’ coil – white, blue, red</a:t>
                      </a:r>
                    </a:p>
                    <a:p>
                      <a:r>
                        <a:rPr lang="en-US" sz="1200" b="0" dirty="0">
                          <a:solidFill>
                            <a:schemeClr val="tx1"/>
                          </a:solidFill>
                          <a:latin typeface="Arial Narrow" panose="020B0606020202030204" pitchFamily="34" charset="0"/>
                        </a:rPr>
                        <a:t>500’ coil – white, blue, red</a:t>
                      </a:r>
                    </a:p>
                    <a:p>
                      <a:r>
                        <a:rPr lang="en-US" sz="1200" b="0" dirty="0">
                          <a:solidFill>
                            <a:schemeClr val="tx1"/>
                          </a:solidFill>
                          <a:latin typeface="Arial Narrow" panose="020B0606020202030204" pitchFamily="34" charset="0"/>
                        </a:rPr>
                        <a:t>1000’ coil – white, blue, red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Narrow" panose="020B0606020202030204" pitchFamily="34" charset="0"/>
                        </a:rPr>
                        <a:t>20’ straight</a:t>
                      </a:r>
                      <a:r>
                        <a:rPr lang="en-US" sz="1200" b="0" baseline="0" dirty="0">
                          <a:solidFill>
                            <a:schemeClr val="tx1"/>
                          </a:solidFill>
                          <a:latin typeface="Arial Narrow" panose="020B0606020202030204" pitchFamily="34" charset="0"/>
                        </a:rPr>
                        <a:t> – white, blue, red</a:t>
                      </a:r>
                      <a:endParaRPr lang="en-US" sz="1200" b="0" dirty="0">
                        <a:solidFill>
                          <a:schemeClr val="tx1"/>
                        </a:solidFill>
                        <a:latin typeface="Arial Narrow" panose="020B0606020202030204" pitchFamily="34" charset="0"/>
                      </a:endParaRPr>
                    </a:p>
                    <a:p>
                      <a:r>
                        <a:rPr lang="en-US" sz="1200" b="0" dirty="0">
                          <a:solidFill>
                            <a:schemeClr val="tx1"/>
                          </a:solidFill>
                          <a:latin typeface="Arial Narrow" panose="020B0606020202030204" pitchFamily="34" charset="0"/>
                        </a:rPr>
                        <a:t>100’ coil – white, blue, red</a:t>
                      </a:r>
                    </a:p>
                    <a:p>
                      <a:r>
                        <a:rPr lang="en-US" sz="1200" b="0" dirty="0">
                          <a:solidFill>
                            <a:schemeClr val="tx1"/>
                          </a:solidFill>
                          <a:latin typeface="Arial Narrow" panose="020B0606020202030204" pitchFamily="34" charset="0"/>
                        </a:rPr>
                        <a:t>300’ coil – white, blue, red</a:t>
                      </a:r>
                    </a:p>
                    <a:p>
                      <a:r>
                        <a:rPr lang="en-US" sz="1200" b="0" dirty="0">
                          <a:solidFill>
                            <a:schemeClr val="tx1"/>
                          </a:solidFill>
                          <a:latin typeface="Arial Narrow" panose="020B0606020202030204" pitchFamily="34" charset="0"/>
                        </a:rPr>
                        <a:t>500’ coil – white, blue, red</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Narrow" panose="020B0606020202030204" pitchFamily="34" charset="0"/>
                        </a:rPr>
                        <a:t>20’ straight</a:t>
                      </a:r>
                      <a:r>
                        <a:rPr lang="en-US" sz="1200" b="0" baseline="0" dirty="0">
                          <a:solidFill>
                            <a:schemeClr val="tx1"/>
                          </a:solidFill>
                          <a:latin typeface="Arial Narrow" panose="020B0606020202030204" pitchFamily="34" charset="0"/>
                        </a:rPr>
                        <a:t> - white</a:t>
                      </a:r>
                      <a:endParaRPr lang="en-US" sz="1200" b="0" dirty="0">
                        <a:solidFill>
                          <a:schemeClr val="tx1"/>
                        </a:solidFill>
                        <a:latin typeface="Arial Narrow" panose="020B0606020202030204" pitchFamily="34" charset="0"/>
                      </a:endParaRPr>
                    </a:p>
                    <a:p>
                      <a:r>
                        <a:rPr lang="en-US" sz="1200" b="0" dirty="0">
                          <a:solidFill>
                            <a:schemeClr val="tx1"/>
                          </a:solidFill>
                          <a:latin typeface="Arial Narrow" panose="020B0606020202030204" pitchFamily="34" charset="0"/>
                        </a:rPr>
                        <a:t>100’ coil</a:t>
                      </a:r>
                      <a:r>
                        <a:rPr lang="en-US" sz="1200" b="0" baseline="0" dirty="0">
                          <a:solidFill>
                            <a:schemeClr val="tx1"/>
                          </a:solidFill>
                          <a:latin typeface="Arial Narrow" panose="020B0606020202030204" pitchFamily="34" charset="0"/>
                        </a:rPr>
                        <a:t> – white</a:t>
                      </a:r>
                    </a:p>
                    <a:p>
                      <a:r>
                        <a:rPr lang="en-US" sz="1200" b="0" baseline="0" dirty="0">
                          <a:solidFill>
                            <a:schemeClr val="tx1"/>
                          </a:solidFill>
                          <a:latin typeface="Arial Narrow" panose="020B0606020202030204" pitchFamily="34" charset="0"/>
                        </a:rPr>
                        <a:t>300’ coil - white</a:t>
                      </a:r>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Narrow" panose="020B0606020202030204" pitchFamily="34" charset="0"/>
                        </a:rPr>
                        <a:t>20’ straight</a:t>
                      </a:r>
                      <a:r>
                        <a:rPr lang="en-US" sz="1200" b="0" baseline="0" dirty="0">
                          <a:solidFill>
                            <a:schemeClr val="tx1"/>
                          </a:solidFill>
                          <a:latin typeface="Arial Narrow" panose="020B0606020202030204" pitchFamily="34" charset="0"/>
                        </a:rPr>
                        <a:t> - white</a:t>
                      </a:r>
                      <a:endParaRPr lang="en-US" sz="1200" b="0" dirty="0">
                        <a:solidFill>
                          <a:schemeClr val="tx1"/>
                        </a:solidFill>
                        <a:latin typeface="Arial Narrow" panose="020B0606020202030204" pitchFamily="34" charset="0"/>
                      </a:endParaRPr>
                    </a:p>
                    <a:p>
                      <a:r>
                        <a:rPr lang="en-US" sz="1200" b="0" dirty="0">
                          <a:solidFill>
                            <a:schemeClr val="tx1"/>
                          </a:solidFill>
                          <a:latin typeface="Arial Narrow" panose="020B0606020202030204" pitchFamily="34" charset="0"/>
                        </a:rPr>
                        <a:t>100’ coil</a:t>
                      </a:r>
                      <a:r>
                        <a:rPr lang="en-US" sz="1200" b="0" baseline="0" dirty="0">
                          <a:solidFill>
                            <a:schemeClr val="tx1"/>
                          </a:solidFill>
                          <a:latin typeface="Arial Narrow" panose="020B0606020202030204" pitchFamily="34" charset="0"/>
                        </a:rPr>
                        <a:t> – white</a:t>
                      </a:r>
                    </a:p>
                    <a:p>
                      <a:r>
                        <a:rPr lang="en-US" sz="1200" b="0" baseline="0" dirty="0">
                          <a:solidFill>
                            <a:schemeClr val="tx1"/>
                          </a:solidFill>
                          <a:latin typeface="Arial Narrow" panose="020B0606020202030204" pitchFamily="34" charset="0"/>
                        </a:rPr>
                        <a:t>300’ coil - white</a:t>
                      </a:r>
                      <a:endParaRPr lang="en-US" sz="1200" b="0" dirty="0">
                        <a:solidFill>
                          <a:schemeClr val="tx1"/>
                        </a:solidFill>
                        <a:latin typeface="Arial Narrow" panose="020B0606020202030204" pitchFamily="34" charset="0"/>
                      </a:endParaRPr>
                    </a:p>
                    <a:p>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200" b="0" dirty="0">
                          <a:solidFill>
                            <a:schemeClr val="tx1"/>
                          </a:solidFill>
                          <a:latin typeface="Arial Narrow" panose="020B0606020202030204" pitchFamily="34" charset="0"/>
                        </a:rPr>
                        <a:t>20’ straight – white</a:t>
                      </a:r>
                    </a:p>
                    <a:p>
                      <a:r>
                        <a:rPr lang="en-US" sz="1200" b="0" dirty="0">
                          <a:solidFill>
                            <a:schemeClr val="tx1"/>
                          </a:solidFill>
                          <a:latin typeface="Arial Narrow" panose="020B0606020202030204" pitchFamily="34" charset="0"/>
                        </a:rPr>
                        <a:t>100’ coil</a:t>
                      </a:r>
                      <a:r>
                        <a:rPr lang="en-US" sz="1200" b="0" baseline="0" dirty="0">
                          <a:solidFill>
                            <a:schemeClr val="tx1"/>
                          </a:solidFill>
                          <a:latin typeface="Arial Narrow" panose="020B0606020202030204" pitchFamily="34" charset="0"/>
                        </a:rPr>
                        <a:t> – white</a:t>
                      </a:r>
                    </a:p>
                    <a:p>
                      <a:r>
                        <a:rPr lang="en-US" sz="1200" b="0" baseline="0" dirty="0">
                          <a:solidFill>
                            <a:schemeClr val="tx1"/>
                          </a:solidFill>
                          <a:latin typeface="Arial Narrow" panose="020B0606020202030204" pitchFamily="34" charset="0"/>
                        </a:rPr>
                        <a:t>300’ coil - white</a:t>
                      </a:r>
                      <a:endParaRPr lang="en-US" sz="1200" b="0" dirty="0">
                        <a:solidFill>
                          <a:schemeClr val="tx1"/>
                        </a:solidFill>
                        <a:latin typeface="Arial Narrow" panose="020B0606020202030204" pitchFamily="34" charset="0"/>
                      </a:endParaRPr>
                    </a:p>
                    <a:p>
                      <a:endParaRPr lang="en-US" sz="1200" b="0" dirty="0">
                        <a:solidFill>
                          <a:schemeClr val="tx1"/>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r h="295523">
                <a:tc rowSpan="2">
                  <a:txBody>
                    <a:bodyPr/>
                    <a:lstStyle/>
                    <a:p>
                      <a:r>
                        <a:rPr lang="en-US" sz="1200" baseline="0" dirty="0">
                          <a:solidFill>
                            <a:schemeClr val="bg2"/>
                          </a:solidFill>
                          <a:latin typeface="Arial Narrow" panose="020B0606020202030204" pitchFamily="34" charset="0"/>
                        </a:rPr>
                        <a:t>Joining System</a:t>
                      </a:r>
                      <a:endParaRPr lang="en-US" sz="1200" dirty="0">
                        <a:solidFill>
                          <a:schemeClr val="bg2"/>
                        </a:solidFill>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2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r>
                        <a:rPr lang="en-US" sz="1200" dirty="0">
                          <a:latin typeface="Arial Narrow" panose="020B0606020202030204" pitchFamily="34" charset="0"/>
                        </a:rPr>
                        <a:t>Expansion PEX</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baseline="0" dirty="0">
                          <a:latin typeface="Arial Narrow" panose="020B0606020202030204" pitchFamily="34" charset="0"/>
                        </a:rPr>
                        <a:t>Copper Crimp Ring</a:t>
                      </a:r>
                      <a:endParaRPr lang="en-US" sz="12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endParaRPr lang="en-US" sz="12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200" baseline="0" dirty="0">
                          <a:latin typeface="Arial Narrow" panose="020B0606020202030204" pitchFamily="34" charset="0"/>
                        </a:rPr>
                        <a:t>Stainless Steel Crimp Ring</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QickClamp</a:t>
                      </a:r>
                      <a:r>
                        <a:rPr lang="en-US" sz="1200" baseline="0" dirty="0">
                          <a:latin typeface="Arial Narrow" panose="020B0606020202030204" pitchFamily="34" charset="0"/>
                        </a:rPr>
                        <a:t> System</a:t>
                      </a:r>
                      <a:endParaRPr lang="en-US" sz="12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Expansion PEX</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baseline="0" dirty="0">
                          <a:latin typeface="Arial Narrow" panose="020B0606020202030204" pitchFamily="34" charset="0"/>
                        </a:rPr>
                        <a:t>Copper Crimp Ring</a:t>
                      </a:r>
                      <a:endParaRPr lang="en-US" sz="12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200" baseline="0" dirty="0">
                          <a:latin typeface="Arial Narrow" panose="020B0606020202030204" pitchFamily="34" charset="0"/>
                        </a:rPr>
                        <a:t>QickCap Copper Crimp Ring</a:t>
                      </a:r>
                      <a:endParaRPr lang="en-US" sz="12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Stainless Steel Crimp</a:t>
                      </a:r>
                      <a:r>
                        <a:rPr lang="en-US" sz="1200" baseline="0" dirty="0">
                          <a:latin typeface="Arial Narrow" panose="020B0606020202030204" pitchFamily="34" charset="0"/>
                        </a:rPr>
                        <a:t> Ring</a:t>
                      </a:r>
                      <a:endParaRPr lang="en-US" sz="12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QickClamp</a:t>
                      </a:r>
                      <a:r>
                        <a:rPr lang="en-US" sz="1200" baseline="0" dirty="0">
                          <a:latin typeface="Arial Narrow" panose="020B0606020202030204" pitchFamily="34" charset="0"/>
                        </a:rPr>
                        <a:t> System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Expansion PEX</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Copper Crimp Ring System</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QickCap Copper Crimp Ring</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Stainless Steel Crimp</a:t>
                      </a:r>
                      <a:r>
                        <a:rPr lang="en-US" sz="1200" baseline="0" dirty="0">
                          <a:latin typeface="Arial Narrow" panose="020B0606020202030204" pitchFamily="34" charset="0"/>
                        </a:rPr>
                        <a:t> Ring</a:t>
                      </a:r>
                      <a:endParaRPr lang="en-US" sz="1200" dirty="0">
                        <a:latin typeface="Arial Narrow" panose="020B0606020202030204" pitchFamily="34" charset="0"/>
                      </a:endParaRP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QickClamp System</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Expansion PEX</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Copper Crimp Ring</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QickCap Copper Crimp Ring Stainless Steel Crimp</a:t>
                      </a:r>
                      <a:r>
                        <a:rPr lang="en-US" sz="1200" baseline="0" dirty="0">
                          <a:latin typeface="Arial Narrow" panose="020B0606020202030204" pitchFamily="34" charset="0"/>
                        </a:rPr>
                        <a:t> Ring</a:t>
                      </a:r>
                      <a:endParaRPr lang="en-US" sz="12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Expansion PEX</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Copper Crimp Ring System</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QickCap Copper Crimp Ring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Expansion PEX</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Copper Crimp Ring System</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QickCap Copper Crimp Ring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Expansion PEX</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Copper Crimp Ring System</a:t>
                      </a:r>
                    </a:p>
                    <a:p>
                      <a:pPr marL="0" marR="0" indent="0" algn="l" defTabSz="13716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QickCap Copper Crimp Ring</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62000">
                <a:tc vMerge="1">
                  <a:txBody>
                    <a:bodyPr/>
                    <a:lstStyle/>
                    <a:p>
                      <a:endParaRPr lang="en-US" sz="1200" dirty="0">
                        <a:solidFill>
                          <a:schemeClr val="bg2"/>
                        </a:solidFill>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2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2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200" baseline="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2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2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2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2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l" defTabSz="1371600" rtl="0" eaLnBrk="1" fontAlgn="auto" latinLnBrk="0" hangingPunct="1">
                        <a:lnSpc>
                          <a:spcPct val="100000"/>
                        </a:lnSpc>
                        <a:spcBef>
                          <a:spcPts val="0"/>
                        </a:spcBef>
                        <a:spcAft>
                          <a:spcPts val="0"/>
                        </a:spcAft>
                        <a:buClrTx/>
                        <a:buSzTx/>
                        <a:buFontTx/>
                        <a:buNone/>
                        <a:tabLst/>
                        <a:defRPr/>
                      </a:pPr>
                      <a:endParaRPr lang="en-US" sz="12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323720619"/>
              </p:ext>
            </p:extLst>
          </p:nvPr>
        </p:nvGraphicFramePr>
        <p:xfrm>
          <a:off x="3276600" y="7589842"/>
          <a:ext cx="14782800" cy="2171698"/>
        </p:xfrm>
        <a:graphic>
          <a:graphicData uri="http://schemas.openxmlformats.org/drawingml/2006/table">
            <a:tbl>
              <a:tblPr firstRow="1" bandRow="1">
                <a:tableStyleId>{5C22544A-7EE6-4342-B048-85BDC9FD1C3A}</a:tableStyleId>
              </a:tblPr>
              <a:tblGrid>
                <a:gridCol w="2956560">
                  <a:extLst>
                    <a:ext uri="{9D8B030D-6E8A-4147-A177-3AD203B41FA5}">
                      <a16:colId xmlns:a16="http://schemas.microsoft.com/office/drawing/2014/main" val="20000"/>
                    </a:ext>
                  </a:extLst>
                </a:gridCol>
                <a:gridCol w="2956560">
                  <a:extLst>
                    <a:ext uri="{9D8B030D-6E8A-4147-A177-3AD203B41FA5}">
                      <a16:colId xmlns:a16="http://schemas.microsoft.com/office/drawing/2014/main" val="20001"/>
                    </a:ext>
                  </a:extLst>
                </a:gridCol>
                <a:gridCol w="2956560">
                  <a:extLst>
                    <a:ext uri="{9D8B030D-6E8A-4147-A177-3AD203B41FA5}">
                      <a16:colId xmlns:a16="http://schemas.microsoft.com/office/drawing/2014/main" val="20002"/>
                    </a:ext>
                  </a:extLst>
                </a:gridCol>
                <a:gridCol w="2956560">
                  <a:extLst>
                    <a:ext uri="{9D8B030D-6E8A-4147-A177-3AD203B41FA5}">
                      <a16:colId xmlns:a16="http://schemas.microsoft.com/office/drawing/2014/main" val="20003"/>
                    </a:ext>
                  </a:extLst>
                </a:gridCol>
                <a:gridCol w="2956560">
                  <a:extLst>
                    <a:ext uri="{9D8B030D-6E8A-4147-A177-3AD203B41FA5}">
                      <a16:colId xmlns:a16="http://schemas.microsoft.com/office/drawing/2014/main" val="20004"/>
                    </a:ext>
                  </a:extLst>
                </a:gridCol>
              </a:tblGrid>
              <a:tr h="287721">
                <a:tc>
                  <a:txBody>
                    <a:bodyPr/>
                    <a:lstStyle/>
                    <a:p>
                      <a:r>
                        <a:rPr lang="en-US" sz="1200" b="1" dirty="0">
                          <a:latin typeface="Arial Narrow" panose="020B0606020202030204" pitchFamily="34" charset="0"/>
                        </a:rPr>
                        <a:t>F1960 Expansion PEX System</a:t>
                      </a:r>
                    </a:p>
                  </a:txBody>
                  <a:tcPr/>
                </a:tc>
                <a:tc>
                  <a:txBody>
                    <a:bodyPr/>
                    <a:lstStyle/>
                    <a:p>
                      <a:r>
                        <a:rPr lang="en-US" sz="1200" b="1" dirty="0">
                          <a:latin typeface="Arial Narrow" panose="020B0606020202030204" pitchFamily="34" charset="0"/>
                        </a:rPr>
                        <a:t>Copper</a:t>
                      </a:r>
                      <a:r>
                        <a:rPr lang="en-US" sz="1200" b="1" baseline="0" dirty="0">
                          <a:latin typeface="Arial Narrow" panose="020B0606020202030204" pitchFamily="34" charset="0"/>
                        </a:rPr>
                        <a:t> Crimp Ring System</a:t>
                      </a:r>
                      <a:endParaRPr lang="en-US" sz="1200" b="1" dirty="0">
                        <a:latin typeface="Arial Narrow" panose="020B0606020202030204" pitchFamily="34" charset="0"/>
                      </a:endParaRPr>
                    </a:p>
                  </a:txBody>
                  <a:tcPr/>
                </a:tc>
                <a:tc>
                  <a:txBody>
                    <a:bodyPr/>
                    <a:lstStyle/>
                    <a:p>
                      <a:r>
                        <a:rPr lang="en-US" sz="1200" b="1" dirty="0">
                          <a:latin typeface="Arial Narrow" panose="020B0606020202030204" pitchFamily="34" charset="0"/>
                        </a:rPr>
                        <a:t>QickCap</a:t>
                      </a:r>
                      <a:r>
                        <a:rPr lang="en-US" sz="1200" b="1" baseline="0" dirty="0">
                          <a:latin typeface="Arial Narrow" panose="020B0606020202030204" pitchFamily="34" charset="0"/>
                        </a:rPr>
                        <a:t> Copper Crimp Ring System</a:t>
                      </a:r>
                      <a:endParaRPr lang="en-US" sz="1200" b="1" dirty="0">
                        <a:latin typeface="Arial Narrow" panose="020B0606020202030204" pitchFamily="34" charset="0"/>
                      </a:endParaRPr>
                    </a:p>
                  </a:txBody>
                  <a:tcPr/>
                </a:tc>
                <a:tc>
                  <a:txBody>
                    <a:bodyPr/>
                    <a:lstStyle/>
                    <a:p>
                      <a:r>
                        <a:rPr lang="en-US" sz="1200" b="1" dirty="0">
                          <a:latin typeface="Arial Narrow" panose="020B0606020202030204" pitchFamily="34" charset="0"/>
                        </a:rPr>
                        <a:t>Stainless Steel Crimp Ring System</a:t>
                      </a:r>
                    </a:p>
                  </a:txBody>
                  <a:tcPr/>
                </a:tc>
                <a:tc>
                  <a:txBody>
                    <a:bodyPr/>
                    <a:lstStyle/>
                    <a:p>
                      <a:r>
                        <a:rPr lang="en-US" sz="1200" b="1" dirty="0">
                          <a:latin typeface="Arial Narrow" panose="020B0606020202030204" pitchFamily="34" charset="0"/>
                        </a:rPr>
                        <a:t>QickClamp</a:t>
                      </a:r>
                      <a:r>
                        <a:rPr lang="en-US" sz="1200" b="1" baseline="0" dirty="0">
                          <a:latin typeface="Arial Narrow" panose="020B0606020202030204" pitchFamily="34" charset="0"/>
                        </a:rPr>
                        <a:t> System</a:t>
                      </a:r>
                      <a:endParaRPr lang="en-US" sz="1200" b="1" dirty="0">
                        <a:latin typeface="Arial Narrow" panose="020B0606020202030204" pitchFamily="34" charset="0"/>
                      </a:endParaRPr>
                    </a:p>
                  </a:txBody>
                  <a:tcPr/>
                </a:tc>
                <a:extLst>
                  <a:ext uri="{0D108BD9-81ED-4DB2-BD59-A6C34878D82A}">
                    <a16:rowId xmlns:a16="http://schemas.microsoft.com/office/drawing/2014/main" val="10000"/>
                  </a:ext>
                </a:extLst>
              </a:tr>
              <a:tr h="1312479">
                <a:tc>
                  <a:txBody>
                    <a:bodyPr/>
                    <a:lstStyle/>
                    <a:p>
                      <a:pPr marL="171450" indent="-171450">
                        <a:buClr>
                          <a:schemeClr val="tx1"/>
                        </a:buClr>
                        <a:buFont typeface="Arial" panose="020B0604020202020204" pitchFamily="34" charset="0"/>
                        <a:buChar char="•"/>
                      </a:pPr>
                      <a:r>
                        <a:rPr lang="en-US" sz="1000" b="1" dirty="0">
                          <a:solidFill>
                            <a:srgbClr val="FF0000"/>
                          </a:solidFill>
                          <a:latin typeface="Arial Narrow" panose="020B0606020202030204" pitchFamily="34" charset="0"/>
                        </a:rPr>
                        <a:t>For plumbing</a:t>
                      </a:r>
                      <a:r>
                        <a:rPr lang="en-US" sz="1000" b="1" baseline="0" dirty="0">
                          <a:solidFill>
                            <a:srgbClr val="FF0000"/>
                          </a:solidFill>
                          <a:latin typeface="Arial Narrow" panose="020B0606020202030204" pitchFamily="34" charset="0"/>
                        </a:rPr>
                        <a:t> applications</a:t>
                      </a:r>
                      <a:endParaRPr lang="en-US" sz="1000" b="1" dirty="0">
                        <a:solidFill>
                          <a:srgbClr val="FF0000"/>
                        </a:solidFill>
                        <a:latin typeface="Arial Narrow" panose="020B0606020202030204" pitchFamily="34" charset="0"/>
                      </a:endParaRPr>
                    </a:p>
                    <a:p>
                      <a:pPr marL="171450" indent="-171450">
                        <a:buClr>
                          <a:schemeClr val="tx1"/>
                        </a:buClr>
                        <a:buFont typeface="Arial" panose="020B0604020202020204" pitchFamily="34" charset="0"/>
                        <a:buChar char="•"/>
                      </a:pPr>
                      <a:r>
                        <a:rPr lang="en-US" sz="1000" b="1" dirty="0">
                          <a:solidFill>
                            <a:srgbClr val="FF0000"/>
                          </a:solidFill>
                          <a:latin typeface="Arial Narrow" panose="020B0606020202030204" pitchFamily="34" charset="0"/>
                        </a:rPr>
                        <a:t>Easy to Install</a:t>
                      </a:r>
                    </a:p>
                    <a:p>
                      <a:pPr marL="171450" indent="-171450">
                        <a:buClr>
                          <a:schemeClr val="tx1"/>
                        </a:buClr>
                        <a:buFont typeface="Arial" panose="020B0604020202020204" pitchFamily="34" charset="0"/>
                        <a:buChar char="•"/>
                      </a:pPr>
                      <a:r>
                        <a:rPr lang="en-US" sz="1000" dirty="0">
                          <a:latin typeface="Arial Narrow" panose="020B0606020202030204" pitchFamily="34" charset="0"/>
                        </a:rPr>
                        <a:t>Certified</a:t>
                      </a:r>
                      <a:r>
                        <a:rPr lang="en-US" sz="1000" baseline="0" dirty="0">
                          <a:latin typeface="Arial Narrow" panose="020B0606020202030204" pitchFamily="34" charset="0"/>
                        </a:rPr>
                        <a:t> with NSF/ANSI Standard 14, NSF/ANSI Standard 61, NSF/ANSI Standard 372 (low lead), ASTM F1960, CSA B137.5</a:t>
                      </a:r>
                    </a:p>
                    <a:p>
                      <a:pPr marL="171450" indent="-171450">
                        <a:buClr>
                          <a:schemeClr val="tx1"/>
                        </a:buClr>
                        <a:buFont typeface="Arial" panose="020B0604020202020204" pitchFamily="34" charset="0"/>
                        <a:buChar char="•"/>
                      </a:pPr>
                      <a:r>
                        <a:rPr lang="en-US" sz="1000" baseline="0" dirty="0">
                          <a:latin typeface="Arial Narrow" panose="020B0606020202030204" pitchFamily="34" charset="0"/>
                        </a:rPr>
                        <a:t>25 year warranty when used with </a:t>
                      </a:r>
                      <a:r>
                        <a:rPr lang="en-US" sz="1000" dirty="0" err="1">
                          <a:latin typeface="Arial Narrow" panose="020B0606020202030204" pitchFamily="34" charset="0"/>
                        </a:rPr>
                        <a:t>ZurnPEX</a:t>
                      </a:r>
                      <a:r>
                        <a:rPr lang="en-US" sz="1000" dirty="0">
                          <a:latin typeface="Arial Narrow" panose="020B0606020202030204" pitchFamily="34" charset="0"/>
                          <a:cs typeface="Arial" pitchFamily="34" charset="0"/>
                        </a:rPr>
                        <a:t>™</a:t>
                      </a:r>
                      <a:r>
                        <a:rPr lang="en-US" sz="1000" dirty="0">
                          <a:latin typeface="Arial Narrow" panose="020B0606020202030204" pitchFamily="34" charset="0"/>
                        </a:rPr>
                        <a:t> </a:t>
                      </a:r>
                      <a:r>
                        <a:rPr lang="en-US" sz="1000" baseline="0" dirty="0">
                          <a:latin typeface="Arial Narrow" panose="020B0606020202030204" pitchFamily="34" charset="0"/>
                        </a:rPr>
                        <a:t>tubing</a:t>
                      </a:r>
                    </a:p>
                  </a:txBody>
                  <a:tcPr/>
                </a:tc>
                <a:tc>
                  <a:txBody>
                    <a:bodyPr/>
                    <a:lstStyle/>
                    <a:p>
                      <a:pPr marL="171450" marR="0" indent="-171450" algn="l" defTabSz="13716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b="1" dirty="0">
                          <a:solidFill>
                            <a:srgbClr val="FF0000"/>
                          </a:solidFill>
                          <a:latin typeface="Arial Narrow" panose="020B0606020202030204" pitchFamily="34" charset="0"/>
                        </a:rPr>
                        <a:t>For</a:t>
                      </a:r>
                      <a:r>
                        <a:rPr lang="en-US" sz="1000" b="1" baseline="0" dirty="0">
                          <a:solidFill>
                            <a:srgbClr val="FF0000"/>
                          </a:solidFill>
                          <a:latin typeface="Arial Narrow" panose="020B0606020202030204" pitchFamily="34" charset="0"/>
                        </a:rPr>
                        <a:t> plumbing or fire protection applications</a:t>
                      </a:r>
                      <a:endParaRPr lang="en-US" sz="1000" b="1" dirty="0">
                        <a:solidFill>
                          <a:srgbClr val="FF0000"/>
                        </a:solidFill>
                        <a:latin typeface="Arial Narrow" panose="020B0606020202030204" pitchFamily="34" charset="0"/>
                      </a:endParaRPr>
                    </a:p>
                    <a:p>
                      <a:pPr marL="171450" indent="-171450">
                        <a:lnSpc>
                          <a:spcPct val="90000"/>
                        </a:lnSpc>
                        <a:buFont typeface="Arial" panose="020B0604020202020204" pitchFamily="34" charset="0"/>
                        <a:buChar char="•"/>
                      </a:pPr>
                      <a:r>
                        <a:rPr lang="en-US" sz="1000" dirty="0">
                          <a:latin typeface="Arial Narrow" panose="020B0606020202030204" pitchFamily="34" charset="0"/>
                        </a:rPr>
                        <a:t>Zurn crimping tools provide approximately </a:t>
                      </a:r>
                      <a:r>
                        <a:rPr lang="en-US" sz="1000" b="1" dirty="0">
                          <a:solidFill>
                            <a:srgbClr val="FF0000"/>
                          </a:solidFill>
                          <a:latin typeface="Arial Narrow" panose="020B0606020202030204" pitchFamily="34" charset="0"/>
                        </a:rPr>
                        <a:t>2,000 lbs. of compression</a:t>
                      </a:r>
                      <a:r>
                        <a:rPr lang="en-US" sz="1000" dirty="0">
                          <a:latin typeface="Arial Narrow" panose="020B0606020202030204" pitchFamily="34" charset="0"/>
                        </a:rPr>
                        <a:t> assuring a water-tight seal</a:t>
                      </a:r>
                    </a:p>
                    <a:p>
                      <a:pPr marL="171450" marR="0" indent="-171450" algn="l" defTabSz="13716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dirty="0">
                          <a:latin typeface="Arial Narrow" panose="020B0606020202030204" pitchFamily="34" charset="0"/>
                        </a:rPr>
                        <a:t>“</a:t>
                      </a:r>
                      <a:r>
                        <a:rPr lang="en-US" sz="1000" b="1" dirty="0">
                          <a:solidFill>
                            <a:srgbClr val="FF0000"/>
                          </a:solidFill>
                          <a:latin typeface="Arial Narrow" panose="020B0606020202030204" pitchFamily="34" charset="0"/>
                        </a:rPr>
                        <a:t>360 degree</a:t>
                      </a:r>
                      <a:r>
                        <a:rPr lang="en-US" sz="1000" dirty="0">
                          <a:latin typeface="Arial Narrow" panose="020B0606020202030204" pitchFamily="34" charset="0"/>
                        </a:rPr>
                        <a:t>” crimp</a:t>
                      </a:r>
                    </a:p>
                    <a:p>
                      <a:pPr marL="171450" indent="-171450">
                        <a:lnSpc>
                          <a:spcPct val="90000"/>
                        </a:lnSpc>
                        <a:buFont typeface="Arial" panose="020B0604020202020204" pitchFamily="34" charset="0"/>
                        <a:buChar char="•"/>
                      </a:pPr>
                      <a:r>
                        <a:rPr lang="en-US" sz="1000" dirty="0">
                          <a:latin typeface="Arial Narrow" panose="020B0606020202030204" pitchFamily="34" charset="0"/>
                        </a:rPr>
                        <a:t>Annealed copper crimp ring</a:t>
                      </a:r>
                    </a:p>
                    <a:p>
                      <a:pPr marL="171450" indent="-171450">
                        <a:lnSpc>
                          <a:spcPct val="90000"/>
                        </a:lnSpc>
                        <a:buFont typeface="Arial" panose="020B0604020202020204" pitchFamily="34" charset="0"/>
                        <a:buChar char="•"/>
                      </a:pPr>
                      <a:r>
                        <a:rPr lang="en-US" sz="1000" dirty="0">
                          <a:latin typeface="Arial Narrow" panose="020B0606020202030204" pitchFamily="34" charset="0"/>
                        </a:rPr>
                        <a:t>For use with SDR9</a:t>
                      </a:r>
                      <a:r>
                        <a:rPr lang="en-US" sz="1000" baseline="0" dirty="0">
                          <a:latin typeface="Arial Narrow" panose="020B0606020202030204" pitchFamily="34" charset="0"/>
                        </a:rPr>
                        <a:t> tubing</a:t>
                      </a:r>
                      <a:endParaRPr lang="en-US" sz="1000" dirty="0">
                        <a:latin typeface="Arial Narrow" panose="020B0606020202030204" pitchFamily="34" charset="0"/>
                      </a:endParaRPr>
                    </a:p>
                    <a:p>
                      <a:pPr marL="171450" marR="0" indent="-171450" algn="l" defTabSz="13716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000" dirty="0">
                          <a:latin typeface="Arial Narrow" panose="020B0606020202030204" pitchFamily="34" charset="0"/>
                        </a:rPr>
                        <a:t>25 year warranty when used with </a:t>
                      </a:r>
                      <a:r>
                        <a:rPr lang="en-US" sz="1000" dirty="0" err="1">
                          <a:latin typeface="Arial Narrow" panose="020B0606020202030204" pitchFamily="34" charset="0"/>
                        </a:rPr>
                        <a:t>ZurnPEX</a:t>
                      </a:r>
                      <a:r>
                        <a:rPr lang="en-US" sz="1000" dirty="0">
                          <a:latin typeface="Arial Narrow" panose="020B0606020202030204" pitchFamily="34" charset="0"/>
                          <a:cs typeface="Arial" pitchFamily="34" charset="0"/>
                        </a:rPr>
                        <a:t>™</a:t>
                      </a:r>
                      <a:r>
                        <a:rPr lang="en-US" sz="1000" dirty="0">
                          <a:latin typeface="Arial Narrow" panose="020B0606020202030204" pitchFamily="34" charset="0"/>
                        </a:rPr>
                        <a:t> tubing</a:t>
                      </a:r>
                    </a:p>
                    <a:p>
                      <a:pPr marL="0" indent="0">
                        <a:lnSpc>
                          <a:spcPct val="90000"/>
                        </a:lnSpc>
                        <a:buFont typeface="Arial" panose="020B0604020202020204" pitchFamily="34" charset="0"/>
                        <a:buNone/>
                      </a:pPr>
                      <a:endParaRPr lang="en-US" sz="1000" dirty="0">
                        <a:latin typeface="Arial Narrow" panose="020B0606020202030204" pitchFamily="34" charset="0"/>
                      </a:endParaRPr>
                    </a:p>
                    <a:p>
                      <a:endParaRPr lang="en-US" sz="1000" dirty="0">
                        <a:latin typeface="Arial Narrow" panose="020B0606020202030204" pitchFamily="34" charset="0"/>
                      </a:endParaRPr>
                    </a:p>
                  </a:txBody>
                  <a:tcPr/>
                </a:tc>
                <a:tc>
                  <a:txBody>
                    <a:bodyPr/>
                    <a:lstStyle/>
                    <a:p>
                      <a:pPr marL="171450" marR="0" indent="-171450" algn="l" defTabSz="13716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00" b="1" dirty="0">
                          <a:solidFill>
                            <a:srgbClr val="FF0000"/>
                          </a:solidFill>
                          <a:latin typeface="Arial Narrow" panose="020B0606020202030204" pitchFamily="34" charset="0"/>
                        </a:rPr>
                        <a:t>For</a:t>
                      </a:r>
                      <a:r>
                        <a:rPr lang="en-US" sz="1000" b="1" baseline="0" dirty="0">
                          <a:solidFill>
                            <a:srgbClr val="FF0000"/>
                          </a:solidFill>
                          <a:latin typeface="Arial Narrow" panose="020B0606020202030204" pitchFamily="34" charset="0"/>
                        </a:rPr>
                        <a:t> plumbing or fire protection applications</a:t>
                      </a:r>
                      <a:endParaRPr lang="en-US" sz="1000" b="1" dirty="0">
                        <a:solidFill>
                          <a:srgbClr val="FF0000"/>
                        </a:solidFill>
                        <a:latin typeface="Arial Narrow" panose="020B0606020202030204" pitchFamily="34" charset="0"/>
                      </a:endParaRPr>
                    </a:p>
                    <a:p>
                      <a:pPr marL="171450" indent="-171450">
                        <a:buClr>
                          <a:schemeClr val="tx1"/>
                        </a:buClr>
                        <a:buFont typeface="Arial" panose="020B0604020202020204" pitchFamily="34" charset="0"/>
                        <a:buChar char="•"/>
                      </a:pPr>
                      <a:r>
                        <a:rPr lang="en-US" sz="1000" dirty="0">
                          <a:latin typeface="Arial Narrow" panose="020B0606020202030204" pitchFamily="34" charset="0"/>
                        </a:rPr>
                        <a:t>Accurately </a:t>
                      </a:r>
                      <a:r>
                        <a:rPr lang="en-US" sz="1000" b="1" dirty="0">
                          <a:solidFill>
                            <a:srgbClr val="FF0000"/>
                          </a:solidFill>
                          <a:latin typeface="Arial Narrow" panose="020B0606020202030204" pitchFamily="34" charset="0"/>
                        </a:rPr>
                        <a:t>positions crimp ring on tubing </a:t>
                      </a:r>
                      <a:r>
                        <a:rPr lang="en-US" sz="1000" dirty="0">
                          <a:latin typeface="Arial Narrow" panose="020B0606020202030204" pitchFamily="34" charset="0"/>
                        </a:rPr>
                        <a:t>to ensure proper installation</a:t>
                      </a:r>
                    </a:p>
                    <a:p>
                      <a:pPr marL="171450" indent="-171450">
                        <a:buClr>
                          <a:schemeClr val="tx1"/>
                        </a:buClr>
                        <a:buFont typeface="Arial" panose="020B0604020202020204" pitchFamily="34" charset="0"/>
                        <a:buChar char="•"/>
                      </a:pPr>
                      <a:r>
                        <a:rPr lang="en-US" sz="1000" b="1" dirty="0">
                          <a:solidFill>
                            <a:srgbClr val="FF0000"/>
                          </a:solidFill>
                          <a:latin typeface="Arial Narrow" panose="020B0606020202030204" pitchFamily="34" charset="0"/>
                        </a:rPr>
                        <a:t>Quick</a:t>
                      </a:r>
                      <a:r>
                        <a:rPr lang="en-US" sz="1000" b="1" baseline="0" dirty="0">
                          <a:solidFill>
                            <a:srgbClr val="FF0000"/>
                          </a:solidFill>
                          <a:latin typeface="Arial Narrow" panose="020B0606020202030204" pitchFamily="34" charset="0"/>
                        </a:rPr>
                        <a:t> and easy installation </a:t>
                      </a:r>
                      <a:r>
                        <a:rPr lang="en-US" sz="1000" baseline="0" dirty="0">
                          <a:latin typeface="Arial Narrow" panose="020B0606020202030204" pitchFamily="34" charset="0"/>
                        </a:rPr>
                        <a:t>reduces labor</a:t>
                      </a:r>
                    </a:p>
                    <a:p>
                      <a:pPr marL="171450" indent="-171450">
                        <a:buClr>
                          <a:schemeClr val="tx1"/>
                        </a:buClr>
                        <a:buFont typeface="Arial" panose="020B0604020202020204" pitchFamily="34" charset="0"/>
                        <a:buChar char="•"/>
                      </a:pPr>
                      <a:r>
                        <a:rPr lang="en-US" sz="1000" baseline="0" dirty="0">
                          <a:latin typeface="Arial Narrow" panose="020B0606020202030204" pitchFamily="34" charset="0"/>
                        </a:rPr>
                        <a:t>Simplified installation of crimp ring on the tube, even in tight spaces</a:t>
                      </a:r>
                    </a:p>
                    <a:p>
                      <a:pPr marL="171450" marR="0" indent="-171450" algn="l" defTabSz="13716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sz="1000" dirty="0">
                          <a:latin typeface="Arial Narrow" panose="020B0606020202030204" pitchFamily="34" charset="0"/>
                        </a:rPr>
                        <a:t>25 year warranty when used with </a:t>
                      </a:r>
                      <a:r>
                        <a:rPr lang="en-US" sz="1000" dirty="0" err="1">
                          <a:latin typeface="Arial Narrow" panose="020B0606020202030204" pitchFamily="34" charset="0"/>
                        </a:rPr>
                        <a:t>ZurnPEX</a:t>
                      </a:r>
                      <a:r>
                        <a:rPr lang="en-US" sz="1000" dirty="0">
                          <a:latin typeface="Arial Narrow" panose="020B0606020202030204" pitchFamily="34" charset="0"/>
                          <a:cs typeface="Arial" pitchFamily="34" charset="0"/>
                        </a:rPr>
                        <a:t>™</a:t>
                      </a:r>
                      <a:r>
                        <a:rPr lang="en-US" sz="1000" dirty="0">
                          <a:latin typeface="Arial Narrow" panose="020B0606020202030204" pitchFamily="34" charset="0"/>
                        </a:rPr>
                        <a:t> tubing</a:t>
                      </a:r>
                    </a:p>
                    <a:p>
                      <a:pPr marL="171450" indent="-171450">
                        <a:buClr>
                          <a:schemeClr val="tx1"/>
                        </a:buClr>
                        <a:buFont typeface="Arial" panose="020B0604020202020204" pitchFamily="34" charset="0"/>
                        <a:buChar char="•"/>
                      </a:pPr>
                      <a:endParaRPr lang="en-US" sz="1000" baseline="0" dirty="0">
                        <a:latin typeface="Arial Narrow" panose="020B0606020202030204" pitchFamily="34" charset="0"/>
                      </a:endParaRPr>
                    </a:p>
                    <a:p>
                      <a:pPr marL="171450" indent="-171450">
                        <a:buClr>
                          <a:schemeClr val="tx1"/>
                        </a:buClr>
                        <a:buFont typeface="Arial" panose="020B0604020202020204" pitchFamily="34" charset="0"/>
                        <a:buChar char="•"/>
                      </a:pPr>
                      <a:endParaRPr lang="en-US" sz="1000" baseline="0" dirty="0">
                        <a:latin typeface="Arial Narrow" panose="020B0606020202030204" pitchFamily="34" charset="0"/>
                      </a:endParaRPr>
                    </a:p>
                  </a:txBody>
                  <a:tcPr/>
                </a:tc>
                <a:tc>
                  <a:txBody>
                    <a:bodyPr/>
                    <a:lstStyle/>
                    <a:p>
                      <a:pPr marL="171450" marR="0" indent="-1714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solidFill>
                            <a:srgbClr val="FF0000"/>
                          </a:solidFill>
                          <a:latin typeface="Arial Narrow" panose="020B0606020202030204" pitchFamily="34" charset="0"/>
                        </a:rPr>
                        <a:t>For plumbing applications</a:t>
                      </a:r>
                    </a:p>
                    <a:p>
                      <a:pPr marL="171450" indent="-171450">
                        <a:buFont typeface="Arial" panose="020B0604020202020204" pitchFamily="34" charset="0"/>
                        <a:buChar char="•"/>
                      </a:pPr>
                      <a:r>
                        <a:rPr lang="en-US" sz="1000" dirty="0">
                          <a:latin typeface="Arial Narrow" panose="020B0606020202030204" pitchFamily="34" charset="0"/>
                        </a:rPr>
                        <a:t>Crimping ear allows </a:t>
                      </a:r>
                      <a:r>
                        <a:rPr lang="en-US" sz="1000" b="1" dirty="0">
                          <a:solidFill>
                            <a:srgbClr val="FF0000"/>
                          </a:solidFill>
                          <a:latin typeface="Arial Narrow" panose="020B0606020202030204" pitchFamily="34" charset="0"/>
                        </a:rPr>
                        <a:t>one tool for multiple sizes</a:t>
                      </a:r>
                    </a:p>
                    <a:p>
                      <a:pPr marL="171450" indent="-171450">
                        <a:buFont typeface="Arial" panose="020B0604020202020204" pitchFamily="34" charset="0"/>
                        <a:buChar char="•"/>
                      </a:pPr>
                      <a:r>
                        <a:rPr lang="en-US" sz="1000" dirty="0">
                          <a:latin typeface="Arial Narrow" panose="020B0606020202030204" pitchFamily="34" charset="0"/>
                        </a:rPr>
                        <a:t>Stainless steel </a:t>
                      </a:r>
                      <a:r>
                        <a:rPr lang="en-US" sz="1000" b="1" dirty="0">
                          <a:solidFill>
                            <a:srgbClr val="FF0000"/>
                          </a:solidFill>
                          <a:latin typeface="Arial Narrow" panose="020B0606020202030204" pitchFamily="34" charset="0"/>
                        </a:rPr>
                        <a:t>resists corrosion</a:t>
                      </a:r>
                    </a:p>
                    <a:p>
                      <a:pPr marL="171450" marR="0" indent="-1714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Narrow" panose="020B0606020202030204" pitchFamily="34" charset="0"/>
                        </a:rPr>
                        <a:t>15 year warranty when used with </a:t>
                      </a:r>
                      <a:r>
                        <a:rPr lang="en-US" sz="1000" dirty="0" err="1">
                          <a:latin typeface="Arial Narrow" panose="020B0606020202030204" pitchFamily="34" charset="0"/>
                        </a:rPr>
                        <a:t>ZurnPEX</a:t>
                      </a:r>
                      <a:r>
                        <a:rPr lang="en-US" sz="1000" dirty="0">
                          <a:latin typeface="Arial Narrow" panose="020B0606020202030204" pitchFamily="34" charset="0"/>
                          <a:cs typeface="Arial" pitchFamily="34" charset="0"/>
                        </a:rPr>
                        <a:t>™</a:t>
                      </a:r>
                      <a:r>
                        <a:rPr lang="en-US" sz="1000" dirty="0">
                          <a:latin typeface="Arial Narrow" panose="020B0606020202030204" pitchFamily="34" charset="0"/>
                        </a:rPr>
                        <a:t> tubing</a:t>
                      </a:r>
                    </a:p>
                    <a:p>
                      <a:pPr marL="171450" indent="-171450">
                        <a:buFont typeface="Arial" panose="020B0604020202020204" pitchFamily="34" charset="0"/>
                        <a:buChar char="•"/>
                      </a:pPr>
                      <a:endParaRPr lang="en-US" sz="1000" dirty="0">
                        <a:latin typeface="Arial Narrow" panose="020B0606020202030204" pitchFamily="34" charset="0"/>
                      </a:endParaRPr>
                    </a:p>
                    <a:p>
                      <a:endParaRPr lang="en-US" sz="1000" dirty="0">
                        <a:latin typeface="Arial Narrow" panose="020B0606020202030204" pitchFamily="34" charset="0"/>
                      </a:endParaRPr>
                    </a:p>
                  </a:txBody>
                  <a:tcPr/>
                </a:tc>
                <a:tc>
                  <a:txBody>
                    <a:bodyPr/>
                    <a:lstStyle/>
                    <a:p>
                      <a:pPr marL="171450" marR="0" indent="-1714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dirty="0">
                          <a:solidFill>
                            <a:srgbClr val="FF0000"/>
                          </a:solidFill>
                          <a:latin typeface="Arial Narrow" panose="020B0606020202030204" pitchFamily="34" charset="0"/>
                        </a:rPr>
                        <a:t>For plumbing applications</a:t>
                      </a:r>
                    </a:p>
                    <a:p>
                      <a:pPr marL="171450" indent="-171450">
                        <a:lnSpc>
                          <a:spcPct val="100000"/>
                        </a:lnSpc>
                        <a:spcBef>
                          <a:spcPts val="0"/>
                        </a:spcBef>
                        <a:buFont typeface="Arial" panose="020B0604020202020204" pitchFamily="34" charset="0"/>
                        <a:buChar char="•"/>
                      </a:pPr>
                      <a:r>
                        <a:rPr lang="en-US" sz="1000" dirty="0">
                          <a:latin typeface="Arial Narrow" panose="020B0606020202030204" pitchFamily="34" charset="0"/>
                        </a:rPr>
                        <a:t>Crimping ear allows </a:t>
                      </a:r>
                      <a:r>
                        <a:rPr lang="en-US" sz="1000" b="1" dirty="0">
                          <a:solidFill>
                            <a:srgbClr val="FF0000"/>
                          </a:solidFill>
                          <a:latin typeface="Arial Narrow" panose="020B0606020202030204" pitchFamily="34" charset="0"/>
                        </a:rPr>
                        <a:t>one tool for multiple sizes</a:t>
                      </a:r>
                    </a:p>
                    <a:p>
                      <a:pPr marL="171450" marR="0" indent="-1714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Narrow" panose="020B0606020202030204" pitchFamily="34" charset="0"/>
                        </a:rPr>
                        <a:t>Stainless steel </a:t>
                      </a:r>
                      <a:r>
                        <a:rPr lang="en-US" sz="1000" b="1" dirty="0">
                          <a:solidFill>
                            <a:srgbClr val="FF0000"/>
                          </a:solidFill>
                          <a:latin typeface="Arial Narrow" panose="020B0606020202030204" pitchFamily="34" charset="0"/>
                        </a:rPr>
                        <a:t>resists corrosion</a:t>
                      </a:r>
                    </a:p>
                    <a:p>
                      <a:pPr marL="171450" marR="0" indent="-1714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Narrow" panose="020B0606020202030204" pitchFamily="34" charset="0"/>
                        </a:rPr>
                        <a:t>Gripping ribs </a:t>
                      </a:r>
                      <a:r>
                        <a:rPr lang="en-US" sz="1000" b="1" dirty="0">
                          <a:solidFill>
                            <a:srgbClr val="FF0000"/>
                          </a:solidFill>
                          <a:latin typeface="Arial Narrow" panose="020B0606020202030204" pitchFamily="34" charset="0"/>
                        </a:rPr>
                        <a:t>minimize installation time</a:t>
                      </a:r>
                    </a:p>
                    <a:p>
                      <a:pPr marL="171450" indent="-171450">
                        <a:lnSpc>
                          <a:spcPct val="100000"/>
                        </a:lnSpc>
                        <a:spcBef>
                          <a:spcPts val="0"/>
                        </a:spcBef>
                        <a:buFont typeface="Arial" panose="020B0604020202020204" pitchFamily="34" charset="0"/>
                        <a:buChar char="•"/>
                      </a:pPr>
                      <a:r>
                        <a:rPr lang="en-US" sz="1000" dirty="0">
                          <a:latin typeface="Arial Narrow" panose="020B0606020202030204" pitchFamily="34" charset="0"/>
                        </a:rPr>
                        <a:t>Bridge feature provides uniform crimping forces</a:t>
                      </a:r>
                    </a:p>
                    <a:p>
                      <a:pPr marL="171450" indent="-171450">
                        <a:lnSpc>
                          <a:spcPct val="100000"/>
                        </a:lnSpc>
                        <a:spcBef>
                          <a:spcPts val="0"/>
                        </a:spcBef>
                        <a:buFont typeface="Arial" panose="020B0604020202020204" pitchFamily="34" charset="0"/>
                        <a:buChar char="•"/>
                      </a:pPr>
                      <a:r>
                        <a:rPr lang="en-US" sz="1000" dirty="0">
                          <a:latin typeface="Arial Narrow" panose="020B0606020202030204" pitchFamily="34" charset="0"/>
                        </a:rPr>
                        <a:t>Locating shoulder properly positions critical components</a:t>
                      </a:r>
                      <a:endParaRPr lang="en-US" sz="1000" b="1" dirty="0">
                        <a:solidFill>
                          <a:srgbClr val="FF0000"/>
                        </a:solidFill>
                        <a:latin typeface="Arial Narrow" panose="020B0606020202030204" pitchFamily="34" charset="0"/>
                      </a:endParaRPr>
                    </a:p>
                    <a:p>
                      <a:pPr marL="171450" indent="-171450">
                        <a:lnSpc>
                          <a:spcPct val="100000"/>
                        </a:lnSpc>
                        <a:spcBef>
                          <a:spcPts val="0"/>
                        </a:spcBef>
                        <a:buFont typeface="Arial" panose="020B0604020202020204" pitchFamily="34" charset="0"/>
                        <a:buChar char="•"/>
                      </a:pPr>
                      <a:r>
                        <a:rPr lang="en-US" sz="1000" dirty="0">
                          <a:latin typeface="Arial Narrow" panose="020B0606020202030204" pitchFamily="34" charset="0"/>
                        </a:rPr>
                        <a:t>Position indicator visually confirms assembly</a:t>
                      </a:r>
                    </a:p>
                    <a:p>
                      <a:pPr marL="171450" marR="0" indent="-1714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Narrow" panose="020B0606020202030204" pitchFamily="34" charset="0"/>
                        </a:rPr>
                        <a:t>25 year warranty when used with </a:t>
                      </a:r>
                      <a:r>
                        <a:rPr lang="en-US" sz="1000" dirty="0" err="1">
                          <a:latin typeface="Arial Narrow" panose="020B0606020202030204" pitchFamily="34" charset="0"/>
                        </a:rPr>
                        <a:t>ZurnPEX</a:t>
                      </a:r>
                      <a:r>
                        <a:rPr lang="en-US" sz="1000" dirty="0">
                          <a:latin typeface="Arial Narrow" panose="020B0606020202030204" pitchFamily="34" charset="0"/>
                          <a:cs typeface="Arial" pitchFamily="34" charset="0"/>
                        </a:rPr>
                        <a:t>™</a:t>
                      </a:r>
                      <a:r>
                        <a:rPr lang="en-US" sz="1000" dirty="0">
                          <a:latin typeface="Arial Narrow" panose="020B0606020202030204" pitchFamily="34" charset="0"/>
                        </a:rPr>
                        <a:t> tubing</a:t>
                      </a:r>
                    </a:p>
                    <a:p>
                      <a:pPr marL="171450" marR="0" indent="-17145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latin typeface="Arial Narrow" panose="020B0606020202030204" pitchFamily="34" charset="0"/>
                      </a:endParaRPr>
                    </a:p>
                  </a:txBody>
                  <a:tcPr/>
                </a:tc>
                <a:extLst>
                  <a:ext uri="{0D108BD9-81ED-4DB2-BD59-A6C34878D82A}">
                    <a16:rowId xmlns:a16="http://schemas.microsoft.com/office/drawing/2014/main" val="10001"/>
                  </a:ext>
                </a:extLst>
              </a:tr>
              <a:tr h="420937">
                <a:tc>
                  <a:txBody>
                    <a:bodyPr/>
                    <a:lstStyle/>
                    <a:p>
                      <a:pPr marL="0" marR="0" indent="0" algn="l" defTabSz="13716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sz="1000" baseline="0" dirty="0">
                          <a:latin typeface="Arial Narrow" panose="020B0606020202030204" pitchFamily="34" charset="0"/>
                        </a:rPr>
                        <a:t>Use with either Zurn F1960  CR Polymer Expansion Fittings or Zurn F1960 XL Low Lead Expansion Brass Fittings</a:t>
                      </a:r>
                      <a:endParaRPr lang="en-US" sz="1000" dirty="0">
                        <a:latin typeface="Arial Narrow" panose="020B0606020202030204" pitchFamily="34" charset="0"/>
                      </a:endParaRPr>
                    </a:p>
                  </a:txBody>
                  <a:tcPr/>
                </a:tc>
                <a:tc>
                  <a:txBody>
                    <a:bodyPr/>
                    <a:lstStyle/>
                    <a:p>
                      <a:r>
                        <a:rPr lang="en-US" sz="1000" dirty="0">
                          <a:latin typeface="Arial Narrow" panose="020B0606020202030204" pitchFamily="34" charset="0"/>
                        </a:rPr>
                        <a:t>Use with either Zurn PEX CR Polymer Crimp</a:t>
                      </a:r>
                      <a:r>
                        <a:rPr lang="en-US" sz="1000" baseline="0" dirty="0">
                          <a:latin typeface="Arial Narrow" panose="020B0606020202030204" pitchFamily="34" charset="0"/>
                        </a:rPr>
                        <a:t> Fittings or Zurn PEX XL Low Lead Brass Crimp Fittings</a:t>
                      </a:r>
                      <a:endParaRPr lang="en-US" sz="1000" dirty="0">
                        <a:latin typeface="Arial Narrow" panose="020B0606020202030204" pitchFamily="34" charset="0"/>
                      </a:endParaRPr>
                    </a:p>
                  </a:txBody>
                  <a:tcPr/>
                </a:tc>
                <a:tc>
                  <a:txBody>
                    <a:bodyPr/>
                    <a:lstStyle/>
                    <a:p>
                      <a:pPr marL="0" marR="0" indent="0" algn="l" defTabSz="13716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US" sz="1000" dirty="0">
                          <a:latin typeface="Arial Narrow" panose="020B0606020202030204" pitchFamily="34" charset="0"/>
                        </a:rPr>
                        <a:t>Use with either Zurn PEX CR Polymer Crimp</a:t>
                      </a:r>
                      <a:r>
                        <a:rPr lang="en-US" sz="1000" baseline="0" dirty="0">
                          <a:latin typeface="Arial Narrow" panose="020B0606020202030204" pitchFamily="34" charset="0"/>
                        </a:rPr>
                        <a:t> Fittings or Zurn PEX XL Low Lead Brass Crimp Fittings</a:t>
                      </a:r>
                    </a:p>
                  </a:txBody>
                  <a:tcPr/>
                </a:tc>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000" dirty="0">
                          <a:latin typeface="Arial Narrow" panose="020B0606020202030204" pitchFamily="34" charset="0"/>
                        </a:rPr>
                        <a:t>Use with either Zurn PEX CR Polymer Crimp</a:t>
                      </a:r>
                      <a:r>
                        <a:rPr lang="en-US" sz="1000" baseline="0" dirty="0">
                          <a:latin typeface="Arial Narrow" panose="020B0606020202030204" pitchFamily="34" charset="0"/>
                        </a:rPr>
                        <a:t> Fittings or Zurn PEX XL Low Lead Brass Crimp Fittings</a:t>
                      </a:r>
                      <a:endParaRPr lang="en-US" sz="1000" dirty="0">
                        <a:latin typeface="Arial Narrow" panose="020B0606020202030204" pitchFamily="34" charset="0"/>
                      </a:endParaRPr>
                    </a:p>
                  </a:txBody>
                  <a:tcPr/>
                </a:tc>
                <a:tc>
                  <a:txBody>
                    <a:bodyPr/>
                    <a:lstStyle/>
                    <a:p>
                      <a:pPr marL="0" marR="0" indent="0" algn="l" defTabSz="13716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latin typeface="Arial Narrow" panose="020B0606020202030204" pitchFamily="34" charset="0"/>
                        </a:rPr>
                        <a:t>Use with either Zurn PEX CR Polymer Crimp</a:t>
                      </a:r>
                      <a:r>
                        <a:rPr lang="en-US" sz="1000" baseline="0" dirty="0">
                          <a:latin typeface="Arial Narrow" panose="020B0606020202030204" pitchFamily="34" charset="0"/>
                        </a:rPr>
                        <a:t> Fittings or Zurn PEX XL Low Lead Brass Crimp Fittings</a:t>
                      </a:r>
                      <a:endParaRPr lang="en-US" sz="1000" dirty="0">
                        <a:latin typeface="Arial Narrow" panose="020B0606020202030204" pitchFamily="34" charset="0"/>
                      </a:endParaRPr>
                    </a:p>
                  </a:txBody>
                  <a:tcPr/>
                </a:tc>
                <a:extLst>
                  <a:ext uri="{0D108BD9-81ED-4DB2-BD59-A6C34878D82A}">
                    <a16:rowId xmlns:a16="http://schemas.microsoft.com/office/drawing/2014/main" val="10002"/>
                  </a:ext>
                </a:extLst>
              </a:tr>
            </a:tbl>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1635286669"/>
              </p:ext>
            </p:extLst>
          </p:nvPr>
        </p:nvGraphicFramePr>
        <p:xfrm>
          <a:off x="6819365" y="6131630"/>
          <a:ext cx="1447800" cy="1370509"/>
        </p:xfrm>
        <a:graphic>
          <a:graphicData uri="http://schemas.openxmlformats.org/presentationml/2006/ole">
            <mc:AlternateContent xmlns:mc="http://schemas.openxmlformats.org/markup-compatibility/2006">
              <mc:Choice xmlns:v="urn:schemas-microsoft-com:vml" Requires="v">
                <p:oleObj spid="_x0000_s1049" name="Photo Editor Photo" r:id="rId3" imgW="11428571" imgH="10438095" progId="">
                  <p:embed/>
                </p:oleObj>
              </mc:Choice>
              <mc:Fallback>
                <p:oleObj name="Photo Editor Photo" r:id="rId3" imgW="11428571" imgH="10438095"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365" y="6131630"/>
                        <a:ext cx="1447800" cy="13705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3"/>
          <p:cNvPicPr>
            <a:picLocks noChangeAspect="1"/>
          </p:cNvPicPr>
          <p:nvPr/>
        </p:nvPicPr>
        <p:blipFill rotWithShape="1">
          <a:blip r:embed="rId5" cstate="print"/>
          <a:srcRect l="65625" t="20117" r="29392" b="73882"/>
          <a:stretch/>
        </p:blipFill>
        <p:spPr>
          <a:xfrm>
            <a:off x="9268092" y="5981700"/>
            <a:ext cx="2362200" cy="160020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0560" y="6178749"/>
            <a:ext cx="1505485" cy="134879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25800" y="6143835"/>
            <a:ext cx="1461654" cy="135830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7694" y="6051869"/>
            <a:ext cx="1255356" cy="1530032"/>
          </a:xfrm>
          <a:prstGeom prst="rect">
            <a:avLst/>
          </a:prstGeom>
        </p:spPr>
      </p:pic>
    </p:spTree>
    <p:extLst>
      <p:ext uri="{BB962C8B-B14F-4D97-AF65-F5344CB8AC3E}">
        <p14:creationId xmlns:p14="http://schemas.microsoft.com/office/powerpoint/2010/main" val="1004136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2189"/>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solidFill>
                <a:schemeClr val="tx1"/>
              </a:solidFill>
            </a:endParaRPr>
          </a:p>
        </p:txBody>
      </p:sp>
      <p:sp>
        <p:nvSpPr>
          <p:cNvPr id="2" name="Title 1"/>
          <p:cNvSpPr>
            <a:spLocks noGrp="1"/>
          </p:cNvSpPr>
          <p:nvPr>
            <p:ph type="title"/>
          </p:nvPr>
        </p:nvSpPr>
        <p:spPr>
          <a:xfrm>
            <a:off x="876300" y="571411"/>
            <a:ext cx="8953500" cy="1338828"/>
          </a:xfrm>
        </p:spPr>
        <p:txBody>
          <a:bodyPr/>
          <a:lstStyle/>
          <a:p>
            <a:r>
              <a:rPr lang="en-US" dirty="0">
                <a:solidFill>
                  <a:schemeClr val="accent1"/>
                </a:solidFill>
              </a:rPr>
              <a:t>design &amp; specify</a:t>
            </a:r>
            <a:br>
              <a:rPr lang="en-US" dirty="0"/>
            </a:br>
            <a:r>
              <a:rPr lang="en-US" dirty="0"/>
              <a:t>PEX plumbing</a:t>
            </a:r>
            <a:endParaRPr lang="uk-UA"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902" t="8599" r="7844" b="5343"/>
          <a:stretch/>
        </p:blipFill>
        <p:spPr>
          <a:xfrm>
            <a:off x="8920090" y="290498"/>
            <a:ext cx="7547811" cy="963376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843" r="4902" b="6061"/>
          <a:stretch/>
        </p:blipFill>
        <p:spPr>
          <a:xfrm>
            <a:off x="876300" y="114299"/>
            <a:ext cx="7167490" cy="9986167"/>
          </a:xfrm>
          <a:prstGeom prst="rect">
            <a:avLst/>
          </a:prstGeom>
        </p:spPr>
      </p:pic>
    </p:spTree>
    <p:extLst>
      <p:ext uri="{BB962C8B-B14F-4D97-AF65-F5344CB8AC3E}">
        <p14:creationId xmlns:p14="http://schemas.microsoft.com/office/powerpoint/2010/main" val="176772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21875" b="21875"/>
          <a:stretch>
            <a:fillRect/>
          </a:stretch>
        </p:blipFill>
        <p:spPr/>
      </p:pic>
      <p:sp>
        <p:nvSpPr>
          <p:cNvPr id="15" name="Rectangle 14"/>
          <p:cNvSpPr/>
          <p:nvPr/>
        </p:nvSpPr>
        <p:spPr>
          <a:xfrm>
            <a:off x="0" y="-31173"/>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9" name="Content Placeholder 2"/>
          <p:cNvSpPr txBox="1">
            <a:spLocks/>
          </p:cNvSpPr>
          <p:nvPr/>
        </p:nvSpPr>
        <p:spPr>
          <a:xfrm>
            <a:off x="12496801" y="1768801"/>
            <a:ext cx="5562599" cy="6663018"/>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p>
          <a:p>
            <a:pPr marL="0" indent="0">
              <a:buFont typeface="Arial" panose="020B0604020202020204" pitchFamily="34" charset="0"/>
              <a:buNone/>
            </a:pPr>
            <a:r>
              <a:rPr lang="en-US" sz="40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Place the following specify steps in the correct order:</a:t>
            </a:r>
          </a:p>
          <a:p>
            <a:pPr marL="0" indent="0">
              <a:buFont typeface="Arial" panose="020B0604020202020204" pitchFamily="34" charset="0"/>
              <a:buNone/>
            </a:pPr>
            <a:endParaRPr lang="en-US" sz="20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A. Application</a:t>
            </a:r>
          </a:p>
          <a:p>
            <a:pPr marL="0" indent="0">
              <a:buFont typeface="Arial" panose="020B0604020202020204" pitchFamily="34" charset="0"/>
              <a:buNone/>
            </a:pPr>
            <a:r>
              <a:rPr lang="en-US" sz="2000" b="1" dirty="0">
                <a:solidFill>
                  <a:schemeClr val="bg2"/>
                </a:solidFill>
                <a:latin typeface="Arial Narrow Regular"/>
              </a:rPr>
              <a:t>B. Joining systems</a:t>
            </a:r>
          </a:p>
          <a:p>
            <a:pPr marL="0" indent="0">
              <a:buFont typeface="Arial" panose="020B0604020202020204" pitchFamily="34" charset="0"/>
              <a:buNone/>
            </a:pPr>
            <a:r>
              <a:rPr lang="en-US" sz="2000" b="1" dirty="0">
                <a:solidFill>
                  <a:schemeClr val="bg2"/>
                </a:solidFill>
                <a:latin typeface="Arial Narrow Regular"/>
              </a:rPr>
              <a:t>C. Piping size</a:t>
            </a:r>
          </a:p>
          <a:p>
            <a:pPr marL="0" indent="0">
              <a:buFont typeface="Arial" panose="020B0604020202020204" pitchFamily="34" charset="0"/>
              <a:buNone/>
            </a:pPr>
            <a:r>
              <a:rPr lang="en-US" sz="2000" b="1" dirty="0">
                <a:solidFill>
                  <a:schemeClr val="bg2"/>
                </a:solidFill>
                <a:latin typeface="Arial Narrow Regular"/>
              </a:rPr>
              <a:t>D. Other</a:t>
            </a:r>
          </a:p>
          <a:p>
            <a:pPr marL="0" indent="0">
              <a:buFont typeface="Arial" panose="020B0604020202020204" pitchFamily="34" charset="0"/>
              <a:buNone/>
            </a:pPr>
            <a:endParaRPr lang="en-US" sz="2000" dirty="0">
              <a:solidFill>
                <a:schemeClr val="bg2"/>
              </a:solidFill>
              <a:latin typeface="Arial Narrow Regular"/>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712742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6300" y="571411"/>
            <a:ext cx="9944100" cy="1338828"/>
          </a:xfrm>
        </p:spPr>
        <p:txBody>
          <a:bodyPr/>
          <a:lstStyle/>
          <a:p>
            <a:r>
              <a:rPr lang="en-US" dirty="0">
                <a:solidFill>
                  <a:schemeClr val="accent1"/>
                </a:solidFill>
              </a:rPr>
              <a:t>specify</a:t>
            </a:r>
            <a:br>
              <a:rPr lang="en-US" dirty="0"/>
            </a:br>
            <a:r>
              <a:rPr lang="en-US" dirty="0"/>
              <a:t>tools</a:t>
            </a:r>
            <a:endParaRPr lang="uk-UA" dirty="0"/>
          </a:p>
        </p:txBody>
      </p:sp>
      <p:sp>
        <p:nvSpPr>
          <p:cNvPr id="4" name="Slide Number Placeholder 3"/>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24</a:t>
            </a:fld>
            <a:endParaRPr b="0" dirty="0">
              <a:latin typeface="Arial Regula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78320108"/>
              </p:ext>
            </p:extLst>
          </p:nvPr>
        </p:nvGraphicFramePr>
        <p:xfrm>
          <a:off x="1257300" y="2628900"/>
          <a:ext cx="15811499" cy="2993224"/>
        </p:xfrm>
        <a:graphic>
          <a:graphicData uri="http://schemas.openxmlformats.org/drawingml/2006/table">
            <a:tbl>
              <a:tblPr firstRow="1" bandRow="1">
                <a:tableStyleId>{5C22544A-7EE6-4342-B048-85BDC9FD1C3A}</a:tableStyleId>
              </a:tblPr>
              <a:tblGrid>
                <a:gridCol w="4686300">
                  <a:extLst>
                    <a:ext uri="{9D8B030D-6E8A-4147-A177-3AD203B41FA5}">
                      <a16:colId xmlns:a16="http://schemas.microsoft.com/office/drawing/2014/main" val="20000"/>
                    </a:ext>
                  </a:extLst>
                </a:gridCol>
                <a:gridCol w="11125199">
                  <a:extLst>
                    <a:ext uri="{9D8B030D-6E8A-4147-A177-3AD203B41FA5}">
                      <a16:colId xmlns:a16="http://schemas.microsoft.com/office/drawing/2014/main" val="20001"/>
                    </a:ext>
                  </a:extLst>
                </a:gridCol>
              </a:tblGrid>
              <a:tr h="1122459">
                <a:tc>
                  <a:txBody>
                    <a:bodyPr/>
                    <a:lstStyle/>
                    <a:p>
                      <a:pPr algn="ctr"/>
                      <a:r>
                        <a:rPr lang="en-US" sz="3600" b="0" i="0" dirty="0">
                          <a:solidFill>
                            <a:schemeClr val="bg1"/>
                          </a:solidFill>
                          <a:latin typeface="Arial Narrow Regular" charset="0"/>
                        </a:rPr>
                        <a:t>Zurn.com</a:t>
                      </a:r>
                      <a:r>
                        <a:rPr lang="en-US" sz="3600" b="0" i="0" baseline="0" dirty="0">
                          <a:solidFill>
                            <a:schemeClr val="bg1"/>
                          </a:solidFill>
                          <a:latin typeface="Arial Narrow Regular" charset="0"/>
                        </a:rPr>
                        <a:t> tools</a:t>
                      </a:r>
                      <a:endParaRPr lang="uk-UA" sz="3600" b="0" i="0" dirty="0">
                        <a:solidFill>
                          <a:schemeClr val="bg1"/>
                        </a:solidFill>
                        <a:latin typeface="Arial Narrow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3600" b="0" i="0" dirty="0">
                          <a:solidFill>
                            <a:schemeClr val="bg1"/>
                          </a:solidFill>
                          <a:latin typeface="Arial Narrow Regular" charset="0"/>
                        </a:rPr>
                        <a:t>description</a:t>
                      </a:r>
                      <a:endParaRPr lang="uk-UA" sz="3600" b="0" i="0" dirty="0">
                        <a:solidFill>
                          <a:schemeClr val="bg1"/>
                        </a:solidFill>
                        <a:latin typeface="Arial Narrow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4153">
                <a:tc>
                  <a:txBody>
                    <a:bodyPr/>
                    <a:lstStyle/>
                    <a:p>
                      <a:pPr algn="l"/>
                      <a:r>
                        <a:rPr lang="en-US" sz="1600" b="0" i="0" dirty="0">
                          <a:solidFill>
                            <a:schemeClr val="tx1"/>
                          </a:solidFill>
                          <a:latin typeface="Arial Regular" charset="0"/>
                        </a:rPr>
                        <a:t>Manufacturer</a:t>
                      </a:r>
                      <a:r>
                        <a:rPr lang="en-US" sz="1600" b="0" i="0" baseline="0" dirty="0">
                          <a:solidFill>
                            <a:schemeClr val="tx1"/>
                          </a:solidFill>
                          <a:latin typeface="Arial Regular" charset="0"/>
                        </a:rPr>
                        <a:t> Cross Reference</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Select</a:t>
                      </a:r>
                      <a:r>
                        <a:rPr lang="en-US" sz="1600" b="0" i="0" baseline="0" dirty="0">
                          <a:solidFill>
                            <a:schemeClr val="accent1"/>
                          </a:solidFill>
                          <a:latin typeface="Arial Regular" charset="0"/>
                        </a:rPr>
                        <a:t> a manufacturer, then product, type, or competitor product number to find the corresponding Zurn Product</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4153">
                <a:tc>
                  <a:txBody>
                    <a:bodyPr/>
                    <a:lstStyle/>
                    <a:p>
                      <a:pPr marL="0" marR="0" indent="0" algn="l" defTabSz="13716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Arial Regular" charset="0"/>
                        </a:rPr>
                        <a:t>ARCAT</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CAD, BIM, and spec</a:t>
                      </a:r>
                      <a:r>
                        <a:rPr lang="en-US" sz="1600" b="0" i="0" baseline="0" dirty="0">
                          <a:solidFill>
                            <a:schemeClr val="accent1"/>
                          </a:solidFill>
                          <a:latin typeface="Arial Regular" charset="0"/>
                        </a:rPr>
                        <a:t> files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4153">
                <a:tc>
                  <a:txBody>
                    <a:bodyPr/>
                    <a:lstStyle/>
                    <a:p>
                      <a:pPr algn="l"/>
                      <a:r>
                        <a:rPr lang="en-US" sz="1600" b="0" i="0" dirty="0" err="1">
                          <a:solidFill>
                            <a:schemeClr val="tx1"/>
                          </a:solidFill>
                          <a:latin typeface="Arial Regular" charset="0"/>
                        </a:rPr>
                        <a:t>MasterSpec</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a:t>
                      </a:r>
                      <a:r>
                        <a:rPr lang="en-US" sz="1600" b="0" i="0" baseline="0" dirty="0">
                          <a:solidFill>
                            <a:schemeClr val="accent1"/>
                          </a:solidFill>
                          <a:latin typeface="Arial Regular" charset="0"/>
                        </a:rPr>
                        <a:t> spec files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4153">
                <a:tc>
                  <a:txBody>
                    <a:bodyPr/>
                    <a:lstStyle/>
                    <a:p>
                      <a:pPr algn="l"/>
                      <a:r>
                        <a:rPr lang="en-US" sz="1600" b="0" i="0" dirty="0">
                          <a:solidFill>
                            <a:schemeClr val="tx1"/>
                          </a:solidFill>
                          <a:latin typeface="Arial Regular" charset="0"/>
                        </a:rPr>
                        <a:t>Cross Reference Guides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cross reference guides for individual products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153">
                <a:tc>
                  <a:txBody>
                    <a:bodyPr/>
                    <a:lstStyle/>
                    <a:p>
                      <a:pPr algn="l"/>
                      <a:r>
                        <a:rPr lang="en-US" sz="1600" b="0" i="0" dirty="0">
                          <a:solidFill>
                            <a:schemeClr val="tx1"/>
                          </a:solidFill>
                          <a:latin typeface="Arial Regular" charset="0"/>
                        </a:rPr>
                        <a:t>Product Warranties</a:t>
                      </a:r>
                      <a:endParaRPr lang="uk-UA" sz="1600" b="0" i="0" dirty="0">
                        <a:solidFill>
                          <a:schemeClr val="tx1"/>
                        </a:solidFill>
                        <a:latin typeface="Arial Regular"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i="0" dirty="0">
                          <a:solidFill>
                            <a:schemeClr val="accent1"/>
                          </a:solidFill>
                          <a:latin typeface="Arial Regular" charset="0"/>
                        </a:rPr>
                        <a:t>Review One Zurn terms and conditions</a:t>
                      </a:r>
                      <a:endParaRPr lang="uk-UA" sz="1600" b="0" i="0" dirty="0">
                        <a:solidFill>
                          <a:schemeClr val="accent1"/>
                        </a:solidFill>
                        <a:latin typeface="Arial Regular"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1311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what you learned</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25</a:t>
            </a:fld>
            <a:endParaRPr b="0" dirty="0">
              <a:latin typeface="Arial Regular" charset="0"/>
            </a:endParaRPr>
          </a:p>
        </p:txBody>
      </p:sp>
      <p:cxnSp>
        <p:nvCxnSpPr>
          <p:cNvPr id="5" name="Straight Connector 4"/>
          <p:cNvCxnSpPr/>
          <p:nvPr/>
        </p:nvCxnSpPr>
        <p:spPr>
          <a:xfrm>
            <a:off x="6019800" y="4454525"/>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192000" y="4273431"/>
            <a:ext cx="0" cy="245745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191999" y="3695700"/>
            <a:ext cx="5967619" cy="3297674"/>
            <a:chOff x="1504688" y="3695700"/>
            <a:chExt cx="4107849" cy="3297674"/>
          </a:xfrm>
        </p:grpSpPr>
        <p:sp>
          <p:nvSpPr>
            <p:cNvPr id="9" name="TextBox 8"/>
            <p:cNvSpPr txBox="1"/>
            <p:nvPr/>
          </p:nvSpPr>
          <p:spPr>
            <a:xfrm>
              <a:off x="1504688" y="5700712"/>
              <a:ext cx="4107849" cy="1292662"/>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Lean Installation &amp; Maintenance</a:t>
              </a:r>
            </a:p>
            <a:p>
              <a:pPr algn="ctr"/>
              <a:r>
                <a:rPr lang="en-US" sz="2000" dirty="0">
                  <a:solidFill>
                    <a:schemeClr val="tx2"/>
                  </a:solidFill>
                  <a:latin typeface="Arial Narrow" panose="020B0606020202030204" pitchFamily="34" charset="0"/>
                </a:rPr>
                <a:t>Superior Silane PEX Pipes for Various Installation Options</a:t>
              </a:r>
            </a:p>
            <a:p>
              <a:pPr algn="ctr"/>
              <a:r>
                <a:rPr lang="en-US" sz="2000" dirty="0">
                  <a:solidFill>
                    <a:schemeClr val="tx2"/>
                  </a:solidFill>
                  <a:latin typeface="Arial Narrow" panose="020B0606020202030204" pitchFamily="34" charset="0"/>
                </a:rPr>
                <a:t>Pipe Color Options for Hot &amp; Cold</a:t>
              </a:r>
            </a:p>
            <a:p>
              <a:pPr algn="ctr"/>
              <a:endParaRPr lang="en-US" sz="1800" dirty="0">
                <a:solidFill>
                  <a:schemeClr val="tx2"/>
                </a:solidFill>
                <a:latin typeface="Arial Narrow" panose="020B0606020202030204" pitchFamily="34"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576697" y="3786406"/>
            <a:ext cx="5256652" cy="2236589"/>
            <a:chOff x="7010402" y="3771900"/>
            <a:chExt cx="4267199" cy="2236589"/>
          </a:xfrm>
        </p:grpSpPr>
        <p:sp>
          <p:nvSpPr>
            <p:cNvPr id="11" name="TextBox 10"/>
            <p:cNvSpPr txBox="1"/>
            <p:nvPr/>
          </p:nvSpPr>
          <p:spPr>
            <a:xfrm>
              <a:off x="7010402" y="5700712"/>
              <a:ext cx="4267198" cy="307777"/>
            </a:xfrm>
            <a:prstGeom prst="rect">
              <a:avLst/>
            </a:prstGeom>
            <a:noFill/>
          </p:spPr>
          <p:txBody>
            <a:bodyPr wrap="square" rtlCol="0">
              <a:spAutoFit/>
            </a:bodyPr>
            <a:lstStyle/>
            <a:p>
              <a:pPr algn="ctr"/>
              <a:endParaRPr lang="en-US" sz="1400" dirty="0">
                <a:solidFill>
                  <a:schemeClr val="tx2"/>
                </a:solidFill>
              </a:endParaRP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building owner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019801" y="3695700"/>
            <a:ext cx="6172201" cy="3035181"/>
            <a:chOff x="12336983" y="3695700"/>
            <a:chExt cx="4671426" cy="3035181"/>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wholesaler</a:t>
              </a:r>
            </a:p>
          </p:txBody>
        </p:sp>
        <p:sp>
          <p:nvSpPr>
            <p:cNvPr id="13" name="TextBox 12"/>
            <p:cNvSpPr txBox="1"/>
            <p:nvPr/>
          </p:nvSpPr>
          <p:spPr>
            <a:xfrm>
              <a:off x="12336983" y="5715218"/>
              <a:ext cx="4671426" cy="1015663"/>
            </a:xfrm>
            <a:prstGeom prst="rect">
              <a:avLst/>
            </a:prstGeom>
            <a:noFill/>
          </p:spPr>
          <p:txBody>
            <a:bodyPr wrap="square" rtlCol="0">
              <a:spAutoFit/>
            </a:bodyPr>
            <a:lstStyle/>
            <a:p>
              <a:pPr algn="ctr"/>
              <a:r>
                <a:rPr lang="en-US" sz="2000" dirty="0">
                  <a:solidFill>
                    <a:schemeClr val="tx2"/>
                  </a:solidFill>
                  <a:latin typeface="Arial Narrow" panose="020B0606020202030204" pitchFamily="34" charset="0"/>
                </a:rPr>
                <a:t>Third Party Tested, Pipe and System Superiority, 25-Yr Warranty</a:t>
              </a:r>
            </a:p>
            <a:p>
              <a:pPr algn="ctr"/>
              <a:r>
                <a:rPr lang="en-US" sz="2000" dirty="0">
                  <a:solidFill>
                    <a:schemeClr val="tx2"/>
                  </a:solidFill>
                  <a:latin typeface="Arial Narrow" panose="020B0606020202030204" pitchFamily="34" charset="0"/>
                </a:rPr>
                <a:t>UV and Chlorine Resistant</a:t>
              </a:r>
            </a:p>
            <a:p>
              <a:pPr algn="ctr"/>
              <a:r>
                <a:rPr lang="en-US" sz="2000" dirty="0">
                  <a:solidFill>
                    <a:schemeClr val="tx2"/>
                  </a:solidFill>
                  <a:latin typeface="Arial Narrow" panose="020B0606020202030204" pitchFamily="34" charset="0"/>
                </a:rPr>
                <a:t>Low Lead Compliant</a:t>
              </a:r>
              <a:endParaRPr lang="uk-UA" sz="2000" dirty="0">
                <a:solidFill>
                  <a:schemeClr val="tx2"/>
                </a:solidFill>
                <a:latin typeface="Arial Narrow" panose="020B0606020202030204" pitchFamily="34" charset="0"/>
              </a:endParaRPr>
            </a:p>
          </p:txBody>
        </p:sp>
        <p:pic>
          <p:nvPicPr>
            <p:cNvPr id="30" name="Picture 29" descr="box 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1722471058"/>
              </p:ext>
            </p:extLst>
          </p:nvPr>
        </p:nvGraphicFramePr>
        <p:xfrm>
          <a:off x="685800" y="5753100"/>
          <a:ext cx="5257800" cy="10058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0000"/>
                    </a:ext>
                  </a:extLst>
                </a:gridCol>
              </a:tblGrid>
              <a:tr h="640080">
                <a:tc>
                  <a:txBody>
                    <a:bodyPr/>
                    <a:lstStyle/>
                    <a:p>
                      <a:pPr algn="ctr"/>
                      <a:r>
                        <a:rPr lang="en-US" sz="2000" b="0" i="0" dirty="0">
                          <a:solidFill>
                            <a:schemeClr val="tx2"/>
                          </a:solidFill>
                          <a:latin typeface="Arial Narrow" panose="020B0606020202030204" pitchFamily="34" charset="0"/>
                        </a:rPr>
                        <a:t>Industry-Leading 25-Year</a:t>
                      </a:r>
                      <a:r>
                        <a:rPr lang="en-US" sz="2000" b="0" i="0" baseline="0" dirty="0">
                          <a:solidFill>
                            <a:schemeClr val="tx2"/>
                          </a:solidFill>
                          <a:latin typeface="Arial Narrow" panose="020B0606020202030204" pitchFamily="34" charset="0"/>
                        </a:rPr>
                        <a:t> Warranty</a:t>
                      </a:r>
                    </a:p>
                    <a:p>
                      <a:pPr algn="ctr"/>
                      <a:r>
                        <a:rPr lang="en-US" sz="2000" b="0" i="0" baseline="0" dirty="0">
                          <a:solidFill>
                            <a:schemeClr val="tx2"/>
                          </a:solidFill>
                          <a:latin typeface="Arial Narrow" panose="020B0606020202030204" pitchFamily="34" charset="0"/>
                        </a:rPr>
                        <a:t>Highest Burst Pressure Rating and Tensile Strength</a:t>
                      </a:r>
                    </a:p>
                    <a:p>
                      <a:pPr algn="ctr"/>
                      <a:r>
                        <a:rPr lang="en-US" sz="2000" b="0" i="0" baseline="0" dirty="0">
                          <a:solidFill>
                            <a:schemeClr val="tx2"/>
                          </a:solidFill>
                          <a:latin typeface="Arial Narrow" panose="020B0606020202030204" pitchFamily="34" charset="0"/>
                        </a:rPr>
                        <a:t>Corrosion, Mineral, and Freeze Resistant</a:t>
                      </a:r>
                      <a:endParaRPr lang="en-US" sz="2000" b="0" i="0" dirty="0">
                        <a:solidFill>
                          <a:schemeClr val="tx2"/>
                        </a:solidFill>
                        <a:latin typeface="Arial Narrow" panose="020B0606020202030204" pitchFamily="34" charset="0"/>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68019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summary</a:t>
            </a:r>
            <a:br>
              <a:rPr lang="en-US" dirty="0">
                <a:solidFill>
                  <a:schemeClr val="accent1"/>
                </a:solidFill>
              </a:rPr>
            </a:br>
            <a:r>
              <a:rPr lang="en-US" dirty="0"/>
              <a:t>Zurn overview</a:t>
            </a:r>
            <a:br>
              <a:rPr lang="en-US" dirty="0"/>
            </a:b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26</a:t>
            </a:fld>
            <a:endParaRPr b="0" dirty="0">
              <a:latin typeface="Arial Regular" charset="0"/>
            </a:endParaRPr>
          </a:p>
        </p:txBody>
      </p:sp>
      <p:sp>
        <p:nvSpPr>
          <p:cNvPr id="6" name="TextBox 5"/>
          <p:cNvSpPr txBox="1"/>
          <p:nvPr/>
        </p:nvSpPr>
        <p:spPr>
          <a:xfrm>
            <a:off x="2286000" y="2309991"/>
            <a:ext cx="14401800" cy="6186309"/>
          </a:xfrm>
          <a:prstGeom prst="rect">
            <a:avLst/>
          </a:prstGeom>
          <a:noFill/>
        </p:spPr>
        <p:txBody>
          <a:bodyPr wrap="square" rtlCol="0">
            <a:spAutoFit/>
          </a:bodyPr>
          <a:lstStyle/>
          <a:p>
            <a:pPr>
              <a:spcBef>
                <a:spcPts val="3000"/>
              </a:spcBef>
              <a:buClr>
                <a:srgbClr val="0088BC"/>
              </a:buClr>
              <a:buSzPct val="75000"/>
            </a:pPr>
            <a:r>
              <a:rPr lang="en-US" sz="3600" dirty="0">
                <a:latin typeface="Arial Narrow" panose="020B0606020202030204" pitchFamily="34" charset="0"/>
                <a:cs typeface="Calibri"/>
              </a:rPr>
              <a:t>For more than a century, Zurn Engineered Water Solutions® has established itself as an innovator and leading manufacturer of highly engineered water product solutions.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Markets We Serve</a:t>
            </a:r>
          </a:p>
          <a:p>
            <a:r>
              <a:rPr lang="en-US" sz="2000" dirty="0">
                <a:solidFill>
                  <a:schemeClr val="tx2"/>
                </a:solidFill>
                <a:latin typeface="Arial Narrow" panose="020B0606020202030204" pitchFamily="34" charset="0"/>
                <a:cs typeface="Calibri"/>
              </a:rPr>
              <a:t>Zurn Engineered Water Solutions is a recognized leader in commercial, municipal, and industrial markets, delivering sustainable building solutions for new construction and retrofit applications.</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Industry Leading Product Lines</a:t>
            </a:r>
          </a:p>
          <a:p>
            <a:r>
              <a:rPr lang="en-US" sz="2000" dirty="0">
                <a:solidFill>
                  <a:schemeClr val="tx2"/>
                </a:solidFill>
                <a:latin typeface="Arial Narrow" panose="020B0606020202030204" pitchFamily="34" charset="0"/>
                <a:cs typeface="Calibri"/>
              </a:rPr>
              <a:t>The Zurn product offering includes items such as specification drainage products, manual and sensor operated flush valves, radiant heating systems, snow melt systems, trench drain systems, backflow and fire protection systems, and much, much more.</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Solutions We Provide</a:t>
            </a:r>
          </a:p>
          <a:p>
            <a:r>
              <a:rPr lang="en-US" sz="2000" dirty="0">
                <a:solidFill>
                  <a:schemeClr val="tx2"/>
                </a:solidFill>
                <a:latin typeface="Arial Narrow" panose="020B0606020202030204" pitchFamily="34" charset="0"/>
                <a:cs typeface="Calibri"/>
              </a:rPr>
              <a:t>At Zurn we are committed to providing smart solutions that save time and money. Our goal is serving the customer through innovation, continuous improvement, and assurance behind every installation.</a:t>
            </a:r>
          </a:p>
          <a:p>
            <a:pPr>
              <a:lnSpc>
                <a:spcPct val="80000"/>
              </a:lnSpc>
              <a:spcBef>
                <a:spcPts val="3000"/>
              </a:spcBef>
              <a:buClr>
                <a:srgbClr val="0088BC"/>
              </a:buClr>
              <a:buSzPct val="75000"/>
            </a:pPr>
            <a:r>
              <a:rPr lang="en-US" sz="2000" b="1" dirty="0">
                <a:solidFill>
                  <a:schemeClr val="accent1"/>
                </a:solidFill>
                <a:latin typeface="Arial Narrow" panose="020B0606020202030204" pitchFamily="34" charset="0"/>
                <a:cs typeface="Calibri"/>
              </a:rPr>
              <a:t>One Choice. One Zurn.</a:t>
            </a:r>
          </a:p>
          <a:p>
            <a:r>
              <a:rPr lang="en-US" sz="2000" dirty="0">
                <a:solidFill>
                  <a:schemeClr val="tx2"/>
                </a:solidFill>
                <a:latin typeface="Arial Narrow" panose="020B0606020202030204" pitchFamily="34" charset="0"/>
                <a:cs typeface="Calibri"/>
              </a:rPr>
              <a:t>Choose Zurn for a reliable, recognized manufacturer to supply your entire installation, from behind the wall rough-in, to finished trim product and fixture systems.</a:t>
            </a:r>
          </a:p>
        </p:txBody>
      </p:sp>
    </p:spTree>
    <p:extLst>
      <p:ext uri="{BB962C8B-B14F-4D97-AF65-F5344CB8AC3E}">
        <p14:creationId xmlns:p14="http://schemas.microsoft.com/office/powerpoint/2010/main" val="3127112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a:solidFill>
                  <a:schemeClr val="accent1"/>
                </a:solidFill>
              </a:rPr>
              <a:t>resources</a:t>
            </a:r>
            <a:br>
              <a:rPr lang="en-US" dirty="0">
                <a:solidFill>
                  <a:schemeClr val="accent1"/>
                </a:solidFill>
              </a:rPr>
            </a:br>
            <a:r>
              <a:rPr lang="en-US" dirty="0"/>
              <a:t>support</a:t>
            </a:r>
            <a:endParaRPr lang="uk-UA" dirty="0"/>
          </a:p>
        </p:txBody>
      </p:sp>
      <p:sp>
        <p:nvSpPr>
          <p:cNvPr id="3" name="Slide Number Placeholder 2"/>
          <p:cNvSpPr>
            <a:spLocks noGrp="1"/>
          </p:cNvSpPr>
          <p:nvPr>
            <p:ph type="sldNum" sz="quarter" idx="10"/>
          </p:nvPr>
        </p:nvSpPr>
        <p:spPr>
          <a:xfrm>
            <a:off x="16916400" y="9105900"/>
            <a:ext cx="1733550" cy="954107"/>
          </a:xfrm>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27</a:t>
            </a:fld>
            <a:endParaRPr b="0" dirty="0">
              <a:latin typeface="Arial Regular" charset="0"/>
            </a:endParaRPr>
          </a:p>
        </p:txBody>
      </p:sp>
      <p:sp>
        <p:nvSpPr>
          <p:cNvPr id="20" name="TextBox 19"/>
          <p:cNvSpPr txBox="1"/>
          <p:nvPr/>
        </p:nvSpPr>
        <p:spPr>
          <a:xfrm>
            <a:off x="2362200" y="3540672"/>
            <a:ext cx="3518347" cy="646331"/>
          </a:xfrm>
          <a:prstGeom prst="rect">
            <a:avLst/>
          </a:prstGeom>
          <a:noFill/>
        </p:spPr>
        <p:txBody>
          <a:bodyPr wrap="square" rtlCol="0">
            <a:spAutoFit/>
          </a:bodyPr>
          <a:lstStyle/>
          <a:p>
            <a:r>
              <a:rPr lang="en-US" sz="3600" dirty="0">
                <a:latin typeface="Arial Narrow Regular" charset="0"/>
              </a:rPr>
              <a:t>address</a:t>
            </a:r>
            <a:endParaRPr lang="uk-UA" sz="3600" dirty="0">
              <a:latin typeface="Arial Narrow Regular" charset="0"/>
            </a:endParaRPr>
          </a:p>
        </p:txBody>
      </p:sp>
      <p:sp>
        <p:nvSpPr>
          <p:cNvPr id="21" name="TextBox 20"/>
          <p:cNvSpPr txBox="1"/>
          <p:nvPr/>
        </p:nvSpPr>
        <p:spPr>
          <a:xfrm>
            <a:off x="2362200" y="4646214"/>
            <a:ext cx="3657600" cy="990015"/>
          </a:xfrm>
          <a:prstGeom prst="rect">
            <a:avLst/>
          </a:prstGeom>
          <a:noFill/>
        </p:spPr>
        <p:txBody>
          <a:bodyPr wrap="square" rtlCol="0">
            <a:spAutoFit/>
          </a:bodyPr>
          <a:lstStyle/>
          <a:p>
            <a:pPr>
              <a:lnSpc>
                <a:spcPct val="150000"/>
              </a:lnSpc>
            </a:pPr>
            <a:r>
              <a:rPr lang="en-US" sz="2000" dirty="0">
                <a:latin typeface="Arial Regular" charset="0"/>
              </a:rPr>
              <a:t>511</a:t>
            </a:r>
            <a:r>
              <a:rPr lang="en-US" sz="2000" dirty="0">
                <a:solidFill>
                  <a:schemeClr val="tx2"/>
                </a:solidFill>
                <a:latin typeface="Arial Regular" charset="0"/>
              </a:rPr>
              <a:t> Freshwater Way</a:t>
            </a:r>
          </a:p>
          <a:p>
            <a:pPr>
              <a:lnSpc>
                <a:spcPct val="150000"/>
              </a:lnSpc>
            </a:pPr>
            <a:r>
              <a:rPr lang="en-US" sz="2000" dirty="0">
                <a:solidFill>
                  <a:schemeClr val="tx2"/>
                </a:solidFill>
                <a:latin typeface="Arial Regular" charset="0"/>
              </a:rPr>
              <a:t>Milwaukee, WI </a:t>
            </a:r>
            <a:r>
              <a:rPr lang="en-US" sz="2000" dirty="0">
                <a:latin typeface="Arial Regular" charset="0"/>
              </a:rPr>
              <a:t>53204</a:t>
            </a:r>
          </a:p>
        </p:txBody>
      </p:sp>
      <p:sp>
        <p:nvSpPr>
          <p:cNvPr id="22" name="TextBox 21"/>
          <p:cNvSpPr txBox="1"/>
          <p:nvPr/>
        </p:nvSpPr>
        <p:spPr>
          <a:xfrm>
            <a:off x="6836569" y="3540672"/>
            <a:ext cx="3657600" cy="646331"/>
          </a:xfrm>
          <a:prstGeom prst="rect">
            <a:avLst/>
          </a:prstGeom>
          <a:noFill/>
        </p:spPr>
        <p:txBody>
          <a:bodyPr wrap="square" rtlCol="0">
            <a:spAutoFit/>
          </a:bodyPr>
          <a:lstStyle/>
          <a:p>
            <a:r>
              <a:rPr lang="en-US" sz="3600" dirty="0">
                <a:latin typeface="Arial Narrow Regular" charset="0"/>
              </a:rPr>
              <a:t>phone</a:t>
            </a:r>
            <a:endParaRPr lang="uk-UA" sz="3600" dirty="0">
              <a:latin typeface="Arial Narrow Regular" charset="0"/>
            </a:endParaRPr>
          </a:p>
        </p:txBody>
      </p:sp>
      <p:sp>
        <p:nvSpPr>
          <p:cNvPr id="18" name="TextBox 17"/>
          <p:cNvSpPr txBox="1"/>
          <p:nvPr/>
        </p:nvSpPr>
        <p:spPr>
          <a:xfrm>
            <a:off x="6836569" y="4643315"/>
            <a:ext cx="3339548" cy="528350"/>
          </a:xfrm>
          <a:prstGeom prst="rect">
            <a:avLst/>
          </a:prstGeom>
          <a:noFill/>
        </p:spPr>
        <p:txBody>
          <a:bodyPr wrap="square" rtlCol="0">
            <a:spAutoFit/>
          </a:bodyPr>
          <a:lstStyle/>
          <a:p>
            <a:pPr>
              <a:lnSpc>
                <a:spcPct val="150000"/>
              </a:lnSpc>
            </a:pPr>
            <a:r>
              <a:rPr lang="en-US" sz="2000" dirty="0">
                <a:solidFill>
                  <a:schemeClr val="tx2"/>
                </a:solidFill>
                <a:latin typeface="Arial Regular" charset="0"/>
              </a:rPr>
              <a:t>toll-free </a:t>
            </a:r>
            <a:r>
              <a:rPr lang="en-US" sz="2000" dirty="0">
                <a:latin typeface="Arial Regular" charset="0"/>
              </a:rPr>
              <a:t>1-855-ONE-ZURN</a:t>
            </a:r>
          </a:p>
        </p:txBody>
      </p:sp>
      <p:sp>
        <p:nvSpPr>
          <p:cNvPr id="25" name="TextBox 24"/>
          <p:cNvSpPr txBox="1"/>
          <p:nvPr/>
        </p:nvSpPr>
        <p:spPr>
          <a:xfrm>
            <a:off x="11310938" y="3540672"/>
            <a:ext cx="3657600" cy="646331"/>
          </a:xfrm>
          <a:prstGeom prst="rect">
            <a:avLst/>
          </a:prstGeom>
          <a:noFill/>
        </p:spPr>
        <p:txBody>
          <a:bodyPr wrap="square" rtlCol="0">
            <a:spAutoFit/>
          </a:bodyPr>
          <a:lstStyle/>
          <a:p>
            <a:r>
              <a:rPr lang="en-US" sz="3600" dirty="0">
                <a:latin typeface="Arial Narrow Regular" charset="0"/>
              </a:rPr>
              <a:t>online</a:t>
            </a:r>
            <a:endParaRPr lang="uk-UA" sz="3600" dirty="0">
              <a:latin typeface="Arial Narrow Regular" charset="0"/>
            </a:endParaRPr>
          </a:p>
        </p:txBody>
      </p:sp>
      <p:sp>
        <p:nvSpPr>
          <p:cNvPr id="26" name="TextBox 25"/>
          <p:cNvSpPr txBox="1"/>
          <p:nvPr/>
        </p:nvSpPr>
        <p:spPr>
          <a:xfrm>
            <a:off x="11310938" y="4643315"/>
            <a:ext cx="6443662" cy="4893647"/>
          </a:xfrm>
          <a:prstGeom prst="rect">
            <a:avLst/>
          </a:prstGeom>
          <a:noFill/>
        </p:spPr>
        <p:txBody>
          <a:bodyPr wrap="square" rtlCol="0">
            <a:spAutoFit/>
          </a:bodyPr>
          <a:lstStyle/>
          <a:p>
            <a:pPr>
              <a:lnSpc>
                <a:spcPct val="150000"/>
              </a:lnSpc>
            </a:pPr>
            <a:r>
              <a:rPr lang="en-US" sz="2000" dirty="0">
                <a:latin typeface="Arial Regular" charset="0"/>
              </a:rPr>
              <a:t>zurn</a:t>
            </a:r>
            <a:r>
              <a:rPr lang="en-US" sz="2000" dirty="0">
                <a:solidFill>
                  <a:schemeClr val="tx2"/>
                </a:solidFill>
                <a:latin typeface="Arial Regular" charset="0"/>
              </a:rPr>
              <a:t>.com</a:t>
            </a:r>
          </a:p>
          <a:p>
            <a:pPr>
              <a:lnSpc>
                <a:spcPct val="150000"/>
              </a:lnSpc>
            </a:pPr>
            <a:r>
              <a:rPr lang="en-US" sz="1400" dirty="0">
                <a:solidFill>
                  <a:schemeClr val="accent1"/>
                </a:solidFill>
                <a:latin typeface="Arial Narrow Regular"/>
              </a:rPr>
              <a:t>Product Pages | Tools, Specifications, &amp; Resources | Vertical Market Solutions</a:t>
            </a:r>
          </a:p>
          <a:p>
            <a:pPr>
              <a:lnSpc>
                <a:spcPct val="150000"/>
              </a:lnSpc>
            </a:pPr>
            <a:r>
              <a:rPr lang="en-US" sz="1400" dirty="0">
                <a:solidFill>
                  <a:schemeClr val="accent1"/>
                </a:solidFill>
                <a:latin typeface="Arial Narrow Regular"/>
              </a:rPr>
              <a:t>inSpec | Manufacturer Cross Reference | ARCAT | MasterSpec | SpecBuilder |</a:t>
            </a:r>
          </a:p>
          <a:p>
            <a:pPr>
              <a:lnSpc>
                <a:spcPct val="150000"/>
              </a:lnSpc>
            </a:pPr>
            <a:r>
              <a:rPr lang="en-US" sz="1400" dirty="0">
                <a:solidFill>
                  <a:schemeClr val="accent1"/>
                </a:solidFill>
                <a:latin typeface="Arial Narrow Regular"/>
              </a:rPr>
              <a:t>Specifiers | BIM/Revit Files</a:t>
            </a:r>
          </a:p>
          <a:p>
            <a:pPr>
              <a:lnSpc>
                <a:spcPct val="150000"/>
              </a:lnSpc>
            </a:pPr>
            <a:endParaRPr lang="en-US" sz="1000" dirty="0">
              <a:solidFill>
                <a:schemeClr val="tx2"/>
              </a:solidFill>
              <a:latin typeface="Arial Regular" charset="0"/>
            </a:endParaRPr>
          </a:p>
          <a:p>
            <a:pPr>
              <a:lnSpc>
                <a:spcPct val="150000"/>
              </a:lnSpc>
            </a:pPr>
            <a:r>
              <a:rPr lang="en-US" sz="2000" dirty="0">
                <a:latin typeface="Arial Regular" charset="0"/>
                <a:hlinkClick r:id="rId2"/>
              </a:rPr>
              <a:t>zurn</a:t>
            </a:r>
            <a:r>
              <a:rPr lang="en-US" sz="2000" dirty="0">
                <a:solidFill>
                  <a:schemeClr val="tx2"/>
                </a:solidFill>
                <a:latin typeface="Arial Regular" charset="0"/>
                <a:hlinkClick r:id="rId2"/>
              </a:rPr>
              <a:t>.com/resources/product-training</a:t>
            </a:r>
            <a:endParaRPr lang="en-US" sz="2000" dirty="0">
              <a:solidFill>
                <a:schemeClr val="tx2"/>
              </a:solidFill>
              <a:latin typeface="Arial Regular" charset="0"/>
            </a:endParaRPr>
          </a:p>
          <a:p>
            <a:pPr>
              <a:lnSpc>
                <a:spcPct val="150000"/>
              </a:lnSpc>
            </a:pPr>
            <a:r>
              <a:rPr lang="en-US" sz="1400" dirty="0">
                <a:solidFill>
                  <a:schemeClr val="accent1"/>
                </a:solidFill>
                <a:latin typeface="Arial Narrow Regular"/>
              </a:rPr>
              <a:t>Zurn Product - Overview</a:t>
            </a:r>
          </a:p>
          <a:p>
            <a:pPr>
              <a:lnSpc>
                <a:spcPct val="150000"/>
              </a:lnSpc>
            </a:pPr>
            <a:r>
              <a:rPr lang="en-US" sz="1400" dirty="0">
                <a:solidFill>
                  <a:schemeClr val="accent1"/>
                </a:solidFill>
                <a:latin typeface="Arial Narrow Regular"/>
              </a:rPr>
              <a:t>How to Install and Support</a:t>
            </a:r>
          </a:p>
          <a:p>
            <a:pPr>
              <a:lnSpc>
                <a:spcPct val="150000"/>
              </a:lnSpc>
            </a:pPr>
            <a:endParaRPr lang="en-US" sz="2400" dirty="0">
              <a:solidFill>
                <a:schemeClr val="tx2"/>
              </a:solidFill>
              <a:latin typeface="Arial Narrow Regular"/>
            </a:endParaRPr>
          </a:p>
          <a:p>
            <a:r>
              <a:rPr lang="en-US" sz="2400" dirty="0">
                <a:solidFill>
                  <a:schemeClr val="tx2"/>
                </a:solidFill>
                <a:latin typeface="Arial Narrow Regular"/>
              </a:rPr>
              <a:t>facebook.com</a:t>
            </a:r>
            <a:r>
              <a:rPr lang="en-US" sz="2400" dirty="0">
                <a:latin typeface="Arial Narrow Regular"/>
              </a:rPr>
              <a:t>/</a:t>
            </a:r>
            <a:r>
              <a:rPr lang="en-US" sz="2400" dirty="0" err="1">
                <a:latin typeface="Arial Narrow Regular"/>
              </a:rPr>
              <a:t>ZurnIndustries</a:t>
            </a:r>
            <a:r>
              <a:rPr lang="en-US" sz="2400" dirty="0">
                <a:latin typeface="Arial Narrow Regular"/>
              </a:rPr>
              <a:t> </a:t>
            </a:r>
          </a:p>
          <a:p>
            <a:r>
              <a:rPr lang="en-US" sz="2400" dirty="0">
                <a:solidFill>
                  <a:schemeClr val="tx2"/>
                </a:solidFill>
                <a:latin typeface="Arial Narrow Regular"/>
              </a:rPr>
              <a:t>twitter.com</a:t>
            </a:r>
            <a:r>
              <a:rPr lang="en-US" sz="2400" dirty="0">
                <a:latin typeface="Arial Narrow Regular"/>
              </a:rPr>
              <a:t>/</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linkedin.com</a:t>
            </a:r>
            <a:r>
              <a:rPr lang="en-US" sz="2400" dirty="0">
                <a:latin typeface="Arial Narrow Regular"/>
              </a:rPr>
              <a:t>/company/</a:t>
            </a:r>
            <a:r>
              <a:rPr lang="en-US" sz="2400" dirty="0" err="1">
                <a:latin typeface="Arial Narrow Regular"/>
              </a:rPr>
              <a:t>ZurnIndustries</a:t>
            </a:r>
            <a:endParaRPr lang="en-US" sz="2400" dirty="0">
              <a:latin typeface="Arial Narrow Regular"/>
            </a:endParaRPr>
          </a:p>
          <a:p>
            <a:r>
              <a:rPr lang="en-US" sz="2400" dirty="0">
                <a:solidFill>
                  <a:schemeClr val="tx2"/>
                </a:solidFill>
                <a:latin typeface="Arial Narrow Regular"/>
              </a:rPr>
              <a:t>youtube.com</a:t>
            </a:r>
            <a:r>
              <a:rPr lang="en-US" sz="2400" dirty="0">
                <a:latin typeface="Arial Narrow Regular"/>
              </a:rPr>
              <a:t>/</a:t>
            </a:r>
            <a:r>
              <a:rPr lang="en-US" sz="2400" dirty="0" err="1">
                <a:latin typeface="Arial Narrow Regular"/>
              </a:rPr>
              <a:t>ZurnIndustriesLLC</a:t>
            </a:r>
            <a:endParaRPr lang="en-US" sz="2400" dirty="0">
              <a:latin typeface="Arial Narrow Regular"/>
            </a:endParaRPr>
          </a:p>
        </p:txBody>
      </p:sp>
      <p:cxnSp>
        <p:nvCxnSpPr>
          <p:cNvPr id="5" name="Straight Connector 4"/>
          <p:cNvCxnSpPr/>
          <p:nvPr/>
        </p:nvCxnSpPr>
        <p:spPr>
          <a:xfrm>
            <a:off x="24717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675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463338" y="4312607"/>
            <a:ext cx="762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014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9124951" y="-28666"/>
            <a:ext cx="9163049" cy="102997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5" name="Rectangle 4"/>
          <p:cNvSpPr/>
          <p:nvPr/>
        </p:nvSpPr>
        <p:spPr>
          <a:xfrm>
            <a:off x="0" y="-12700"/>
            <a:ext cx="9124951" cy="102870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27" name="TextBox 26"/>
          <p:cNvSpPr txBox="1"/>
          <p:nvPr/>
        </p:nvSpPr>
        <p:spPr>
          <a:xfrm>
            <a:off x="609600" y="3522678"/>
            <a:ext cx="8080432" cy="2246769"/>
          </a:xfrm>
          <a:prstGeom prst="rect">
            <a:avLst/>
          </a:prstGeom>
          <a:noFill/>
        </p:spPr>
        <p:txBody>
          <a:bodyPr wrap="square" rtlCol="0">
            <a:spAutoFit/>
          </a:bodyPr>
          <a:lstStyle/>
          <a:p>
            <a:r>
              <a:rPr lang="en-US" sz="2000" dirty="0">
                <a:solidFill>
                  <a:schemeClr val="bg2"/>
                </a:solidFill>
                <a:latin typeface="Arial Narrow Regular"/>
              </a:rPr>
              <a:t>For contractors and building owners,</a:t>
            </a:r>
          </a:p>
          <a:p>
            <a:r>
              <a:rPr lang="en-US" sz="2000" dirty="0">
                <a:solidFill>
                  <a:schemeClr val="bg2"/>
                </a:solidFill>
                <a:latin typeface="Arial Narrow Regular"/>
              </a:rPr>
              <a:t>Zurn Industries provides PEX (cross linked polyethylene) for residential, commercial, and industrial plumbing</a:t>
            </a:r>
          </a:p>
          <a:p>
            <a:r>
              <a:rPr lang="en-US" sz="2000" dirty="0">
                <a:solidFill>
                  <a:schemeClr val="bg2"/>
                </a:solidFill>
                <a:latin typeface="Arial Narrow Regular"/>
              </a:rPr>
              <a:t>that offers pipe and system superiority</a:t>
            </a:r>
          </a:p>
          <a:p>
            <a:r>
              <a:rPr lang="en-US" sz="2000" dirty="0">
                <a:solidFill>
                  <a:schemeClr val="bg2"/>
                </a:solidFill>
                <a:latin typeface="Arial Narrow Regular"/>
              </a:rPr>
              <a:t>unlike any other manufacturer</a:t>
            </a:r>
          </a:p>
          <a:p>
            <a:r>
              <a:rPr lang="en-US" sz="2000" dirty="0">
                <a:solidFill>
                  <a:schemeClr val="bg2"/>
                </a:solidFill>
                <a:latin typeface="Arial Narrow Regular"/>
              </a:rPr>
              <a:t>allowing you to use one pipe for both crimp and expansion fittings</a:t>
            </a:r>
          </a:p>
          <a:p>
            <a:r>
              <a:rPr lang="en-US" sz="2000" dirty="0">
                <a:solidFill>
                  <a:schemeClr val="bg2"/>
                </a:solidFill>
                <a:latin typeface="Arial Narrow Regular"/>
              </a:rPr>
              <a:t>for a variety of plumbing applications</a:t>
            </a:r>
            <a:endParaRPr lang="en-US" sz="2000" dirty="0">
              <a:solidFill>
                <a:schemeClr val="bg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1920784"/>
            <a:ext cx="6818536" cy="6400800"/>
          </a:xfrm>
          <a:prstGeom prst="rect">
            <a:avLst/>
          </a:prstGeom>
        </p:spPr>
      </p:pic>
    </p:spTree>
    <p:extLst>
      <p:ext uri="{BB962C8B-B14F-4D97-AF65-F5344CB8AC3E}">
        <p14:creationId xmlns:p14="http://schemas.microsoft.com/office/powerpoint/2010/main" val="2399819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962076"/>
          </a:xfrm>
        </p:spPr>
        <p:txBody>
          <a:bodyPr/>
          <a:lstStyle/>
          <a:p>
            <a:r>
              <a:rPr lang="en-US" dirty="0">
                <a:solidFill>
                  <a:schemeClr val="accent1"/>
                </a:solidFill>
              </a:rPr>
              <a:t>voice of customer</a:t>
            </a:r>
            <a:br>
              <a:rPr lang="en-US" dirty="0">
                <a:solidFill>
                  <a:schemeClr val="accent1"/>
                </a:solidFill>
              </a:rPr>
            </a:br>
            <a:r>
              <a:rPr lang="en-US" dirty="0"/>
              <a:t>industries</a:t>
            </a:r>
            <a:br>
              <a:rPr lang="en-US" dirty="0">
                <a:solidFill>
                  <a:schemeClr val="accent1"/>
                </a:solidFill>
              </a:rPr>
            </a:br>
            <a:endParaRPr lang="uk-UA" dirty="0">
              <a:solidFill>
                <a:srgbClr val="0A091B"/>
              </a:solidFill>
            </a:endParaRPr>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4</a:t>
            </a:fld>
            <a:endParaRPr b="0" dirty="0">
              <a:latin typeface="Arial Regular" charset="0"/>
            </a:endParaRPr>
          </a:p>
        </p:txBody>
      </p:sp>
      <p:cxnSp>
        <p:nvCxnSpPr>
          <p:cNvPr id="5" name="Straight Connector 4"/>
          <p:cNvCxnSpPr/>
          <p:nvPr/>
        </p:nvCxnSpPr>
        <p:spPr>
          <a:xfrm>
            <a:off x="6386513" y="4343400"/>
            <a:ext cx="14287"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901489" y="4343400"/>
            <a:ext cx="1" cy="2675304"/>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2058913" y="3690253"/>
            <a:ext cx="5543287" cy="3310086"/>
            <a:chOff x="1658022" y="3695700"/>
            <a:chExt cx="4020230" cy="3310086"/>
          </a:xfrm>
        </p:grpSpPr>
        <p:sp>
          <p:nvSpPr>
            <p:cNvPr id="9" name="TextBox 8"/>
            <p:cNvSpPr txBox="1"/>
            <p:nvPr/>
          </p:nvSpPr>
          <p:spPr>
            <a:xfrm>
              <a:off x="1658022" y="5682347"/>
              <a:ext cx="4020230" cy="1323439"/>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easy and cost-effective to install and maintain</a:t>
              </a:r>
              <a:r>
                <a:rPr lang="en-US" sz="2000" dirty="0">
                  <a:solidFill>
                    <a:schemeClr val="tx2"/>
                  </a:solidFill>
                  <a:latin typeface="Arial Narrow Regular"/>
                </a:rPr>
                <a:t>, that are assembled and packaged in a manner that streamlines installation.” </a:t>
              </a:r>
              <a:endParaRPr lang="uk-UA" sz="2000" dirty="0">
                <a:solidFill>
                  <a:schemeClr val="tx2"/>
                </a:solidFill>
                <a:latin typeface="Arial Regular" charset="0"/>
              </a:endParaRPr>
            </a:p>
          </p:txBody>
        </p:sp>
        <p:sp>
          <p:nvSpPr>
            <p:cNvPr id="8" name="TextBox 7"/>
            <p:cNvSpPr txBox="1"/>
            <p:nvPr/>
          </p:nvSpPr>
          <p:spPr>
            <a:xfrm>
              <a:off x="1847851" y="4782324"/>
              <a:ext cx="3562350" cy="646331"/>
            </a:xfrm>
            <a:prstGeom prst="rect">
              <a:avLst/>
            </a:prstGeom>
            <a:noFill/>
          </p:spPr>
          <p:txBody>
            <a:bodyPr wrap="square" rtlCol="0">
              <a:spAutoFit/>
            </a:bodyPr>
            <a:lstStyle/>
            <a:p>
              <a:pPr algn="ctr"/>
              <a:r>
                <a:rPr lang="en-US" sz="3600" dirty="0">
                  <a:latin typeface="Arial Narrow Regular" charset="0"/>
                </a:rPr>
                <a:t>contractor</a:t>
              </a:r>
              <a:endParaRPr lang="uk-UA" sz="3600" dirty="0">
                <a:latin typeface="Arial Narrow Regular" charset="0"/>
              </a:endParaRPr>
            </a:p>
          </p:txBody>
        </p:sp>
        <p:pic>
          <p:nvPicPr>
            <p:cNvPr id="28" name="Picture 27" descr="construction helme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3695700"/>
              <a:ext cx="977900" cy="838200"/>
            </a:xfrm>
            <a:prstGeom prst="rect">
              <a:avLst/>
            </a:prstGeom>
          </p:spPr>
        </p:pic>
      </p:grpSp>
      <p:grpSp>
        <p:nvGrpSpPr>
          <p:cNvPr id="22" name="Group 21"/>
          <p:cNvGrpSpPr/>
          <p:nvPr/>
        </p:nvGrpSpPr>
        <p:grpSpPr>
          <a:xfrm>
            <a:off x="871537" y="3741390"/>
            <a:ext cx="5453063" cy="3002310"/>
            <a:chOff x="7010403" y="3771900"/>
            <a:chExt cx="4343270" cy="3002310"/>
          </a:xfrm>
        </p:grpSpPr>
        <p:sp>
          <p:nvSpPr>
            <p:cNvPr id="11" name="TextBox 10"/>
            <p:cNvSpPr txBox="1"/>
            <p:nvPr/>
          </p:nvSpPr>
          <p:spPr>
            <a:xfrm>
              <a:off x="7010403" y="5758547"/>
              <a:ext cx="4343270" cy="1015663"/>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 and have a low total cost of ownership </a:t>
              </a:r>
              <a:r>
                <a:rPr lang="en-US" sz="2000" dirty="0">
                  <a:solidFill>
                    <a:schemeClr val="tx2"/>
                  </a:solidFill>
                  <a:latin typeface="Arial Narrow Regular"/>
                </a:rPr>
                <a:t>+ require </a:t>
              </a:r>
              <a:r>
                <a:rPr lang="en-US" sz="2000" b="1" dirty="0">
                  <a:solidFill>
                    <a:schemeClr val="tx2"/>
                  </a:solidFill>
                  <a:latin typeface="Arial Narrow Regular"/>
                </a:rPr>
                <a:t>minimum downtime for maintenance</a:t>
              </a:r>
              <a:r>
                <a:rPr lang="en-US" sz="2000" dirty="0">
                  <a:solidFill>
                    <a:schemeClr val="tx2"/>
                  </a:solidFill>
                  <a:latin typeface="Arial Narrow Regular"/>
                </a:rPr>
                <a:t>.”</a:t>
              </a:r>
            </a:p>
          </p:txBody>
        </p:sp>
        <p:sp>
          <p:nvSpPr>
            <p:cNvPr id="10" name="TextBox 9"/>
            <p:cNvSpPr txBox="1"/>
            <p:nvPr/>
          </p:nvSpPr>
          <p:spPr>
            <a:xfrm>
              <a:off x="7010403" y="4782324"/>
              <a:ext cx="4267198" cy="646331"/>
            </a:xfrm>
            <a:prstGeom prst="rect">
              <a:avLst/>
            </a:prstGeom>
            <a:noFill/>
          </p:spPr>
          <p:txBody>
            <a:bodyPr wrap="square" rtlCol="0">
              <a:spAutoFit/>
            </a:bodyPr>
            <a:lstStyle/>
            <a:p>
              <a:pPr algn="ctr"/>
              <a:r>
                <a:rPr lang="en-US" sz="3600" dirty="0">
                  <a:solidFill>
                    <a:srgbClr val="0A091B"/>
                  </a:solidFill>
                  <a:latin typeface="Arial Narrow Regular" charset="0"/>
                </a:rPr>
                <a:t>builder</a:t>
              </a:r>
              <a:endParaRPr lang="uk-UA" sz="3600" dirty="0">
                <a:solidFill>
                  <a:srgbClr val="0A091B"/>
                </a:solidFill>
                <a:latin typeface="Arial Narrow Regular" charset="0"/>
              </a:endParaRPr>
            </a:p>
          </p:txBody>
        </p:sp>
        <p:pic>
          <p:nvPicPr>
            <p:cNvPr id="29" name="Picture 28" descr="building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0" y="3771900"/>
              <a:ext cx="838200" cy="838200"/>
            </a:xfrm>
            <a:prstGeom prst="rect">
              <a:avLst/>
            </a:prstGeom>
          </p:spPr>
        </p:pic>
      </p:grpSp>
      <p:grpSp>
        <p:nvGrpSpPr>
          <p:cNvPr id="24" name="Group 23"/>
          <p:cNvGrpSpPr/>
          <p:nvPr/>
        </p:nvGrpSpPr>
        <p:grpSpPr>
          <a:xfrm>
            <a:off x="6543938" y="3690253"/>
            <a:ext cx="5357552" cy="2712898"/>
            <a:chOff x="12553951" y="3695700"/>
            <a:chExt cx="4337501" cy="2712898"/>
          </a:xfrm>
        </p:grpSpPr>
        <p:sp>
          <p:nvSpPr>
            <p:cNvPr id="12" name="TextBox 11"/>
            <p:cNvSpPr txBox="1"/>
            <p:nvPr/>
          </p:nvSpPr>
          <p:spPr>
            <a:xfrm>
              <a:off x="12553951" y="4782324"/>
              <a:ext cx="4210050" cy="646331"/>
            </a:xfrm>
            <a:prstGeom prst="rect">
              <a:avLst/>
            </a:prstGeom>
            <a:noFill/>
          </p:spPr>
          <p:txBody>
            <a:bodyPr wrap="square" rtlCol="0">
              <a:spAutoFit/>
            </a:bodyPr>
            <a:lstStyle/>
            <a:p>
              <a:pPr algn="ctr"/>
              <a:r>
                <a:rPr lang="en-US" sz="3600" dirty="0">
                  <a:solidFill>
                    <a:srgbClr val="0A091B"/>
                  </a:solidFill>
                  <a:latin typeface="Arial Narrow Regular" charset="0"/>
                </a:rPr>
                <a:t>wholesaler</a:t>
              </a:r>
            </a:p>
          </p:txBody>
        </p:sp>
        <p:sp>
          <p:nvSpPr>
            <p:cNvPr id="13" name="TextBox 12"/>
            <p:cNvSpPr txBox="1"/>
            <p:nvPr/>
          </p:nvSpPr>
          <p:spPr>
            <a:xfrm>
              <a:off x="12553951" y="5700712"/>
              <a:ext cx="4337501" cy="707886"/>
            </a:xfrm>
            <a:prstGeom prst="rect">
              <a:avLst/>
            </a:prstGeom>
            <a:noFill/>
          </p:spPr>
          <p:txBody>
            <a:bodyPr wrap="square" rtlCol="0">
              <a:spAutoFit/>
            </a:bodyPr>
            <a:lstStyle/>
            <a:p>
              <a:pPr algn="ctr"/>
              <a:r>
                <a:rPr lang="en-US" sz="2000" dirty="0">
                  <a:solidFill>
                    <a:schemeClr val="tx2"/>
                  </a:solidFill>
                  <a:latin typeface="Arial Narrow Regular"/>
                </a:rPr>
                <a:t>“I need products that are </a:t>
              </a:r>
              <a:r>
                <a:rPr lang="en-US" sz="2000" b="1" dirty="0">
                  <a:solidFill>
                    <a:schemeClr val="tx2"/>
                  </a:solidFill>
                  <a:latin typeface="Arial Narrow Regular"/>
                </a:rPr>
                <a:t>durable</a:t>
              </a:r>
              <a:r>
                <a:rPr lang="en-US" sz="2000" dirty="0">
                  <a:solidFill>
                    <a:schemeClr val="tx2"/>
                  </a:solidFill>
                  <a:latin typeface="Arial Narrow Regular"/>
                </a:rPr>
                <a:t> and </a:t>
              </a:r>
              <a:r>
                <a:rPr lang="en-US" sz="2000" b="1" dirty="0">
                  <a:solidFill>
                    <a:schemeClr val="tx2"/>
                  </a:solidFill>
                  <a:latin typeface="Arial Narrow Regular"/>
                </a:rPr>
                <a:t>cost-effective</a:t>
              </a:r>
              <a:r>
                <a:rPr lang="en-US" sz="2000" dirty="0">
                  <a:solidFill>
                    <a:schemeClr val="tx2"/>
                  </a:solidFill>
                  <a:latin typeface="Arial Narrow Regular"/>
                </a:rPr>
                <a:t>.”</a:t>
              </a:r>
              <a:endParaRPr lang="uk-UA" sz="2000" dirty="0">
                <a:solidFill>
                  <a:schemeClr val="tx2"/>
                </a:solidFill>
                <a:latin typeface="Arial Regular" charset="0"/>
              </a:endParaRPr>
            </a:p>
          </p:txBody>
        </p:sp>
        <p:pic>
          <p:nvPicPr>
            <p:cNvPr id="30" name="Picture 29" descr="box 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49400" y="3695700"/>
              <a:ext cx="838200" cy="838200"/>
            </a:xfrm>
            <a:prstGeom prst="rect">
              <a:avLst/>
            </a:prstGeom>
          </p:spPr>
        </p:pic>
      </p:grpSp>
      <p:sp>
        <p:nvSpPr>
          <p:cNvPr id="18" name="Content Placeholder 2"/>
          <p:cNvSpPr txBox="1">
            <a:spLocks/>
          </p:cNvSpPr>
          <p:nvPr/>
        </p:nvSpPr>
        <p:spPr>
          <a:xfrm>
            <a:off x="3635419" y="8006357"/>
            <a:ext cx="141477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Healthcare  </a:t>
            </a:r>
            <a:r>
              <a:rPr lang="en-US" sz="2000" dirty="0">
                <a:solidFill>
                  <a:schemeClr val="tx2"/>
                </a:solidFill>
                <a:latin typeface="Arial Narrow Regular"/>
              </a:rPr>
              <a:t>| </a:t>
            </a:r>
            <a:r>
              <a:rPr lang="en-US" sz="2000" b="1" dirty="0">
                <a:solidFill>
                  <a:schemeClr val="tx2"/>
                </a:solidFill>
                <a:latin typeface="Arial Narrow Regular"/>
              </a:rPr>
              <a:t> Retail  </a:t>
            </a:r>
            <a:r>
              <a:rPr lang="en-US" sz="2000" dirty="0">
                <a:solidFill>
                  <a:schemeClr val="tx2"/>
                </a:solidFill>
                <a:latin typeface="Arial Narrow Regular"/>
              </a:rPr>
              <a:t>| </a:t>
            </a:r>
            <a:r>
              <a:rPr lang="en-US" sz="2000" b="1" dirty="0">
                <a:solidFill>
                  <a:schemeClr val="tx2"/>
                </a:solidFill>
                <a:latin typeface="Arial Narrow Regular"/>
              </a:rPr>
              <a:t> Food Service </a:t>
            </a:r>
            <a:r>
              <a:rPr lang="en-US" sz="2000" dirty="0">
                <a:solidFill>
                  <a:schemeClr val="tx2"/>
                </a:solidFill>
                <a:latin typeface="Arial Narrow Regular"/>
              </a:rPr>
              <a:t> |  </a:t>
            </a:r>
            <a:r>
              <a:rPr lang="en-US" sz="2000" b="1" dirty="0">
                <a:solidFill>
                  <a:schemeClr val="tx2"/>
                </a:solidFill>
                <a:latin typeface="Arial Narrow Regular"/>
              </a:rPr>
              <a:t>Hospitality  </a:t>
            </a:r>
            <a:r>
              <a:rPr lang="en-US" sz="2000" dirty="0">
                <a:solidFill>
                  <a:schemeClr val="tx2"/>
                </a:solidFill>
                <a:latin typeface="Arial Narrow Regular"/>
              </a:rPr>
              <a:t>| </a:t>
            </a:r>
            <a:r>
              <a:rPr lang="en-US" sz="2000" b="1" dirty="0">
                <a:solidFill>
                  <a:schemeClr val="tx2"/>
                </a:solidFill>
                <a:latin typeface="Arial Narrow Regular"/>
              </a:rPr>
              <a:t> Restaurants </a:t>
            </a:r>
            <a:r>
              <a:rPr lang="en-US" sz="2000" dirty="0">
                <a:solidFill>
                  <a:schemeClr val="tx2"/>
                </a:solidFill>
                <a:latin typeface="Arial Narrow Regular"/>
              </a:rPr>
              <a:t> |  </a:t>
            </a:r>
            <a:r>
              <a:rPr lang="en-US" sz="2000" b="1" dirty="0">
                <a:solidFill>
                  <a:schemeClr val="tx2"/>
                </a:solidFill>
                <a:latin typeface="Arial Narrow Regular"/>
              </a:rPr>
              <a:t>Institutional/Education </a:t>
            </a:r>
            <a:r>
              <a:rPr lang="en-US" sz="2000" dirty="0">
                <a:solidFill>
                  <a:schemeClr val="tx2"/>
                </a:solidFill>
                <a:latin typeface="Arial Narrow Regular"/>
              </a:rPr>
              <a:t> |  </a:t>
            </a:r>
            <a:r>
              <a:rPr lang="en-US" sz="2000" b="1" dirty="0">
                <a:solidFill>
                  <a:schemeClr val="tx2"/>
                </a:solidFill>
                <a:latin typeface="Arial Narrow Regular"/>
              </a:rPr>
              <a:t>Government</a:t>
            </a:r>
            <a:endParaRPr lang="en-US" sz="2400" dirty="0"/>
          </a:p>
        </p:txBody>
      </p:sp>
      <p:sp>
        <p:nvSpPr>
          <p:cNvPr id="19" name="Content Placeholder 2"/>
          <p:cNvSpPr txBox="1">
            <a:spLocks/>
          </p:cNvSpPr>
          <p:nvPr/>
        </p:nvSpPr>
        <p:spPr>
          <a:xfrm>
            <a:off x="7162800" y="8491537"/>
            <a:ext cx="5689556" cy="489943"/>
          </a:xfrm>
          <a:prstGeom prst="rect">
            <a:avLst/>
          </a:prstGeom>
        </p:spPr>
        <p:txBody>
          <a:bodyPr vert="horz" lIns="137160" tIns="68580" rIns="137160" bIns="68580" rtlCol="0">
            <a:normAutofit/>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Narrow Regular"/>
              </a:rPr>
              <a:t>Residential  </a:t>
            </a:r>
            <a:r>
              <a:rPr lang="en-US" sz="2000" dirty="0">
                <a:solidFill>
                  <a:schemeClr val="tx2"/>
                </a:solidFill>
                <a:latin typeface="Arial Narrow Regular"/>
              </a:rPr>
              <a:t>| </a:t>
            </a:r>
            <a:r>
              <a:rPr lang="en-US" sz="2000" b="1" dirty="0">
                <a:solidFill>
                  <a:schemeClr val="tx2"/>
                </a:solidFill>
                <a:latin typeface="Arial Narrow Regular"/>
              </a:rPr>
              <a:t> Multi-Family  </a:t>
            </a:r>
            <a:r>
              <a:rPr lang="en-US" sz="2000" dirty="0">
                <a:solidFill>
                  <a:schemeClr val="tx2"/>
                </a:solidFill>
                <a:latin typeface="Arial Narrow Regular"/>
              </a:rPr>
              <a:t>| </a:t>
            </a:r>
            <a:r>
              <a:rPr lang="en-US" sz="2000" b="1" dirty="0">
                <a:solidFill>
                  <a:schemeClr val="tx2"/>
                </a:solidFill>
                <a:latin typeface="Arial Narrow Regular"/>
              </a:rPr>
              <a:t> Commercial</a:t>
            </a:r>
            <a:endParaRPr lang="en-US" sz="2400" dirty="0"/>
          </a:p>
        </p:txBody>
      </p:sp>
    </p:spTree>
    <p:extLst>
      <p:ext uri="{BB962C8B-B14F-4D97-AF65-F5344CB8AC3E}">
        <p14:creationId xmlns:p14="http://schemas.microsoft.com/office/powerpoint/2010/main" val="2562073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644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p:txBody>
          <a:bodyPr/>
          <a:lstStyle/>
          <a:p>
            <a:r>
              <a:rPr lang="en-US" dirty="0">
                <a:solidFill>
                  <a:schemeClr val="accent1"/>
                </a:solidFill>
              </a:rPr>
              <a:t>how it works</a:t>
            </a:r>
            <a:br>
              <a:rPr lang="en-US" dirty="0"/>
            </a:br>
            <a:r>
              <a:rPr lang="en-US" dirty="0"/>
              <a:t>step-by-step</a:t>
            </a:r>
            <a:endParaRPr lang="uk-UA" dirty="0"/>
          </a:p>
        </p:txBody>
      </p:sp>
      <p:cxnSp>
        <p:nvCxnSpPr>
          <p:cNvPr id="46" name="Straight Connector 45"/>
          <p:cNvCxnSpPr>
            <a:stCxn id="30" idx="4"/>
            <a:endCxn id="53" idx="0"/>
          </p:cNvCxnSpPr>
          <p:nvPr/>
        </p:nvCxnSpPr>
        <p:spPr>
          <a:xfrm>
            <a:off x="12534900" y="3030115"/>
            <a:ext cx="0" cy="136486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53" idx="4"/>
            <a:endCxn id="58" idx="0"/>
          </p:cNvCxnSpPr>
          <p:nvPr/>
        </p:nvCxnSpPr>
        <p:spPr>
          <a:xfrm>
            <a:off x="12534900" y="4623577"/>
            <a:ext cx="0" cy="1650552"/>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9677400" y="2552700"/>
            <a:ext cx="8686800" cy="1165086"/>
            <a:chOff x="10058400" y="2933700"/>
            <a:chExt cx="8686800" cy="1165086"/>
          </a:xfrm>
        </p:grpSpPr>
        <p:sp>
          <p:nvSpPr>
            <p:cNvPr id="30" name="Oval 29"/>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9" name="TextBox 38"/>
            <p:cNvSpPr txBox="1"/>
            <p:nvPr/>
          </p:nvSpPr>
          <p:spPr>
            <a:xfrm>
              <a:off x="13335000" y="2933700"/>
              <a:ext cx="5410200" cy="584775"/>
            </a:xfrm>
            <a:prstGeom prst="rect">
              <a:avLst/>
            </a:prstGeom>
            <a:noFill/>
          </p:spPr>
          <p:txBody>
            <a:bodyPr wrap="square" rtlCol="0">
              <a:spAutoFit/>
            </a:bodyPr>
            <a:lstStyle/>
            <a:p>
              <a:r>
                <a:rPr lang="en-US" sz="3200" dirty="0">
                  <a:latin typeface="Arial Narrow Regular" charset="0"/>
                </a:rPr>
                <a:t>water travels thru pipes</a:t>
              </a:r>
              <a:endParaRPr lang="uk-UA" sz="3200" dirty="0">
                <a:latin typeface="Arial Narrow Regular" charset="0"/>
              </a:endParaRPr>
            </a:p>
          </p:txBody>
        </p:sp>
        <p:sp>
          <p:nvSpPr>
            <p:cNvPr id="40" name="TextBox 39"/>
            <p:cNvSpPr txBox="1"/>
            <p:nvPr/>
          </p:nvSpPr>
          <p:spPr>
            <a:xfrm>
              <a:off x="13373100" y="3390900"/>
              <a:ext cx="4991100" cy="707886"/>
            </a:xfrm>
            <a:prstGeom prst="rect">
              <a:avLst/>
            </a:prstGeom>
            <a:noFill/>
          </p:spPr>
          <p:txBody>
            <a:bodyPr wrap="square" rtlCol="0">
              <a:spAutoFit/>
            </a:bodyPr>
            <a:lstStyle/>
            <a:p>
              <a:r>
                <a:rPr lang="en-US" sz="2000" dirty="0">
                  <a:solidFill>
                    <a:schemeClr val="tx2"/>
                  </a:solidFill>
                  <a:latin typeface="Arial Regular" charset="0"/>
                </a:rPr>
                <a:t>As an alternative or in additional to copper, PVC…</a:t>
              </a:r>
            </a:p>
          </p:txBody>
        </p:sp>
        <p:sp>
          <p:nvSpPr>
            <p:cNvPr id="50" name="TextBox 49"/>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1</a:t>
              </a:r>
              <a:endParaRPr lang="uk-UA" sz="3600" dirty="0">
                <a:solidFill>
                  <a:schemeClr val="accent1"/>
                </a:solidFill>
                <a:latin typeface="Arial Narrow Regular" charset="0"/>
              </a:endParaRPr>
            </a:p>
          </p:txBody>
        </p:sp>
      </p:grpSp>
      <p:grpSp>
        <p:nvGrpSpPr>
          <p:cNvPr id="52" name="Group 51"/>
          <p:cNvGrpSpPr/>
          <p:nvPr/>
        </p:nvGrpSpPr>
        <p:grpSpPr>
          <a:xfrm>
            <a:off x="9677400" y="4146162"/>
            <a:ext cx="8305800" cy="1479601"/>
            <a:chOff x="10058400" y="2933700"/>
            <a:chExt cx="8305800" cy="1479601"/>
          </a:xfrm>
        </p:grpSpPr>
        <p:sp>
          <p:nvSpPr>
            <p:cNvPr id="53" name="Oval 52"/>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4" name="TextBox 53"/>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and fittings </a:t>
              </a:r>
              <a:endParaRPr lang="uk-UA" sz="3200" dirty="0">
                <a:latin typeface="Arial Narrow Regular" charset="0"/>
              </a:endParaRPr>
            </a:p>
          </p:txBody>
        </p:sp>
        <p:sp>
          <p:nvSpPr>
            <p:cNvPr id="55" name="TextBox 54"/>
            <p:cNvSpPr txBox="1"/>
            <p:nvPr/>
          </p:nvSpPr>
          <p:spPr>
            <a:xfrm>
              <a:off x="13411201" y="3397638"/>
              <a:ext cx="4952999" cy="1015663"/>
            </a:xfrm>
            <a:prstGeom prst="rect">
              <a:avLst/>
            </a:prstGeom>
            <a:noFill/>
          </p:spPr>
          <p:txBody>
            <a:bodyPr wrap="square" rtlCol="0">
              <a:spAutoFit/>
            </a:bodyPr>
            <a:lstStyle/>
            <a:p>
              <a:r>
                <a:rPr lang="en-US" sz="2000" dirty="0">
                  <a:solidFill>
                    <a:schemeClr val="tx2"/>
                  </a:solidFill>
                  <a:latin typeface="Arial Regular" charset="0"/>
                </a:rPr>
                <a:t>Leak-free XL (lead-free) brass or polymer, crimp, push type, or expansion connections</a:t>
              </a:r>
            </a:p>
          </p:txBody>
        </p:sp>
        <p:sp>
          <p:nvSpPr>
            <p:cNvPr id="56" name="TextBox 55"/>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2</a:t>
              </a:r>
              <a:endParaRPr lang="uk-UA" sz="3600" dirty="0">
                <a:solidFill>
                  <a:schemeClr val="accent1"/>
                </a:solidFill>
                <a:latin typeface="Arial Narrow Regular" charset="0"/>
              </a:endParaRPr>
            </a:p>
          </p:txBody>
        </p:sp>
      </p:grpSp>
      <p:grpSp>
        <p:nvGrpSpPr>
          <p:cNvPr id="57" name="Group 56"/>
          <p:cNvGrpSpPr/>
          <p:nvPr/>
        </p:nvGrpSpPr>
        <p:grpSpPr>
          <a:xfrm>
            <a:off x="9677400" y="6025314"/>
            <a:ext cx="8305800" cy="870786"/>
            <a:chOff x="10058400" y="2933700"/>
            <a:chExt cx="8305800" cy="870786"/>
          </a:xfrm>
        </p:grpSpPr>
        <p:sp>
          <p:nvSpPr>
            <p:cNvPr id="58" name="Oval 57"/>
            <p:cNvSpPr/>
            <p:nvPr/>
          </p:nvSpPr>
          <p:spPr>
            <a:xfrm>
              <a:off x="12801600" y="3182515"/>
              <a:ext cx="228600" cy="2286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9" name="TextBox 58"/>
            <p:cNvSpPr txBox="1"/>
            <p:nvPr/>
          </p:nvSpPr>
          <p:spPr>
            <a:xfrm>
              <a:off x="13411200" y="2933700"/>
              <a:ext cx="4953000" cy="584775"/>
            </a:xfrm>
            <a:prstGeom prst="rect">
              <a:avLst/>
            </a:prstGeom>
            <a:noFill/>
          </p:spPr>
          <p:txBody>
            <a:bodyPr wrap="square" rtlCol="0">
              <a:spAutoFit/>
            </a:bodyPr>
            <a:lstStyle/>
            <a:p>
              <a:r>
                <a:rPr lang="en-US" sz="3200" dirty="0">
                  <a:latin typeface="Arial Narrow Regular" charset="0"/>
                </a:rPr>
                <a:t>to fixtures, a manifold…</a:t>
              </a:r>
              <a:endParaRPr lang="uk-UA" sz="3200" dirty="0">
                <a:latin typeface="Arial Narrow Regular" charset="0"/>
              </a:endParaRPr>
            </a:p>
          </p:txBody>
        </p:sp>
        <p:sp>
          <p:nvSpPr>
            <p:cNvPr id="60" name="TextBox 59"/>
            <p:cNvSpPr txBox="1"/>
            <p:nvPr/>
          </p:nvSpPr>
          <p:spPr>
            <a:xfrm>
              <a:off x="13411201" y="3404376"/>
              <a:ext cx="4952999" cy="400110"/>
            </a:xfrm>
            <a:prstGeom prst="rect">
              <a:avLst/>
            </a:prstGeom>
            <a:noFill/>
          </p:spPr>
          <p:txBody>
            <a:bodyPr wrap="square" rtlCol="0">
              <a:spAutoFit/>
            </a:bodyPr>
            <a:lstStyle/>
            <a:p>
              <a:r>
                <a:rPr lang="en-US" sz="2000" dirty="0">
                  <a:solidFill>
                    <a:schemeClr val="tx2"/>
                  </a:solidFill>
                  <a:latin typeface="Arial Regular" charset="0"/>
                </a:rPr>
                <a:t>Securely delivering hot and cold water</a:t>
              </a:r>
            </a:p>
          </p:txBody>
        </p:sp>
        <p:sp>
          <p:nvSpPr>
            <p:cNvPr id="61" name="TextBox 60"/>
            <p:cNvSpPr txBox="1"/>
            <p:nvPr/>
          </p:nvSpPr>
          <p:spPr>
            <a:xfrm>
              <a:off x="10058400" y="2933700"/>
              <a:ext cx="2286000" cy="646331"/>
            </a:xfrm>
            <a:prstGeom prst="rect">
              <a:avLst/>
            </a:prstGeom>
            <a:noFill/>
          </p:spPr>
          <p:txBody>
            <a:bodyPr wrap="square" rtlCol="0">
              <a:spAutoFit/>
            </a:bodyPr>
            <a:lstStyle/>
            <a:p>
              <a:pPr algn="r"/>
              <a:r>
                <a:rPr lang="en-US" sz="3600" dirty="0">
                  <a:solidFill>
                    <a:schemeClr val="accent1"/>
                  </a:solidFill>
                  <a:latin typeface="Arial Narrow Regular" charset="0"/>
                </a:rPr>
                <a:t>3</a:t>
              </a:r>
              <a:endParaRPr lang="uk-UA" sz="3600" dirty="0">
                <a:solidFill>
                  <a:schemeClr val="accent1"/>
                </a:solidFill>
                <a:latin typeface="Arial Narrow Regular" charset="0"/>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67" y="2400300"/>
            <a:ext cx="9300333" cy="5313521"/>
          </a:xfrm>
          <a:prstGeom prst="rect">
            <a:avLst/>
          </a:prstGeom>
        </p:spPr>
      </p:pic>
      <p:sp>
        <p:nvSpPr>
          <p:cNvPr id="22" name="TextBox 21"/>
          <p:cNvSpPr txBox="1"/>
          <p:nvPr/>
        </p:nvSpPr>
        <p:spPr>
          <a:xfrm>
            <a:off x="1143000" y="1556296"/>
            <a:ext cx="4953000" cy="707886"/>
          </a:xfrm>
          <a:prstGeom prst="rect">
            <a:avLst/>
          </a:prstGeom>
          <a:noFill/>
        </p:spPr>
        <p:txBody>
          <a:bodyPr wrap="square" rtlCol="0">
            <a:spAutoFit/>
          </a:bodyPr>
          <a:lstStyle/>
          <a:p>
            <a:r>
              <a:rPr lang="en-US" sz="2000" dirty="0">
                <a:latin typeface="Arial Narrow Regular"/>
              </a:rPr>
              <a:t>Blue (for cold water)</a:t>
            </a:r>
          </a:p>
          <a:p>
            <a:r>
              <a:rPr lang="en-US" sz="2000" dirty="0">
                <a:latin typeface="Arial Narrow Regular"/>
              </a:rPr>
              <a:t>PEX (cross-linked polyethylene) pipe</a:t>
            </a:r>
          </a:p>
        </p:txBody>
      </p:sp>
    </p:spTree>
    <p:extLst>
      <p:ext uri="{BB962C8B-B14F-4D97-AF65-F5344CB8AC3E}">
        <p14:creationId xmlns:p14="http://schemas.microsoft.com/office/powerpoint/2010/main" val="3921464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7875" b="7875"/>
          <a:stretch>
            <a:fillRect/>
          </a:stretch>
        </p:blipFill>
        <p:spPr/>
      </p:pic>
      <p:sp>
        <p:nvSpPr>
          <p:cNvPr id="15" name="Rectangle 14"/>
          <p:cNvSpPr/>
          <p:nvPr/>
        </p:nvSpPr>
        <p:spPr>
          <a:xfrm>
            <a:off x="-152400" y="-4319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5" name="Rectangle 4"/>
          <p:cNvSpPr/>
          <p:nvPr/>
        </p:nvSpPr>
        <p:spPr>
          <a:xfrm>
            <a:off x="1188720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8" name="Content Placeholder 2"/>
          <p:cNvSpPr txBox="1">
            <a:spLocks/>
          </p:cNvSpPr>
          <p:nvPr/>
        </p:nvSpPr>
        <p:spPr>
          <a:xfrm>
            <a:off x="12573000" y="1638300"/>
            <a:ext cx="5257800" cy="6663018"/>
          </a:xfrm>
          <a:prstGeom prst="rect">
            <a:avLst/>
          </a:prstGeom>
        </p:spPr>
        <p:txBody>
          <a:bodyPr>
            <a:no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chemeClr val="bg2"/>
              </a:solidFill>
            </a:endParaRPr>
          </a:p>
          <a:p>
            <a:pPr marL="0" indent="0">
              <a:buFont typeface="Arial" panose="020B0604020202020204" pitchFamily="34" charset="0"/>
              <a:buNone/>
            </a:pPr>
            <a:r>
              <a:rPr lang="en-US" sz="3900" dirty="0">
                <a:solidFill>
                  <a:schemeClr val="bg2"/>
                </a:solidFill>
                <a:latin typeface="Arial Narrow Regular"/>
              </a:rPr>
              <a:t>Test Your Knowledge</a:t>
            </a:r>
          </a:p>
          <a:p>
            <a:pPr marL="0" indent="0">
              <a:buFont typeface="Arial" panose="020B0604020202020204" pitchFamily="34" charset="0"/>
              <a:buNone/>
            </a:pPr>
            <a:r>
              <a:rPr lang="en-US" sz="2000" b="1" dirty="0">
                <a:solidFill>
                  <a:schemeClr val="bg2"/>
                </a:solidFill>
                <a:latin typeface="Arial Narrow Regular"/>
              </a:rPr>
              <a:t>How do Zurn PEX pipes function?</a:t>
            </a:r>
          </a:p>
          <a:p>
            <a:pPr marL="0" indent="0">
              <a:buFont typeface="Arial" panose="020B0604020202020204" pitchFamily="34" charset="0"/>
              <a:buNone/>
            </a:pPr>
            <a:endParaRPr lang="en-US" sz="2100" b="1" dirty="0">
              <a:solidFill>
                <a:schemeClr val="bg2"/>
              </a:solidFill>
              <a:latin typeface="Arial Narrow Regular"/>
            </a:endParaRPr>
          </a:p>
          <a:p>
            <a:pPr marL="0" indent="0">
              <a:buFont typeface="Arial" panose="020B0604020202020204" pitchFamily="34" charset="0"/>
              <a:buNone/>
            </a:pPr>
            <a:r>
              <a:rPr lang="en-US" sz="2000" b="1" dirty="0">
                <a:solidFill>
                  <a:schemeClr val="bg2"/>
                </a:solidFill>
                <a:latin typeface="Arial Narrow Regular"/>
              </a:rPr>
              <a:t>Place the following in the correct order:</a:t>
            </a:r>
          </a:p>
          <a:p>
            <a:pPr marL="514350" indent="-514350">
              <a:buFont typeface="+mj-lt"/>
              <a:buAutoNum type="alphaUcPeriod"/>
            </a:pPr>
            <a:r>
              <a:rPr lang="en-US" sz="2000" dirty="0">
                <a:solidFill>
                  <a:schemeClr val="bg2"/>
                </a:solidFill>
                <a:latin typeface="Arial Narrow Regular"/>
              </a:rPr>
              <a:t>Water reaches the consumer, lead-free</a:t>
            </a:r>
          </a:p>
          <a:p>
            <a:pPr marL="514350" indent="-514350">
              <a:buFont typeface="+mj-lt"/>
              <a:buAutoNum type="alphaUcPeriod"/>
            </a:pPr>
            <a:r>
              <a:rPr lang="en-US" sz="2000" dirty="0">
                <a:solidFill>
                  <a:schemeClr val="bg2"/>
                </a:solidFill>
                <a:latin typeface="Arial Narrow Regular"/>
              </a:rPr>
              <a:t>Water travels to fixtures or a manifold</a:t>
            </a:r>
          </a:p>
          <a:p>
            <a:pPr marL="514350" indent="-514350">
              <a:buFont typeface="+mj-lt"/>
              <a:buAutoNum type="alphaUcPeriod"/>
            </a:pPr>
            <a:r>
              <a:rPr lang="en-US" sz="2000" dirty="0">
                <a:solidFill>
                  <a:schemeClr val="bg2"/>
                </a:solidFill>
                <a:latin typeface="Arial Narrow Regular"/>
              </a:rPr>
              <a:t>Water travels through pipes and fittings</a:t>
            </a:r>
          </a:p>
          <a:p>
            <a:pPr marL="0" indent="0">
              <a:buFont typeface="Arial" panose="020B0604020202020204" pitchFamily="34" charset="0"/>
              <a:buNone/>
            </a:pPr>
            <a:endParaRPr lang="en-US" sz="2900" b="1" dirty="0">
              <a:solidFill>
                <a:schemeClr val="bg2"/>
              </a:solidFill>
              <a:latin typeface="Arial Narrow Regular"/>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endParaRPr lang="en-US" sz="2400" b="1" dirty="0">
              <a:solidFill>
                <a:schemeClr val="accent1"/>
              </a:solidFill>
            </a:endParaRPr>
          </a:p>
          <a:p>
            <a:pPr marL="0" indent="0">
              <a:buFont typeface="Arial" panose="020B0604020202020204" pitchFamily="34" charset="0"/>
              <a:buNone/>
            </a:pPr>
            <a:r>
              <a:rPr lang="en-US" sz="2400" b="1" dirty="0">
                <a:solidFill>
                  <a:schemeClr val="accent1"/>
                </a:solidFill>
              </a:rPr>
              <a:t> </a:t>
            </a:r>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5928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tx1"/>
              </a:solidFill>
            </a:endParaRPr>
          </a:p>
        </p:txBody>
      </p:sp>
      <p:sp>
        <p:nvSpPr>
          <p:cNvPr id="4" name="Title 3"/>
          <p:cNvSpPr>
            <a:spLocks noGrp="1"/>
          </p:cNvSpPr>
          <p:nvPr>
            <p:ph type="title"/>
          </p:nvPr>
        </p:nvSpPr>
        <p:spPr>
          <a:xfrm>
            <a:off x="876300" y="571411"/>
            <a:ext cx="9258300" cy="1338828"/>
          </a:xfrm>
        </p:spPr>
        <p:txBody>
          <a:bodyPr/>
          <a:lstStyle/>
          <a:p>
            <a:r>
              <a:rPr lang="en-US" dirty="0">
                <a:solidFill>
                  <a:schemeClr val="accent1"/>
                </a:solidFill>
              </a:rPr>
              <a:t>features &amp; benefits</a:t>
            </a:r>
            <a:br>
              <a:rPr lang="en-US" dirty="0"/>
            </a:br>
            <a:r>
              <a:rPr lang="en-US" dirty="0"/>
              <a:t>PEX manufacturing methods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7</a:t>
            </a:fld>
            <a:endParaRPr b="0" dirty="0">
              <a:latin typeface="Arial Regular" charset="0"/>
            </a:endParaRPr>
          </a:p>
        </p:txBody>
      </p:sp>
      <p:sp>
        <p:nvSpPr>
          <p:cNvPr id="28" name="Rectangle 27"/>
          <p:cNvSpPr/>
          <p:nvPr/>
        </p:nvSpPr>
        <p:spPr>
          <a:xfrm>
            <a:off x="9477375" y="620884"/>
            <a:ext cx="8305800" cy="1015663"/>
          </a:xfrm>
          <a:prstGeom prst="rect">
            <a:avLst/>
          </a:prstGeom>
        </p:spPr>
        <p:txBody>
          <a:bodyPr wrap="square">
            <a:spAutoFit/>
          </a:bodyPr>
          <a:lstStyle/>
          <a:p>
            <a:r>
              <a:rPr lang="en-US" sz="2000" dirty="0">
                <a:latin typeface="Arial Narrow Regular"/>
              </a:rPr>
              <a:t>*PEX-a, b, and c designations are not recognized by ASTM standards because they are often misinterpreted as a grading system for PEX. In truth, the terms only identify production methods in Europe.</a:t>
            </a:r>
            <a:endParaRPr lang="en-US" sz="2000" i="1" dirty="0">
              <a:latin typeface="Arial Narrow Regular"/>
            </a:endParaRPr>
          </a:p>
        </p:txBody>
      </p:sp>
      <p:grpSp>
        <p:nvGrpSpPr>
          <p:cNvPr id="29" name="Group 28"/>
          <p:cNvGrpSpPr/>
          <p:nvPr/>
        </p:nvGrpSpPr>
        <p:grpSpPr>
          <a:xfrm>
            <a:off x="1064024" y="4981778"/>
            <a:ext cx="7927576" cy="2777431"/>
            <a:chOff x="7848600" y="5084128"/>
            <a:chExt cx="7927576" cy="2777431"/>
          </a:xfrm>
        </p:grpSpPr>
        <p:grpSp>
          <p:nvGrpSpPr>
            <p:cNvPr id="30" name="Group 29"/>
            <p:cNvGrpSpPr/>
            <p:nvPr/>
          </p:nvGrpSpPr>
          <p:grpSpPr>
            <a:xfrm>
              <a:off x="7848600" y="5084128"/>
              <a:ext cx="7380759" cy="646331"/>
              <a:chOff x="7467600" y="5557807"/>
              <a:chExt cx="7380759" cy="646331"/>
            </a:xfrm>
          </p:grpSpPr>
          <p:sp>
            <p:nvSpPr>
              <p:cNvPr id="32" name="TextBox 31"/>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Peroxide (Engel)</a:t>
                </a:r>
                <a:endParaRPr lang="uk-UA" sz="3600" dirty="0">
                  <a:solidFill>
                    <a:schemeClr val="accent1"/>
                  </a:solidFill>
                  <a:latin typeface="Arial Narrow Regular" charset="0"/>
                </a:endParaRPr>
              </a:p>
            </p:txBody>
          </p:sp>
          <p:cxnSp>
            <p:nvCxnSpPr>
              <p:cNvPr id="33" name="Straight Connector 3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8279996" y="5614790"/>
              <a:ext cx="7496180" cy="2246769"/>
            </a:xfrm>
            <a:prstGeom prst="rect">
              <a:avLst/>
            </a:prstGeom>
            <a:noFill/>
          </p:spPr>
          <p:txBody>
            <a:bodyPr wrap="square" rtlCol="0">
              <a:spAutoFit/>
            </a:bodyPr>
            <a:lstStyle/>
            <a:p>
              <a:r>
                <a:rPr lang="en-US" sz="2000" dirty="0">
                  <a:solidFill>
                    <a:schemeClr val="tx2"/>
                  </a:solidFill>
                  <a:latin typeface="Arial Narrow Regular"/>
                </a:rPr>
                <a:t>PEX-a</a:t>
              </a:r>
            </a:p>
            <a:p>
              <a:pPr marL="285750" indent="-285750">
                <a:buClr>
                  <a:schemeClr val="tx2"/>
                </a:buClr>
                <a:buFont typeface="Arial" panose="020B0604020202020204" pitchFamily="34" charset="0"/>
                <a:buChar char="•"/>
              </a:pPr>
              <a:r>
                <a:rPr lang="en-US" sz="2000" dirty="0">
                  <a:solidFill>
                    <a:schemeClr val="tx2"/>
                  </a:solidFill>
                  <a:latin typeface="Arial Narrow Regular"/>
                </a:rPr>
                <a:t>Dimensional </a:t>
              </a:r>
              <a:r>
                <a:rPr lang="en-US" sz="2000" dirty="0">
                  <a:solidFill>
                    <a:schemeClr val="accent1"/>
                  </a:solidFill>
                  <a:latin typeface="Arial Narrow Regular"/>
                </a:rPr>
                <a:t>stability is affected </a:t>
              </a:r>
              <a:r>
                <a:rPr lang="en-US" sz="2000" dirty="0">
                  <a:solidFill>
                    <a:schemeClr val="tx2"/>
                  </a:solidFill>
                  <a:latin typeface="Arial Narrow Regular"/>
                </a:rPr>
                <a:t>by pulsating nature of equipment during production.</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No room for colors, stabilizer packages, and UV resistance</a:t>
              </a:r>
            </a:p>
            <a:p>
              <a:pPr marL="285750" indent="-285750">
                <a:buClr>
                  <a:schemeClr val="tx2"/>
                </a:buClr>
                <a:buFont typeface="Arial" panose="020B0604020202020204" pitchFamily="34" charset="0"/>
                <a:buChar char="•"/>
              </a:pPr>
              <a:r>
                <a:rPr lang="en-US" sz="2000" dirty="0">
                  <a:solidFill>
                    <a:schemeClr val="tx2"/>
                  </a:solidFill>
                  <a:latin typeface="Arial Narrow Regular"/>
                </a:rPr>
                <a:t>Limited resistance to oxidation</a:t>
              </a:r>
            </a:p>
            <a:p>
              <a:pPr marL="285750" indent="-285750">
                <a:buClr>
                  <a:schemeClr val="tx2"/>
                </a:buClr>
                <a:buFont typeface="Arial" panose="020B0604020202020204" pitchFamily="34" charset="0"/>
                <a:buChar char="•"/>
              </a:pPr>
              <a:r>
                <a:rPr lang="en-US" sz="2000" dirty="0">
                  <a:solidFill>
                    <a:schemeClr val="tx2"/>
                  </a:solidFill>
                  <a:latin typeface="Arial Narrow Regular"/>
                </a:rPr>
                <a:t>Limited 1-month UV warranty</a:t>
              </a:r>
            </a:p>
            <a:p>
              <a:pPr marL="285750" indent="-285750">
                <a:buClr>
                  <a:schemeClr val="tx2"/>
                </a:buClr>
                <a:buFont typeface="Arial" panose="020B0604020202020204" pitchFamily="34" charset="0"/>
                <a:buChar char="•"/>
              </a:pPr>
              <a:r>
                <a:rPr lang="en-US" sz="2000" dirty="0">
                  <a:solidFill>
                    <a:schemeClr val="tx2"/>
                  </a:solidFill>
                  <a:latin typeface="Arial Narrow Regular"/>
                </a:rPr>
                <a:t>No colors without more expansive secondary extrusion</a:t>
              </a:r>
            </a:p>
          </p:txBody>
        </p:sp>
      </p:grpSp>
      <p:grpSp>
        <p:nvGrpSpPr>
          <p:cNvPr id="34" name="Group 33"/>
          <p:cNvGrpSpPr/>
          <p:nvPr/>
        </p:nvGrpSpPr>
        <p:grpSpPr>
          <a:xfrm>
            <a:off x="1064024" y="7759026"/>
            <a:ext cx="7672703" cy="2780884"/>
            <a:chOff x="7848600" y="5084128"/>
            <a:chExt cx="7672703" cy="2780884"/>
          </a:xfrm>
        </p:grpSpPr>
        <p:grpSp>
          <p:nvGrpSpPr>
            <p:cNvPr id="35" name="Group 34"/>
            <p:cNvGrpSpPr/>
            <p:nvPr/>
          </p:nvGrpSpPr>
          <p:grpSpPr>
            <a:xfrm>
              <a:off x="7848600" y="5084128"/>
              <a:ext cx="7380759" cy="646331"/>
              <a:chOff x="7467600" y="5557807"/>
              <a:chExt cx="7380759" cy="646331"/>
            </a:xfrm>
          </p:grpSpPr>
          <p:cxnSp>
            <p:nvCxnSpPr>
              <p:cNvPr id="38" name="Straight Connector 37"/>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587625" y="5557807"/>
                <a:ext cx="7260734" cy="646331"/>
              </a:xfrm>
              <a:prstGeom prst="rect">
                <a:avLst/>
              </a:prstGeom>
              <a:noFill/>
            </p:spPr>
            <p:txBody>
              <a:bodyPr wrap="square" rtlCol="0">
                <a:spAutoFit/>
              </a:bodyPr>
              <a:lstStyle/>
              <a:p>
                <a:r>
                  <a:rPr lang="en-US" sz="3600" dirty="0">
                    <a:solidFill>
                      <a:schemeClr val="accent1"/>
                    </a:solidFill>
                    <a:latin typeface="Arial Narrow Regular" charset="0"/>
                  </a:rPr>
                  <a:t>Radiation (E-Beam)</a:t>
                </a:r>
                <a:endParaRPr lang="uk-UA" sz="3600" dirty="0">
                  <a:solidFill>
                    <a:schemeClr val="accent1"/>
                  </a:solidFill>
                  <a:latin typeface="Arial Narrow Regular" charset="0"/>
                </a:endParaRPr>
              </a:p>
            </p:txBody>
          </p:sp>
        </p:grpSp>
        <p:sp>
          <p:nvSpPr>
            <p:cNvPr id="36" name="TextBox 35"/>
            <p:cNvSpPr txBox="1"/>
            <p:nvPr/>
          </p:nvSpPr>
          <p:spPr>
            <a:xfrm>
              <a:off x="8279840" y="5649021"/>
              <a:ext cx="7241463" cy="2215991"/>
            </a:xfrm>
            <a:prstGeom prst="rect">
              <a:avLst/>
            </a:prstGeom>
            <a:noFill/>
          </p:spPr>
          <p:txBody>
            <a:bodyPr wrap="square" rtlCol="0">
              <a:spAutoFit/>
            </a:bodyPr>
            <a:lstStyle/>
            <a:p>
              <a:r>
                <a:rPr lang="en-US" sz="2000" dirty="0">
                  <a:solidFill>
                    <a:schemeClr val="tx2"/>
                  </a:solidFill>
                  <a:latin typeface="Arial Narrow Regular"/>
                </a:rPr>
                <a:t>PEX-c</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Pin holes in the pipe may result </a:t>
              </a:r>
              <a:r>
                <a:rPr lang="en-US" sz="2000" dirty="0">
                  <a:solidFill>
                    <a:schemeClr val="tx2"/>
                  </a:solidFill>
                  <a:latin typeface="Arial Narrow Regular"/>
                </a:rPr>
                <a:t>if radiation using during production is too strong</a:t>
              </a:r>
            </a:p>
            <a:p>
              <a:pPr marL="285750" indent="-285750">
                <a:buClr>
                  <a:schemeClr val="tx2"/>
                </a:buClr>
                <a:buFont typeface="Arial" panose="020B0604020202020204" pitchFamily="34" charset="0"/>
                <a:buChar char="•"/>
              </a:pPr>
              <a:r>
                <a:rPr lang="en-US" sz="2000" dirty="0">
                  <a:solidFill>
                    <a:schemeClr val="tx2"/>
                  </a:solidFill>
                  <a:latin typeface="Arial Narrow Regular"/>
                </a:rPr>
                <a:t>Large diameter, </a:t>
              </a:r>
              <a:r>
                <a:rPr lang="en-US" sz="2000" dirty="0">
                  <a:solidFill>
                    <a:schemeClr val="accent1"/>
                  </a:solidFill>
                  <a:latin typeface="Arial Narrow Regular"/>
                </a:rPr>
                <a:t>thick walled pipe is difficult to produce </a:t>
              </a:r>
              <a:r>
                <a:rPr lang="en-US" sz="2000" dirty="0">
                  <a:solidFill>
                    <a:schemeClr val="tx2"/>
                  </a:solidFill>
                  <a:latin typeface="Arial Narrow Regular"/>
                </a:rPr>
                <a:t>because the outside can be “overcooked” before the inner surface properly cross-links</a:t>
              </a:r>
            </a:p>
            <a:p>
              <a:endParaRPr lang="en-US" sz="1800" dirty="0">
                <a:solidFill>
                  <a:schemeClr val="tx2"/>
                </a:solidFill>
                <a:latin typeface="Arial Regular" charset="0"/>
              </a:endParaRPr>
            </a:p>
          </p:txBody>
        </p:sp>
      </p:grpSp>
      <p:grpSp>
        <p:nvGrpSpPr>
          <p:cNvPr id="39" name="Group 38"/>
          <p:cNvGrpSpPr/>
          <p:nvPr/>
        </p:nvGrpSpPr>
        <p:grpSpPr>
          <a:xfrm>
            <a:off x="1064024" y="1883758"/>
            <a:ext cx="12930034" cy="992852"/>
            <a:chOff x="7848600" y="5084128"/>
            <a:chExt cx="12930034" cy="992852"/>
          </a:xfrm>
        </p:grpSpPr>
        <p:grpSp>
          <p:nvGrpSpPr>
            <p:cNvPr id="40" name="Group 39"/>
            <p:cNvGrpSpPr/>
            <p:nvPr/>
          </p:nvGrpSpPr>
          <p:grpSpPr>
            <a:xfrm>
              <a:off x="7848600" y="5084128"/>
              <a:ext cx="7380759" cy="646331"/>
              <a:chOff x="7467600" y="5557807"/>
              <a:chExt cx="7380759" cy="646331"/>
            </a:xfrm>
          </p:grpSpPr>
          <p:sp>
            <p:nvSpPr>
              <p:cNvPr id="42" name="TextBox 41"/>
              <p:cNvSpPr txBox="1"/>
              <p:nvPr/>
            </p:nvSpPr>
            <p:spPr>
              <a:xfrm>
                <a:off x="7587625" y="5557807"/>
                <a:ext cx="7260734" cy="646331"/>
              </a:xfrm>
              <a:prstGeom prst="rect">
                <a:avLst/>
              </a:prstGeom>
              <a:noFill/>
            </p:spPr>
            <p:txBody>
              <a:bodyPr wrap="square" rtlCol="0">
                <a:spAutoFit/>
              </a:bodyPr>
              <a:lstStyle/>
              <a:p>
                <a:r>
                  <a:rPr lang="en-US" sz="3600" dirty="0">
                    <a:solidFill>
                      <a:srgbClr val="FF0000"/>
                    </a:solidFill>
                    <a:latin typeface="Arial Narrow Regular" charset="0"/>
                  </a:rPr>
                  <a:t>*Silane (Zurn)*</a:t>
                </a:r>
                <a:endParaRPr lang="uk-UA" sz="3600" dirty="0">
                  <a:solidFill>
                    <a:srgbClr val="FF0000"/>
                  </a:solidFill>
                  <a:latin typeface="Arial Narrow Regular" charset="0"/>
                </a:endParaRPr>
              </a:p>
            </p:txBody>
          </p:sp>
          <p:cxnSp>
            <p:nvCxnSpPr>
              <p:cNvPr id="43" name="Straight Connector 42"/>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8279996" y="5676870"/>
              <a:ext cx="12498638" cy="400110"/>
            </a:xfrm>
            <a:prstGeom prst="rect">
              <a:avLst/>
            </a:prstGeom>
            <a:noFill/>
          </p:spPr>
          <p:txBody>
            <a:bodyPr wrap="square" rtlCol="0">
              <a:spAutoFit/>
            </a:bodyPr>
            <a:lstStyle/>
            <a:p>
              <a:r>
                <a:rPr lang="en-US" sz="2000" dirty="0">
                  <a:solidFill>
                    <a:schemeClr val="tx2"/>
                  </a:solidFill>
                  <a:latin typeface="Arial Regular" charset="0"/>
                </a:rPr>
                <a:t>PEX-b</a:t>
              </a:r>
            </a:p>
          </p:txBody>
        </p:sp>
      </p:grpSp>
      <p:pic>
        <p:nvPicPr>
          <p:cNvPr id="21" name="Picture 20"/>
          <p:cNvPicPr>
            <a:picLocks noChangeAspect="1"/>
          </p:cNvPicPr>
          <p:nvPr/>
        </p:nvPicPr>
        <p:blipFill rotWithShape="1">
          <a:blip r:embed="rId3" cstate="print"/>
          <a:srcRect t="12822" b="24602"/>
          <a:stretch/>
        </p:blipFill>
        <p:spPr>
          <a:xfrm>
            <a:off x="9110472" y="3382430"/>
            <a:ext cx="9144000" cy="4240004"/>
          </a:xfrm>
          <a:prstGeom prst="rect">
            <a:avLst/>
          </a:prstGeom>
        </p:spPr>
      </p:pic>
      <p:pic>
        <p:nvPicPr>
          <p:cNvPr id="22" name="Picture 21"/>
          <p:cNvPicPr>
            <a:picLocks noChangeAspect="1"/>
          </p:cNvPicPr>
          <p:nvPr/>
        </p:nvPicPr>
        <p:blipFill rotWithShape="1">
          <a:blip r:embed="rId3" cstate="print"/>
          <a:srcRect l="9829" t="80812" r="9202" b="5642"/>
          <a:stretch/>
        </p:blipFill>
        <p:spPr>
          <a:xfrm>
            <a:off x="11582400" y="2476500"/>
            <a:ext cx="6248780" cy="774642"/>
          </a:xfrm>
          <a:prstGeom prst="rect">
            <a:avLst/>
          </a:prstGeom>
        </p:spPr>
      </p:pic>
      <p:sp>
        <p:nvSpPr>
          <p:cNvPr id="23" name="TextBox 22"/>
          <p:cNvSpPr txBox="1"/>
          <p:nvPr/>
        </p:nvSpPr>
        <p:spPr>
          <a:xfrm>
            <a:off x="1522437" y="2761010"/>
            <a:ext cx="6583957" cy="2246769"/>
          </a:xfrm>
          <a:prstGeom prst="rect">
            <a:avLst/>
          </a:prstGeom>
          <a:noFill/>
        </p:spPr>
        <p:txBody>
          <a:bodyPr wrap="square" rtlCol="0">
            <a:spAutoFit/>
          </a:bodyPr>
          <a:lstStyle/>
          <a:p>
            <a:pPr marL="285750" indent="-285750">
              <a:buClr>
                <a:schemeClr val="tx2"/>
              </a:buClr>
              <a:buFont typeface="Arial" panose="020B0604020202020204" pitchFamily="34" charset="0"/>
              <a:buChar char="•"/>
            </a:pPr>
            <a:r>
              <a:rPr lang="en-US" sz="2000" dirty="0">
                <a:solidFill>
                  <a:schemeClr val="accent1"/>
                </a:solidFill>
                <a:latin typeface="Arial Narrow Regular"/>
              </a:rPr>
              <a:t>Pipe and system superiority</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Highest burst pressure rating/tensile strength</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Highest density of the base resin</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Significantly higher levels of antioxidants for improved thermal, chlorine, and UV resistance</a:t>
            </a:r>
          </a:p>
          <a:p>
            <a:pPr marL="285750" indent="-285750">
              <a:buClr>
                <a:schemeClr val="tx2"/>
              </a:buClr>
              <a:buFont typeface="Arial" panose="020B0604020202020204" pitchFamily="34" charset="0"/>
              <a:buChar char="•"/>
            </a:pPr>
            <a:r>
              <a:rPr lang="en-US" sz="2000" dirty="0">
                <a:solidFill>
                  <a:schemeClr val="accent1"/>
                </a:solidFill>
                <a:latin typeface="Arial Narrow Regular"/>
              </a:rPr>
              <a:t>Links up to 4 molecules at any given cross-link for superior mechanical strength and dimensional stability</a:t>
            </a:r>
          </a:p>
        </p:txBody>
      </p:sp>
    </p:spTree>
    <p:extLst>
      <p:ext uri="{BB962C8B-B14F-4D97-AF65-F5344CB8AC3E}">
        <p14:creationId xmlns:p14="http://schemas.microsoft.com/office/powerpoint/2010/main" val="373006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8288000" cy="10287000"/>
          </a:xfrm>
          <a:prstGeom prst="rect">
            <a:avLst/>
          </a:prstGeom>
          <a:solidFill>
            <a:schemeClr val="bg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dirty="0">
                <a:latin typeface="Arial Narrow" panose="020B0606020202030204" pitchFamily="34" charset="0"/>
              </a:rPr>
              <a:t>. </a:t>
            </a:r>
          </a:p>
        </p:txBody>
      </p:sp>
      <p:sp>
        <p:nvSpPr>
          <p:cNvPr id="4" name="Title 3"/>
          <p:cNvSpPr>
            <a:spLocks noGrp="1"/>
          </p:cNvSpPr>
          <p:nvPr>
            <p:ph type="title"/>
          </p:nvPr>
        </p:nvSpPr>
        <p:spPr>
          <a:xfrm>
            <a:off x="876300" y="571411"/>
            <a:ext cx="10248900" cy="1338828"/>
          </a:xfrm>
        </p:spPr>
        <p:txBody>
          <a:bodyPr/>
          <a:lstStyle/>
          <a:p>
            <a:r>
              <a:rPr lang="en-US" dirty="0">
                <a:solidFill>
                  <a:schemeClr val="accent1"/>
                </a:solidFill>
              </a:rPr>
              <a:t>features &amp; benefits</a:t>
            </a:r>
            <a:br>
              <a:rPr lang="en-US" dirty="0"/>
            </a:br>
            <a:r>
              <a:rPr lang="en-US" dirty="0"/>
              <a:t>Zurn PEX potable pipes</a:t>
            </a:r>
            <a:endParaRPr lang="uk-UA" dirty="0"/>
          </a:p>
        </p:txBody>
      </p:sp>
      <p:grpSp>
        <p:nvGrpSpPr>
          <p:cNvPr id="26" name="Group 25"/>
          <p:cNvGrpSpPr/>
          <p:nvPr/>
        </p:nvGrpSpPr>
        <p:grpSpPr>
          <a:xfrm>
            <a:off x="7849341" y="5874113"/>
            <a:ext cx="9524259" cy="2545987"/>
            <a:chOff x="7848600" y="2615248"/>
            <a:chExt cx="9524259" cy="2545987"/>
          </a:xfrm>
        </p:grpSpPr>
        <p:grpSp>
          <p:nvGrpSpPr>
            <p:cNvPr id="7" name="Group 6"/>
            <p:cNvGrpSpPr/>
            <p:nvPr/>
          </p:nvGrpSpPr>
          <p:grpSpPr>
            <a:xfrm>
              <a:off x="7848600" y="2615248"/>
              <a:ext cx="3638372" cy="646331"/>
              <a:chOff x="7467600" y="3017520"/>
              <a:chExt cx="3638372" cy="646331"/>
            </a:xfrm>
          </p:grpSpPr>
          <p:sp>
            <p:nvSpPr>
              <p:cNvPr id="8" name="TextBox 7"/>
              <p:cNvSpPr txBox="1"/>
              <p:nvPr/>
            </p:nvSpPr>
            <p:spPr>
              <a:xfrm>
                <a:off x="7587625" y="3017520"/>
                <a:ext cx="3518347" cy="646331"/>
              </a:xfrm>
              <a:prstGeom prst="rect">
                <a:avLst/>
              </a:prstGeom>
              <a:noFill/>
            </p:spPr>
            <p:txBody>
              <a:bodyPr wrap="square" rtlCol="0">
                <a:spAutoFit/>
              </a:bodyPr>
              <a:lstStyle/>
              <a:p>
                <a:r>
                  <a:rPr lang="en-US" sz="3600" dirty="0">
                    <a:solidFill>
                      <a:schemeClr val="accent1"/>
                    </a:solidFill>
                    <a:latin typeface="Arial Narrow Regular" charset="0"/>
                  </a:rPr>
                  <a:t>key features</a:t>
                </a:r>
                <a:endParaRPr lang="uk-UA" sz="3600" dirty="0">
                  <a:solidFill>
                    <a:schemeClr val="accent1"/>
                  </a:solidFill>
                  <a:latin typeface="Arial Narrow Regular" charset="0"/>
                </a:endParaRPr>
              </a:p>
            </p:txBody>
          </p:sp>
          <p:cxnSp>
            <p:nvCxnSpPr>
              <p:cNvPr id="9" name="Straight Connector 8"/>
              <p:cNvCxnSpPr/>
              <p:nvPr/>
            </p:nvCxnSpPr>
            <p:spPr>
              <a:xfrm>
                <a:off x="7467600" y="3139585"/>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4069078" cy="1015663"/>
              <a:chOff x="7528560" y="3924300"/>
              <a:chExt cx="4069078" cy="1015663"/>
            </a:xfrm>
          </p:grpSpPr>
          <p:sp>
            <p:nvSpPr>
              <p:cNvPr id="11" name="TextBox 10"/>
              <p:cNvSpPr txBox="1"/>
              <p:nvPr/>
            </p:nvSpPr>
            <p:spPr>
              <a:xfrm>
                <a:off x="7620000" y="3924300"/>
                <a:ext cx="3977638" cy="1015663"/>
              </a:xfrm>
              <a:prstGeom prst="rect">
                <a:avLst/>
              </a:prstGeom>
              <a:noFill/>
            </p:spPr>
            <p:txBody>
              <a:bodyPr wrap="square" rtlCol="0">
                <a:spAutoFit/>
              </a:bodyPr>
              <a:lstStyle/>
              <a:p>
                <a:r>
                  <a:rPr lang="en-US" sz="2000" dirty="0">
                    <a:solidFill>
                      <a:schemeClr val="tx2"/>
                    </a:solidFill>
                    <a:latin typeface="Arial Regular" charset="0"/>
                  </a:rPr>
                  <a:t>3/8”-2” flexible coils (in customizable lengths) and 20’ sticks	</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453349"/>
              <a:ext cx="3931920" cy="707886"/>
              <a:chOff x="7528560" y="4314221"/>
              <a:chExt cx="3931920" cy="707886"/>
            </a:xfrm>
          </p:grpSpPr>
          <p:sp>
            <p:nvSpPr>
              <p:cNvPr id="14" name="TextBox 13"/>
              <p:cNvSpPr txBox="1"/>
              <p:nvPr/>
            </p:nvSpPr>
            <p:spPr>
              <a:xfrm>
                <a:off x="7620000" y="4314221"/>
                <a:ext cx="3840480" cy="707886"/>
              </a:xfrm>
              <a:prstGeom prst="rect">
                <a:avLst/>
              </a:prstGeom>
              <a:noFill/>
            </p:spPr>
            <p:txBody>
              <a:bodyPr wrap="square" rtlCol="0">
                <a:spAutoFit/>
              </a:bodyPr>
              <a:lstStyle/>
              <a:p>
                <a:r>
                  <a:rPr lang="en-US" sz="2000" dirty="0">
                    <a:solidFill>
                      <a:schemeClr val="tx2"/>
                    </a:solidFill>
                    <a:latin typeface="Arial Regular" charset="0"/>
                  </a:rPr>
                  <a:t>Easy to install; requires fewer fittings</a:t>
                </a:r>
                <a:endParaRPr lang="uk-UA" sz="2000" dirty="0">
                  <a:solidFill>
                    <a:schemeClr val="tx2"/>
                  </a:solidFill>
                  <a:latin typeface="Arial Regular" charset="0"/>
                </a:endParaRPr>
              </a:p>
            </p:txBody>
          </p:sp>
          <p:sp>
            <p:nvSpPr>
              <p:cNvPr id="15" name="Oval 14"/>
              <p:cNvSpPr/>
              <p:nvPr/>
            </p:nvSpPr>
            <p:spPr>
              <a:xfrm>
                <a:off x="7528560" y="4473467"/>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496800" y="3529648"/>
              <a:ext cx="4876059" cy="1446550"/>
              <a:chOff x="7528560" y="3924300"/>
              <a:chExt cx="4876059" cy="1446550"/>
            </a:xfrm>
          </p:grpSpPr>
          <p:sp>
            <p:nvSpPr>
              <p:cNvPr id="17" name="TextBox 16"/>
              <p:cNvSpPr txBox="1"/>
              <p:nvPr/>
            </p:nvSpPr>
            <p:spPr>
              <a:xfrm>
                <a:off x="7619999" y="3924300"/>
                <a:ext cx="4784620" cy="1446550"/>
              </a:xfrm>
              <a:prstGeom prst="rect">
                <a:avLst/>
              </a:prstGeom>
              <a:noFill/>
            </p:spPr>
            <p:txBody>
              <a:bodyPr wrap="square" rtlCol="0">
                <a:spAutoFit/>
              </a:bodyPr>
              <a:lstStyle/>
              <a:p>
                <a:r>
                  <a:rPr lang="en-US" sz="2000" dirty="0">
                    <a:solidFill>
                      <a:schemeClr val="tx2"/>
                    </a:solidFill>
                    <a:latin typeface="Arial Regular" charset="0"/>
                  </a:rPr>
                  <a:t>Highest burst pressure ratings and tensile strength in the industry</a:t>
                </a:r>
              </a:p>
              <a:p>
                <a:endParaRPr lang="uk-UA" sz="600" dirty="0">
                  <a:solidFill>
                    <a:schemeClr val="tx2"/>
                  </a:solidFill>
                  <a:latin typeface="Arial Regular" charset="0"/>
                </a:endParaRPr>
              </a:p>
              <a:p>
                <a:r>
                  <a:rPr lang="en-US" sz="2000" dirty="0">
                    <a:solidFill>
                      <a:schemeClr val="tx2"/>
                    </a:solidFill>
                    <a:latin typeface="Arial Regular" charset="0"/>
                  </a:rPr>
                  <a:t>Corrosion, mineral, and freeze resistant; UV and chlorine resistant</a:t>
                </a:r>
                <a:endParaRPr lang="uk-UA" sz="2000" dirty="0">
                  <a:solidFill>
                    <a:schemeClr val="tx2"/>
                  </a:solidFill>
                  <a:latin typeface="Arial Regular" charset="0"/>
                </a:endParaRPr>
              </a:p>
            </p:txBody>
          </p:sp>
          <p:sp>
            <p:nvSpPr>
              <p:cNvPr id="18" name="Oval 17"/>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9" name="Group 18"/>
            <p:cNvGrpSpPr/>
            <p:nvPr/>
          </p:nvGrpSpPr>
          <p:grpSpPr>
            <a:xfrm>
              <a:off x="12496800" y="4078288"/>
              <a:ext cx="4647458" cy="400110"/>
              <a:chOff x="7528560" y="3939160"/>
              <a:chExt cx="4647458" cy="400110"/>
            </a:xfrm>
          </p:grpSpPr>
          <p:sp>
            <p:nvSpPr>
              <p:cNvPr id="20" name="TextBox 19"/>
              <p:cNvSpPr txBox="1"/>
              <p:nvPr/>
            </p:nvSpPr>
            <p:spPr>
              <a:xfrm>
                <a:off x="7620000" y="3939160"/>
                <a:ext cx="4556018" cy="400110"/>
              </a:xfrm>
              <a:prstGeom prst="rect">
                <a:avLst/>
              </a:prstGeom>
              <a:noFill/>
            </p:spPr>
            <p:txBody>
              <a:bodyPr wrap="square" rtlCol="0">
                <a:spAutoFit/>
              </a:bodyPr>
              <a:lstStyle/>
              <a:p>
                <a:endParaRPr lang="uk-UA" sz="2000" dirty="0">
                  <a:solidFill>
                    <a:schemeClr val="tx2"/>
                  </a:solidFill>
                  <a:latin typeface="Arial Regular" charset="0"/>
                </a:endParaRPr>
              </a:p>
            </p:txBody>
          </p:sp>
          <p:sp>
            <p:nvSpPr>
              <p:cNvPr id="21" name="Oval 20"/>
              <p:cNvSpPr/>
              <p:nvPr/>
            </p:nvSpPr>
            <p:spPr>
              <a:xfrm>
                <a:off x="7528560" y="4233981"/>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7849341" y="2989399"/>
            <a:ext cx="9295658" cy="2005372"/>
            <a:chOff x="7848600" y="5084128"/>
            <a:chExt cx="9295658" cy="2005372"/>
          </a:xfrm>
        </p:grpSpPr>
        <p:grpSp>
          <p:nvGrpSpPr>
            <p:cNvPr id="22" name="Group 21"/>
            <p:cNvGrpSpPr/>
            <p:nvPr/>
          </p:nvGrpSpPr>
          <p:grpSpPr>
            <a:xfrm>
              <a:off x="7848600" y="5084128"/>
              <a:ext cx="6323859" cy="646331"/>
              <a:chOff x="7467600" y="5557807"/>
              <a:chExt cx="6323859" cy="646331"/>
            </a:xfrm>
          </p:grpSpPr>
          <p:sp>
            <p:nvSpPr>
              <p:cNvPr id="23" name="TextBox 22"/>
              <p:cNvSpPr txBox="1"/>
              <p:nvPr/>
            </p:nvSpPr>
            <p:spPr>
              <a:xfrm>
                <a:off x="7587625" y="5557807"/>
                <a:ext cx="6203834" cy="646331"/>
              </a:xfrm>
              <a:prstGeom prst="rect">
                <a:avLst/>
              </a:prstGeom>
              <a:noFill/>
            </p:spPr>
            <p:txBody>
              <a:bodyPr wrap="square" rtlCol="0">
                <a:spAutoFit/>
              </a:bodyPr>
              <a:lstStyle/>
              <a:p>
                <a:r>
                  <a:rPr lang="en-US" sz="3600" dirty="0">
                    <a:solidFill>
                      <a:schemeClr val="accent1"/>
                    </a:solidFill>
                    <a:latin typeface="Arial Narrow Regular" charset="0"/>
                  </a:rPr>
                  <a:t>PEX pipes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6073837"/>
              <a:ext cx="8864261" cy="1015663"/>
            </a:xfrm>
            <a:prstGeom prst="rect">
              <a:avLst/>
            </a:prstGeom>
            <a:noFill/>
          </p:spPr>
          <p:txBody>
            <a:bodyPr wrap="square" rtlCol="0">
              <a:spAutoFit/>
            </a:bodyPr>
            <a:lstStyle/>
            <a:p>
              <a:r>
                <a:rPr lang="en-US" sz="2000" dirty="0">
                  <a:solidFill>
                    <a:schemeClr val="tx2"/>
                  </a:solidFill>
                  <a:latin typeface="Arial Regular" charset="0"/>
                </a:rPr>
                <a:t>Residential and commercial applications for cold water service, hot and cold potable water, fire protection, underground fluid distribution, and water distribution to manifolds, hydronic coils, etc.</a:t>
              </a:r>
            </a:p>
          </p:txBody>
        </p:sp>
      </p:grpSp>
      <p:sp>
        <p:nvSpPr>
          <p:cNvPr id="28" name="TextBox 27"/>
          <p:cNvSpPr txBox="1"/>
          <p:nvPr/>
        </p:nvSpPr>
        <p:spPr>
          <a:xfrm>
            <a:off x="8382741" y="8318837"/>
            <a:ext cx="4114800" cy="1015663"/>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Less susceptible to damage/noise due to pressure surges, reducing water hammer</a:t>
            </a:r>
            <a:endParaRPr lang="uk-UA" sz="2000" dirty="0">
              <a:solidFill>
                <a:schemeClr val="tx2"/>
              </a:solidFill>
              <a:latin typeface="Arial" panose="020B0604020202020204" pitchFamily="34" charset="0"/>
              <a:cs typeface="Arial" panose="020B0604020202020204" pitchFamily="34" charset="0"/>
            </a:endParaRPr>
          </a:p>
        </p:txBody>
      </p:sp>
      <p:sp>
        <p:nvSpPr>
          <p:cNvPr id="29" name="Oval 28"/>
          <p:cNvSpPr/>
          <p:nvPr/>
        </p:nvSpPr>
        <p:spPr>
          <a:xfrm>
            <a:off x="8305800" y="848106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sp>
        <p:nvSpPr>
          <p:cNvPr id="33" name="TextBox 32"/>
          <p:cNvSpPr txBox="1"/>
          <p:nvPr/>
        </p:nvSpPr>
        <p:spPr>
          <a:xfrm>
            <a:off x="12588240" y="8157508"/>
            <a:ext cx="4556018" cy="1631216"/>
          </a:xfrm>
          <a:prstGeom prst="rect">
            <a:avLst/>
          </a:prstGeom>
          <a:noFill/>
        </p:spPr>
        <p:txBody>
          <a:bodyPr wrap="square" rtlCol="0">
            <a:spAutoFit/>
          </a:bodyPr>
          <a:lstStyle/>
          <a:p>
            <a:r>
              <a:rPr lang="en-US" sz="2000" dirty="0">
                <a:solidFill>
                  <a:schemeClr val="tx2"/>
                </a:solidFill>
                <a:latin typeface="Arial" panose="020B0604020202020204" pitchFamily="34" charset="0"/>
                <a:cs typeface="Arial" panose="020B0604020202020204" pitchFamily="34" charset="0"/>
              </a:rPr>
              <a:t>Great for reverse osmosis or deionized water apps (when paired with Qick Sert CR® insert fittings) because it’s not susceptible to the corrosive effects of pure water</a:t>
            </a:r>
            <a:endParaRPr lang="uk-UA" sz="2000" dirty="0">
              <a:solidFill>
                <a:schemeClr val="tx2"/>
              </a:solidFill>
              <a:latin typeface="Arial" panose="020B0604020202020204" pitchFamily="34" charset="0"/>
              <a:cs typeface="Arial" panose="020B0604020202020204" pitchFamily="34" charset="0"/>
            </a:endParaRPr>
          </a:p>
        </p:txBody>
      </p:sp>
      <p:sp>
        <p:nvSpPr>
          <p:cNvPr id="34" name="Oval 33"/>
          <p:cNvSpPr/>
          <p:nvPr/>
        </p:nvSpPr>
        <p:spPr>
          <a:xfrm>
            <a:off x="12496800" y="8328660"/>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pic>
        <p:nvPicPr>
          <p:cNvPr id="30" name="Picture 1"/>
          <p:cNvPicPr>
            <a:picLocks noChangeAspect="1" noChangeArrowheads="1"/>
          </p:cNvPicPr>
          <p:nvPr/>
        </p:nvPicPr>
        <p:blipFill rotWithShape="1">
          <a:blip r:embed="rId3" cstate="print"/>
          <a:srcRect l="410" t="15771" r="30520" b="-691"/>
          <a:stretch/>
        </p:blipFill>
        <p:spPr bwMode="auto">
          <a:xfrm>
            <a:off x="-31752" y="2171700"/>
            <a:ext cx="7483582" cy="8161599"/>
          </a:xfrm>
          <a:prstGeom prst="rect">
            <a:avLst/>
          </a:prstGeom>
          <a:noFill/>
          <a:ln w="9525">
            <a:noFill/>
            <a:miter lim="800000"/>
            <a:headEnd/>
            <a:tailEnd/>
          </a:ln>
        </p:spPr>
      </p:pic>
      <p:sp>
        <p:nvSpPr>
          <p:cNvPr id="31" name="Content Placeholder 2"/>
          <p:cNvSpPr txBox="1">
            <a:spLocks/>
          </p:cNvSpPr>
          <p:nvPr/>
        </p:nvSpPr>
        <p:spPr>
          <a:xfrm>
            <a:off x="12588240" y="5996177"/>
            <a:ext cx="3261360" cy="628951"/>
          </a:xfrm>
          <a:prstGeom prst="rect">
            <a:avLst/>
          </a:prstGeom>
          <a:solidFill>
            <a:srgbClr val="FFFF00"/>
          </a:solidFill>
        </p:spPr>
        <p:txBody>
          <a:bodyPr vert="horz" lIns="137160" tIns="68580" rIns="137160" bIns="68580" rtlCol="0">
            <a:normAutofit fontScale="85000" lnSpcReduction="10000"/>
          </a:bodyPr>
          <a:lstStyle>
            <a:lvl1pPr marL="342900" indent="-342900" algn="l" defTabSz="457200" rtl="0" eaLnBrk="1" latinLnBrk="0" hangingPunct="1">
              <a:spcBef>
                <a:spcPct val="20000"/>
              </a:spcBef>
              <a:buClr>
                <a:schemeClr val="accent1">
                  <a:lumMod val="60000"/>
                  <a:lumOff val="40000"/>
                </a:schemeClr>
              </a:buClr>
              <a:buFont typeface="Arial"/>
              <a:buChar char="•"/>
              <a:defRPr sz="28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Clr>
                <a:schemeClr val="accent1">
                  <a:lumMod val="60000"/>
                  <a:lumOff val="40000"/>
                </a:schemeClr>
              </a:buClr>
              <a:buFont typeface="Arial"/>
              <a:buChar char="–"/>
              <a:defRPr sz="25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Clr>
                <a:schemeClr val="accent1">
                  <a:lumMod val="60000"/>
                  <a:lumOff val="40000"/>
                </a:schemeClr>
              </a:buClr>
              <a:buFont typeface="Arial"/>
              <a:buChar char="•"/>
              <a:defRPr sz="22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Clr>
                <a:schemeClr val="accent1">
                  <a:lumMod val="60000"/>
                  <a:lumOff val="40000"/>
                </a:schemeClr>
              </a:buClr>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Clr>
                <a:schemeClr val="accent1">
                  <a:lumMod val="60000"/>
                  <a:lumOff val="40000"/>
                </a:schemeClr>
              </a:buClr>
              <a:buFont typeface="Arial"/>
              <a:buChar char="»"/>
              <a:defRPr sz="18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FF0000"/>
                </a:solidFill>
                <a:latin typeface="Arial Narrow" panose="020B0606020202030204" pitchFamily="34" charset="0"/>
              </a:rPr>
              <a:t>1:22 Video:</a:t>
            </a:r>
          </a:p>
          <a:p>
            <a:pPr marL="0" indent="0">
              <a:buNone/>
            </a:pPr>
            <a:r>
              <a:rPr lang="en-US" sz="1800" dirty="0">
                <a:latin typeface="Arial Narrow" panose="020B0606020202030204" pitchFamily="34" charset="0"/>
                <a:hlinkClick r:id="rId4"/>
              </a:rPr>
              <a:t>Zurn PEX Piping Superior Strength Tests</a:t>
            </a:r>
            <a:endParaRPr lang="en-US" sz="1800" dirty="0">
              <a:latin typeface="Arial Narrow" panose="020B0606020202030204" pitchFamily="34" charset="0"/>
            </a:endParaRPr>
          </a:p>
          <a:p>
            <a:pPr marL="0" indent="0">
              <a:buNone/>
            </a:pPr>
            <a:endParaRPr lang="en-US" sz="1650" dirty="0"/>
          </a:p>
          <a:p>
            <a:pPr marL="0" indent="0">
              <a:buNone/>
            </a:pPr>
            <a:endParaRPr lang="en-US" sz="2700" dirty="0">
              <a:solidFill>
                <a:schemeClr val="tx1"/>
              </a:solidFill>
            </a:endParaRPr>
          </a:p>
        </p:txBody>
      </p:sp>
    </p:spTree>
    <p:extLst>
      <p:ext uri="{BB962C8B-B14F-4D97-AF65-F5344CB8AC3E}">
        <p14:creationId xmlns:p14="http://schemas.microsoft.com/office/powerpoint/2010/main" val="990089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3422" y="948661"/>
            <a:ext cx="8394478" cy="8394478"/>
          </a:xfrm>
          <a:prstGeom prst="rect">
            <a:avLst/>
          </a:prstGeom>
        </p:spPr>
      </p:pic>
      <p:sp>
        <p:nvSpPr>
          <p:cNvPr id="4" name="Title 3"/>
          <p:cNvSpPr>
            <a:spLocks noGrp="1"/>
          </p:cNvSpPr>
          <p:nvPr>
            <p:ph type="title"/>
          </p:nvPr>
        </p:nvSpPr>
        <p:spPr>
          <a:xfrm>
            <a:off x="876299" y="571411"/>
            <a:ext cx="7894811" cy="1338828"/>
          </a:xfrm>
        </p:spPr>
        <p:txBody>
          <a:bodyPr/>
          <a:lstStyle/>
          <a:p>
            <a:r>
              <a:rPr lang="en-US" dirty="0">
                <a:solidFill>
                  <a:schemeClr val="accent1"/>
                </a:solidFill>
              </a:rPr>
              <a:t>features &amp; benefits</a:t>
            </a:r>
            <a:br>
              <a:rPr lang="en-US" dirty="0"/>
            </a:br>
            <a:r>
              <a:rPr lang="en-US" dirty="0"/>
              <a:t>PEX pipes</a:t>
            </a:r>
            <a:endParaRPr lang="uk-UA" dirty="0"/>
          </a:p>
        </p:txBody>
      </p:sp>
      <p:sp>
        <p:nvSpPr>
          <p:cNvPr id="3" name="Slide Number Placeholder 2"/>
          <p:cNvSpPr>
            <a:spLocks noGrp="1"/>
          </p:cNvSpPr>
          <p:nvPr>
            <p:ph type="sldNum" sz="quarter" idx="10"/>
          </p:nvPr>
        </p:nvSpPr>
        <p:spPr/>
        <p:txBody>
          <a:bodyPr/>
          <a:lstStyle/>
          <a:p>
            <a:pPr algn="l"/>
            <a:r>
              <a:rPr lang="en-US" b="0" dirty="0">
                <a:latin typeface="Arial Regular" charset="0"/>
              </a:rPr>
              <a:t>page</a:t>
            </a:r>
          </a:p>
          <a:p>
            <a:pPr algn="l"/>
            <a:r>
              <a:rPr lang="en-US" b="0" dirty="0">
                <a:latin typeface="Arial Regular" charset="0"/>
              </a:rPr>
              <a:t>0</a:t>
            </a:r>
            <a:fld id="{37D409AB-2201-4E18-8A34-C31753AD9B06}" type="slidenum">
              <a:rPr b="0" smtClean="0">
                <a:latin typeface="Arial Regular" charset="0"/>
              </a:rPr>
              <a:pPr algn="l"/>
              <a:t>9</a:t>
            </a:fld>
            <a:endParaRPr b="0" dirty="0">
              <a:latin typeface="Arial Regular" charset="0"/>
            </a:endParaRPr>
          </a:p>
        </p:txBody>
      </p:sp>
      <p:grpSp>
        <p:nvGrpSpPr>
          <p:cNvPr id="26" name="Group 25"/>
          <p:cNvGrpSpPr/>
          <p:nvPr/>
        </p:nvGrpSpPr>
        <p:grpSpPr>
          <a:xfrm>
            <a:off x="1017924" y="4991100"/>
            <a:ext cx="8507075" cy="1636931"/>
            <a:chOff x="7848600" y="2841467"/>
            <a:chExt cx="9028966" cy="1636931"/>
          </a:xfrm>
        </p:grpSpPr>
        <p:grpSp>
          <p:nvGrpSpPr>
            <p:cNvPr id="7" name="Group 6"/>
            <p:cNvGrpSpPr/>
            <p:nvPr/>
          </p:nvGrpSpPr>
          <p:grpSpPr>
            <a:xfrm>
              <a:off x="7848600" y="2841467"/>
              <a:ext cx="4876059" cy="646331"/>
              <a:chOff x="7467600" y="3243739"/>
              <a:chExt cx="4876059" cy="646331"/>
            </a:xfrm>
          </p:grpSpPr>
          <p:sp>
            <p:nvSpPr>
              <p:cNvPr id="8" name="TextBox 7"/>
              <p:cNvSpPr txBox="1"/>
              <p:nvPr/>
            </p:nvSpPr>
            <p:spPr>
              <a:xfrm>
                <a:off x="7587625" y="3243739"/>
                <a:ext cx="4756034" cy="646331"/>
              </a:xfrm>
              <a:prstGeom prst="rect">
                <a:avLst/>
              </a:prstGeom>
              <a:noFill/>
            </p:spPr>
            <p:txBody>
              <a:bodyPr wrap="square" rtlCol="0">
                <a:spAutoFit/>
              </a:bodyPr>
              <a:lstStyle/>
              <a:p>
                <a:r>
                  <a:rPr lang="en-US" sz="3600" dirty="0">
                    <a:solidFill>
                      <a:schemeClr val="accent1"/>
                    </a:solidFill>
                    <a:latin typeface="Arial Narrow Regular" charset="0"/>
                  </a:rPr>
                  <a:t>pipe types</a:t>
                </a:r>
                <a:endParaRPr lang="uk-UA" sz="3600" dirty="0">
                  <a:solidFill>
                    <a:schemeClr val="accent1"/>
                  </a:solidFill>
                  <a:latin typeface="Arial Narrow Regular" charset="0"/>
                </a:endParaRPr>
              </a:p>
            </p:txBody>
          </p:sp>
          <p:cxnSp>
            <p:nvCxnSpPr>
              <p:cNvPr id="9" name="Straight Connector 8"/>
              <p:cNvCxnSpPr/>
              <p:nvPr/>
            </p:nvCxnSpPr>
            <p:spPr>
              <a:xfrm>
                <a:off x="7467600" y="3356670"/>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8290560" y="3529648"/>
              <a:ext cx="4543271" cy="400110"/>
              <a:chOff x="7528560" y="3924300"/>
              <a:chExt cx="4543271" cy="400110"/>
            </a:xfrm>
          </p:grpSpPr>
          <p:sp>
            <p:nvSpPr>
              <p:cNvPr id="11" name="TextBox 10"/>
              <p:cNvSpPr txBox="1"/>
              <p:nvPr/>
            </p:nvSpPr>
            <p:spPr>
              <a:xfrm>
                <a:off x="7620000" y="3924300"/>
                <a:ext cx="4451831" cy="400110"/>
              </a:xfrm>
              <a:prstGeom prst="rect">
                <a:avLst/>
              </a:prstGeom>
              <a:noFill/>
            </p:spPr>
            <p:txBody>
              <a:bodyPr wrap="square" rtlCol="0">
                <a:spAutoFit/>
              </a:bodyPr>
              <a:lstStyle/>
              <a:p>
                <a:r>
                  <a:rPr lang="en-US" sz="2000" dirty="0">
                    <a:solidFill>
                      <a:schemeClr val="tx2"/>
                    </a:solidFill>
                    <a:latin typeface="Arial Regular" charset="0"/>
                  </a:rPr>
                  <a:t>blue (cold water) / red (hot water)</a:t>
                </a:r>
                <a:endParaRPr lang="uk-UA" sz="2000" dirty="0">
                  <a:solidFill>
                    <a:schemeClr val="tx2"/>
                  </a:solidFill>
                  <a:latin typeface="Arial Regular" charset="0"/>
                </a:endParaRPr>
              </a:p>
            </p:txBody>
          </p:sp>
          <p:sp>
            <p:nvSpPr>
              <p:cNvPr id="12" name="Oval 11"/>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3" name="Group 12"/>
            <p:cNvGrpSpPr/>
            <p:nvPr/>
          </p:nvGrpSpPr>
          <p:grpSpPr>
            <a:xfrm>
              <a:off x="8290560" y="4078288"/>
              <a:ext cx="5271143" cy="400110"/>
              <a:chOff x="7528560" y="3939160"/>
              <a:chExt cx="5271143" cy="400110"/>
            </a:xfrm>
          </p:grpSpPr>
          <p:sp>
            <p:nvSpPr>
              <p:cNvPr id="14" name="TextBox 13"/>
              <p:cNvSpPr txBox="1"/>
              <p:nvPr/>
            </p:nvSpPr>
            <p:spPr>
              <a:xfrm>
                <a:off x="7620000" y="3939160"/>
                <a:ext cx="5179703" cy="400110"/>
              </a:xfrm>
              <a:prstGeom prst="rect">
                <a:avLst/>
              </a:prstGeom>
              <a:noFill/>
            </p:spPr>
            <p:txBody>
              <a:bodyPr wrap="square" rtlCol="0">
                <a:spAutoFit/>
              </a:bodyPr>
              <a:lstStyle/>
              <a:p>
                <a:r>
                  <a:rPr lang="en-US" sz="2000" dirty="0">
                    <a:solidFill>
                      <a:schemeClr val="tx2"/>
                    </a:solidFill>
                    <a:latin typeface="Arial Regular" charset="0"/>
                  </a:rPr>
                  <a:t>3/8” – 2” </a:t>
                </a:r>
                <a:endParaRPr lang="uk-UA" sz="2000" dirty="0">
                  <a:solidFill>
                    <a:schemeClr val="tx2"/>
                  </a:solidFill>
                  <a:latin typeface="Arial Regular" charset="0"/>
                </a:endParaRPr>
              </a:p>
            </p:txBody>
          </p:sp>
          <p:sp>
            <p:nvSpPr>
              <p:cNvPr id="15" name="Oval 14"/>
              <p:cNvSpPr/>
              <p:nvPr/>
            </p:nvSpPr>
            <p:spPr>
              <a:xfrm>
                <a:off x="7528560"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nvGrpSpPr>
            <p:cNvPr id="16" name="Group 15"/>
            <p:cNvGrpSpPr/>
            <p:nvPr/>
          </p:nvGrpSpPr>
          <p:grpSpPr>
            <a:xfrm>
              <a:off x="12661517" y="3529648"/>
              <a:ext cx="4216049" cy="707886"/>
              <a:chOff x="7693277" y="3924300"/>
              <a:chExt cx="4216049" cy="707886"/>
            </a:xfrm>
          </p:grpSpPr>
          <p:sp>
            <p:nvSpPr>
              <p:cNvPr id="17" name="TextBox 16"/>
              <p:cNvSpPr txBox="1"/>
              <p:nvPr/>
            </p:nvSpPr>
            <p:spPr>
              <a:xfrm>
                <a:off x="7794526" y="3924300"/>
                <a:ext cx="4114800" cy="707886"/>
              </a:xfrm>
              <a:prstGeom prst="rect">
                <a:avLst/>
              </a:prstGeom>
              <a:noFill/>
            </p:spPr>
            <p:txBody>
              <a:bodyPr wrap="square" rtlCol="0">
                <a:spAutoFit/>
              </a:bodyPr>
              <a:lstStyle/>
              <a:p>
                <a:r>
                  <a:rPr lang="en-US" sz="2000" dirty="0">
                    <a:solidFill>
                      <a:schemeClr val="tx2"/>
                    </a:solidFill>
                    <a:latin typeface="Arial Regular" charset="0"/>
                  </a:rPr>
                  <a:t>white (fire sprinkler, commercial, and larger diameter)</a:t>
                </a:r>
                <a:endParaRPr lang="uk-UA" sz="2000" dirty="0">
                  <a:solidFill>
                    <a:schemeClr val="tx2"/>
                  </a:solidFill>
                  <a:latin typeface="Arial Regular" charset="0"/>
                </a:endParaRPr>
              </a:p>
            </p:txBody>
          </p:sp>
          <p:sp>
            <p:nvSpPr>
              <p:cNvPr id="18" name="Oval 17"/>
              <p:cNvSpPr/>
              <p:nvPr/>
            </p:nvSpPr>
            <p:spPr>
              <a:xfrm>
                <a:off x="7693277" y="4078635"/>
                <a:ext cx="91440" cy="9144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latin typeface="Arial Regular" charset="0"/>
                </a:endParaRPr>
              </a:p>
            </p:txBody>
          </p:sp>
        </p:grpSp>
      </p:grpSp>
      <p:grpSp>
        <p:nvGrpSpPr>
          <p:cNvPr id="27" name="Group 26"/>
          <p:cNvGrpSpPr/>
          <p:nvPr/>
        </p:nvGrpSpPr>
        <p:grpSpPr>
          <a:xfrm>
            <a:off x="1001241" y="2908840"/>
            <a:ext cx="7780809" cy="1650123"/>
            <a:chOff x="7848600" y="5084128"/>
            <a:chExt cx="7780809" cy="1650123"/>
          </a:xfrm>
        </p:grpSpPr>
        <p:grpSp>
          <p:nvGrpSpPr>
            <p:cNvPr id="22" name="Group 21"/>
            <p:cNvGrpSpPr/>
            <p:nvPr/>
          </p:nvGrpSpPr>
          <p:grpSpPr>
            <a:xfrm>
              <a:off x="7848600" y="5084128"/>
              <a:ext cx="4876059" cy="646331"/>
              <a:chOff x="7467600" y="5557807"/>
              <a:chExt cx="4876059" cy="646331"/>
            </a:xfrm>
          </p:grpSpPr>
          <p:sp>
            <p:nvSpPr>
              <p:cNvPr id="23" name="TextBox 22"/>
              <p:cNvSpPr txBox="1"/>
              <p:nvPr/>
            </p:nvSpPr>
            <p:spPr>
              <a:xfrm>
                <a:off x="7587625" y="5557807"/>
                <a:ext cx="4756034" cy="646331"/>
              </a:xfrm>
              <a:prstGeom prst="rect">
                <a:avLst/>
              </a:prstGeom>
              <a:noFill/>
            </p:spPr>
            <p:txBody>
              <a:bodyPr wrap="square" rtlCol="0">
                <a:spAutoFit/>
              </a:bodyPr>
              <a:lstStyle/>
              <a:p>
                <a:r>
                  <a:rPr lang="en-US" sz="3600" dirty="0">
                    <a:solidFill>
                      <a:schemeClr val="accent1"/>
                    </a:solidFill>
                    <a:latin typeface="Arial Narrow Regular" charset="0"/>
                  </a:rPr>
                  <a:t>PEX pipes</a:t>
                </a:r>
                <a:endParaRPr lang="uk-UA" sz="3600" dirty="0">
                  <a:solidFill>
                    <a:schemeClr val="accent1"/>
                  </a:solidFill>
                  <a:latin typeface="Arial Narrow Regular" charset="0"/>
                </a:endParaRPr>
              </a:p>
            </p:txBody>
          </p:sp>
          <p:cxnSp>
            <p:nvCxnSpPr>
              <p:cNvPr id="24" name="Straight Connector 23"/>
              <p:cNvCxnSpPr/>
              <p:nvPr/>
            </p:nvCxnSpPr>
            <p:spPr>
              <a:xfrm>
                <a:off x="7467600" y="5672107"/>
                <a:ext cx="0" cy="417731"/>
              </a:xfrm>
              <a:prstGeom prst="line">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8279997" y="5718588"/>
              <a:ext cx="7349412" cy="1015663"/>
            </a:xfrm>
            <a:prstGeom prst="rect">
              <a:avLst/>
            </a:prstGeom>
            <a:noFill/>
          </p:spPr>
          <p:txBody>
            <a:bodyPr wrap="square" rtlCol="0">
              <a:spAutoFit/>
            </a:bodyPr>
            <a:lstStyle/>
            <a:p>
              <a:r>
                <a:rPr lang="en-US" sz="2000" dirty="0">
                  <a:solidFill>
                    <a:schemeClr val="tx2"/>
                  </a:solidFill>
                  <a:latin typeface="Arial Regular" charset="0"/>
                </a:rPr>
                <a:t>Provides a reliable, corrosion and mineral resistant, freeze resistant, and safe potable distribution system, with a 25-year warranty (when all Zurn PEX components are used)</a:t>
              </a:r>
            </a:p>
          </p:txBody>
        </p:sp>
      </p:grpSp>
      <p:sp>
        <p:nvSpPr>
          <p:cNvPr id="29" name="TextBox 28"/>
          <p:cNvSpPr txBox="1"/>
          <p:nvPr/>
        </p:nvSpPr>
        <p:spPr>
          <a:xfrm>
            <a:off x="12344400" y="571411"/>
            <a:ext cx="3352800" cy="400110"/>
          </a:xfrm>
          <a:prstGeom prst="rect">
            <a:avLst/>
          </a:prstGeom>
          <a:noFill/>
        </p:spPr>
        <p:txBody>
          <a:bodyPr wrap="square" rtlCol="0">
            <a:spAutoFit/>
          </a:bodyPr>
          <a:lstStyle/>
          <a:p>
            <a:r>
              <a:rPr lang="en-US" sz="2000" dirty="0">
                <a:latin typeface="Arial Narrow Regular"/>
              </a:rPr>
              <a:t>Non-barrier potable pipe</a:t>
            </a:r>
          </a:p>
        </p:txBody>
      </p:sp>
    </p:spTree>
    <p:extLst>
      <p:ext uri="{BB962C8B-B14F-4D97-AF65-F5344CB8AC3E}">
        <p14:creationId xmlns:p14="http://schemas.microsoft.com/office/powerpoint/2010/main" val="323248923"/>
      </p:ext>
    </p:extLst>
  </p:cSld>
  <p:clrMapOvr>
    <a:masterClrMapping/>
  </p:clrMapOvr>
</p:sld>
</file>

<file path=ppt/theme/theme1.xml><?xml version="1.0" encoding="utf-8"?>
<a:theme xmlns:a="http://schemas.openxmlformats.org/drawingml/2006/main" name="GENARAL LAYOUT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Custom 1">
      <a:dk1>
        <a:srgbClr val="0A091B"/>
      </a:dk1>
      <a:lt1>
        <a:srgbClr val="F2F2F5"/>
      </a:lt1>
      <a:dk2>
        <a:srgbClr val="858591"/>
      </a:dk2>
      <a:lt2>
        <a:srgbClr val="FFFFFF"/>
      </a:lt2>
      <a:accent1>
        <a:srgbClr val="0077C8"/>
      </a:accent1>
      <a:accent2>
        <a:srgbClr val="C0C0C8"/>
      </a:accent2>
      <a:accent3>
        <a:srgbClr val="0077C8"/>
      </a:accent3>
      <a:accent4>
        <a:srgbClr val="0077C8"/>
      </a:accent4>
      <a:accent5>
        <a:srgbClr val="0077C8"/>
      </a:accent5>
      <a:accent6>
        <a:srgbClr val="0077C8"/>
      </a:accent6>
      <a:hlink>
        <a:srgbClr val="0084B4"/>
      </a:hlink>
      <a:folHlink>
        <a:srgbClr val="5CD3FF"/>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24017</TotalTime>
  <Words>2815</Words>
  <Application>Microsoft Office PowerPoint</Application>
  <PresentationFormat>Custom</PresentationFormat>
  <Paragraphs>510</Paragraphs>
  <Slides>27</Slides>
  <Notes>18</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27</vt:i4>
      </vt:variant>
    </vt:vector>
  </HeadingPairs>
  <TitlesOfParts>
    <vt:vector size="39" baseType="lpstr">
      <vt:lpstr>Arial</vt:lpstr>
      <vt:lpstr>Arial Narrow</vt:lpstr>
      <vt:lpstr>Arial Narrow Regular</vt:lpstr>
      <vt:lpstr>Arial Regular</vt:lpstr>
      <vt:lpstr>Calibri</vt:lpstr>
      <vt:lpstr>Lato Semibold</vt:lpstr>
      <vt:lpstr>Roboto</vt:lpstr>
      <vt:lpstr>GENARAL LAYOUTS</vt:lpstr>
      <vt:lpstr>TEAM SLIDES</vt:lpstr>
      <vt:lpstr>SLIDES WITH IMAGES</vt:lpstr>
      <vt:lpstr>PORTFOLIO</vt:lpstr>
      <vt:lpstr>Photo Editor Photo</vt:lpstr>
      <vt:lpstr>PowerPoint Presentation</vt:lpstr>
      <vt:lpstr>agenda what you’ll learn </vt:lpstr>
      <vt:lpstr>PowerPoint Presentation</vt:lpstr>
      <vt:lpstr>voice of customer industries </vt:lpstr>
      <vt:lpstr>how it works step-by-step</vt:lpstr>
      <vt:lpstr>PowerPoint Presentation</vt:lpstr>
      <vt:lpstr>features &amp; benefits PEX manufacturing methods</vt:lpstr>
      <vt:lpstr>features &amp; benefits Zurn PEX potable pipes</vt:lpstr>
      <vt:lpstr>features &amp; benefits PEX pipes</vt:lpstr>
      <vt:lpstr>features &amp; benefits PEX manifolds</vt:lpstr>
      <vt:lpstr>features &amp; benefits Expansion PEX System </vt:lpstr>
      <vt:lpstr>how it works step-by-step installation</vt:lpstr>
      <vt:lpstr>PowerPoint Presentation</vt:lpstr>
      <vt:lpstr>features &amp; benefits PEX crimp rings</vt:lpstr>
      <vt:lpstr>features &amp; benefits PEX brass fittings</vt:lpstr>
      <vt:lpstr>features &amp; benefits PEX polymer fittings</vt:lpstr>
      <vt:lpstr>features &amp; benefits PEX tools</vt:lpstr>
      <vt:lpstr>features &amp; benefits questions</vt:lpstr>
      <vt:lpstr>PowerPoint Presentation</vt:lpstr>
      <vt:lpstr>how to specify step-by-step</vt:lpstr>
      <vt:lpstr>design &amp; specify PEX plumbing</vt:lpstr>
      <vt:lpstr>design &amp; specify PEX plumbing</vt:lpstr>
      <vt:lpstr>PowerPoint Presentation</vt:lpstr>
      <vt:lpstr>specify tools</vt:lpstr>
      <vt:lpstr>summary what you learned </vt:lpstr>
      <vt:lpstr>summary Zurn overview </vt:lpstr>
      <vt:lpstr>resources support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Kylie Sprecher</cp:lastModifiedBy>
  <cp:revision>1182</cp:revision>
  <dcterms:created xsi:type="dcterms:W3CDTF">2015-01-20T11:47:48Z</dcterms:created>
  <dcterms:modified xsi:type="dcterms:W3CDTF">2019-07-12T14:36:19Z</dcterms:modified>
</cp:coreProperties>
</file>