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35"/>
  </p:notesMasterIdLst>
  <p:sldIdLst>
    <p:sldId id="269" r:id="rId5"/>
    <p:sldId id="266" r:id="rId6"/>
    <p:sldId id="511" r:id="rId7"/>
    <p:sldId id="270" r:id="rId8"/>
    <p:sldId id="387" r:id="rId9"/>
    <p:sldId id="696" r:id="rId10"/>
    <p:sldId id="693" r:id="rId11"/>
    <p:sldId id="695" r:id="rId12"/>
    <p:sldId id="778" r:id="rId13"/>
    <p:sldId id="779" r:id="rId14"/>
    <p:sldId id="845" r:id="rId15"/>
    <p:sldId id="691" r:id="rId16"/>
    <p:sldId id="546" r:id="rId17"/>
    <p:sldId id="418" r:id="rId18"/>
    <p:sldId id="846" r:id="rId19"/>
    <p:sldId id="689" r:id="rId20"/>
    <p:sldId id="625" r:id="rId21"/>
    <p:sldId id="690" r:id="rId22"/>
    <p:sldId id="646" r:id="rId23"/>
    <p:sldId id="647" r:id="rId24"/>
    <p:sldId id="622" r:id="rId25"/>
    <p:sldId id="697" r:id="rId26"/>
    <p:sldId id="698" r:id="rId27"/>
    <p:sldId id="699" r:id="rId28"/>
    <p:sldId id="700" r:id="rId29"/>
    <p:sldId id="701" r:id="rId30"/>
    <p:sldId id="704" r:id="rId31"/>
    <p:sldId id="624" r:id="rId32"/>
    <p:sldId id="506" r:id="rId33"/>
    <p:sldId id="703" r:id="rId3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4EA"/>
    <a:srgbClr val="4CCCE6"/>
    <a:srgbClr val="6CD5EA"/>
    <a:srgbClr val="2BC3E1"/>
    <a:srgbClr val="57CFE7"/>
    <a:srgbClr val="AAC42C"/>
    <a:srgbClr val="F26B6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3651" autoAdjust="0"/>
  </p:normalViewPr>
  <p:slideViewPr>
    <p:cSldViewPr>
      <p:cViewPr varScale="1">
        <p:scale>
          <a:sx n="53" d="100"/>
          <a:sy n="53" d="100"/>
        </p:scale>
        <p:origin x="29" y="101"/>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52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25.07.2019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 Nagg</a:t>
            </a:r>
          </a:p>
        </p:txBody>
      </p:sp>
      <p:sp>
        <p:nvSpPr>
          <p:cNvPr id="4" name="Slide Number Placeholder 3"/>
          <p:cNvSpPr>
            <a:spLocks noGrp="1"/>
          </p:cNvSpPr>
          <p:nvPr>
            <p:ph type="sldNum" sz="quarter" idx="10"/>
          </p:nvPr>
        </p:nvSpPr>
        <p:spPr/>
        <p:txBody>
          <a:bodyPr/>
          <a:lstStyle/>
          <a:p>
            <a:fld id="{BD9C3A12-1E0F-412B-B376-8089A55D946C}" type="slidenum">
              <a:rPr lang="uk-UA" smtClean="0"/>
              <a:pPr/>
              <a:t>9</a:t>
            </a:fld>
            <a:endParaRPr lang="uk-UA"/>
          </a:p>
        </p:txBody>
      </p:sp>
    </p:spTree>
    <p:extLst>
      <p:ext uri="{BB962C8B-B14F-4D97-AF65-F5344CB8AC3E}">
        <p14:creationId xmlns:p14="http://schemas.microsoft.com/office/powerpoint/2010/main" val="192357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 Nagg</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3252538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Jill Nagg</a:t>
            </a:r>
          </a:p>
        </p:txBody>
      </p:sp>
      <p:sp>
        <p:nvSpPr>
          <p:cNvPr id="4" name="Slide Number Placeholder 3"/>
          <p:cNvSpPr>
            <a:spLocks noGrp="1"/>
          </p:cNvSpPr>
          <p:nvPr>
            <p:ph type="sldNum" sz="quarter" idx="10"/>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31856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420180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126501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380067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20460270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33676944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43" r:id="rId6"/>
    <p:sldLayoutId id="2147483761" r:id="rId7"/>
    <p:sldLayoutId id="2147483762"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oR5vWGrsEk"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861774"/>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Roof Drains - 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8738294"/>
            <a:ext cx="10744200" cy="477054"/>
          </a:xfrm>
          <a:prstGeom prst="rect">
            <a:avLst/>
          </a:prstGeom>
          <a:noFill/>
        </p:spPr>
        <p:txBody>
          <a:bodyPr wrap="square" rtlCol="0">
            <a:spAutoFit/>
          </a:bodyPr>
          <a:lstStyle/>
          <a:p>
            <a:r>
              <a:rPr lang="en-US" sz="2500">
                <a:solidFill>
                  <a:schemeClr val="tx2"/>
                </a:solidFill>
                <a:latin typeface="Arial Regular" charset="0"/>
              </a:rPr>
              <a:t>July 25, </a:t>
            </a:r>
            <a:r>
              <a:rPr lang="en-US" sz="2500" dirty="0">
                <a:solidFill>
                  <a:schemeClr val="tx2"/>
                </a:solidFill>
                <a:latin typeface="Arial Regular" charset="0"/>
              </a:rPr>
              <a:t>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features &amp; benefits</a:t>
            </a:r>
            <a:br>
              <a:rPr lang="en-US" dirty="0"/>
            </a:br>
            <a:r>
              <a:rPr lang="en-US" dirty="0"/>
              <a:t>bi-functional roof drains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10</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1066800" y="2300186"/>
            <a:ext cx="8153400" cy="2614714"/>
            <a:chOff x="7848600" y="5084128"/>
            <a:chExt cx="8348413" cy="2614714"/>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 </a:t>
                </a:r>
                <a:r>
                  <a:rPr lang="en-US" sz="3600" dirty="0" err="1">
                    <a:solidFill>
                      <a:schemeClr val="accent1"/>
                    </a:solidFill>
                    <a:latin typeface="Arial Narrow Regular" charset="0"/>
                  </a:rPr>
                  <a:t>Froet</a:t>
                </a:r>
                <a:r>
                  <a:rPr lang="en-US" sz="3600" dirty="0">
                    <a:solidFill>
                      <a:schemeClr val="accent1"/>
                    </a:solidFill>
                    <a:latin typeface="Arial Narrow Regular" charset="0"/>
                  </a:rPr>
                  <a:t> roof drains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917018" cy="1938992"/>
            </a:xfrm>
            <a:prstGeom prst="rect">
              <a:avLst/>
            </a:prstGeom>
            <a:noFill/>
          </p:spPr>
          <p:txBody>
            <a:bodyPr wrap="square" rtlCol="0">
              <a:spAutoFit/>
            </a:bodyPr>
            <a:lstStyle/>
            <a:p>
              <a:pPr marL="1828800" lvl="2" indent="-457200">
                <a:spcAft>
                  <a:spcPts val="600"/>
                </a:spcAft>
                <a:buAutoNum type="arabicParenR"/>
              </a:pPr>
              <a:endParaRPr lang="en-US" sz="2000" dirty="0">
                <a:solidFill>
                  <a:schemeClr val="tx2"/>
                </a:solidFill>
                <a:latin typeface="Arial Narrow Regular" charset="0"/>
              </a:endParaRPr>
            </a:p>
            <a:p>
              <a:pPr marL="1143000" lvl="1" indent="-457200">
                <a:spcAft>
                  <a:spcPts val="600"/>
                </a:spcAft>
                <a:buAutoNum type="arabicParenR"/>
              </a:pPr>
              <a:endParaRPr lang="en-US" sz="2000" dirty="0">
                <a:solidFill>
                  <a:schemeClr val="tx2"/>
                </a:solidFill>
                <a:latin typeface="Arial Narrow Regular" charset="0"/>
              </a:endParaRPr>
            </a:p>
            <a:p>
              <a:pPr marL="1143000" lvl="1" indent="-457200">
                <a:spcAft>
                  <a:spcPts val="600"/>
                </a:spcAft>
                <a:buAutoNum type="arabicParenR"/>
              </a:pPr>
              <a:endParaRPr lang="en-US" sz="2000" dirty="0">
                <a:solidFill>
                  <a:schemeClr val="tx2"/>
                </a:solidFill>
                <a:latin typeface="Arial Narrow Regular" charset="0"/>
              </a:endParaRPr>
            </a:p>
            <a:p>
              <a:pPr marL="457200" indent="-457200">
                <a:spcAft>
                  <a:spcPts val="600"/>
                </a:spcAft>
                <a:buAutoNum type="arabicParenR"/>
              </a:pPr>
              <a:endParaRPr lang="en-US" sz="2000" dirty="0">
                <a:solidFill>
                  <a:schemeClr val="tx2"/>
                </a:solidFill>
                <a:latin typeface="Arial Narrow Regular" charset="0"/>
              </a:endParaRPr>
            </a:p>
            <a:p>
              <a:pPr marL="457200" indent="-457200">
                <a:spcAft>
                  <a:spcPts val="600"/>
                </a:spcAft>
                <a:buAutoNum type="arabicParenR"/>
              </a:pPr>
              <a:endParaRPr lang="en-US" sz="2000" dirty="0">
                <a:solidFill>
                  <a:srgbClr val="858591"/>
                </a:solidFill>
                <a:latin typeface="Arial Narrow Regular" charset="0"/>
              </a:endParaRPr>
            </a:p>
          </p:txBody>
        </p:sp>
      </p:grpSp>
      <p:sp>
        <p:nvSpPr>
          <p:cNvPr id="16" name="Rectangle 15"/>
          <p:cNvSpPr/>
          <p:nvPr/>
        </p:nvSpPr>
        <p:spPr>
          <a:xfrm>
            <a:off x="9299576" y="-254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5" name="Rectangle 7">
            <a:extLst>
              <a:ext uri="{FF2B5EF4-FFF2-40B4-BE49-F238E27FC236}">
                <a16:creationId xmlns:a16="http://schemas.microsoft.com/office/drawing/2014/main" id="{4B6D4F15-3C2F-42DD-9335-E9BDABB1AFBF}"/>
              </a:ext>
            </a:extLst>
          </p:cNvPr>
          <p:cNvSpPr txBox="1">
            <a:spLocks noChangeArrowheads="1"/>
          </p:cNvSpPr>
          <p:nvPr/>
        </p:nvSpPr>
        <p:spPr>
          <a:xfrm>
            <a:off x="1371600" y="3009900"/>
            <a:ext cx="7299323" cy="4322435"/>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2000" dirty="0">
                <a:solidFill>
                  <a:schemeClr val="tx2"/>
                </a:solidFill>
              </a:rPr>
              <a:t>Cast iron</a:t>
            </a:r>
          </a:p>
          <a:p>
            <a:r>
              <a:rPr lang="en-US" altLang="en-US" sz="2000" dirty="0">
                <a:solidFill>
                  <a:schemeClr val="tx2"/>
                </a:solidFill>
              </a:rPr>
              <a:t>Fully cast one piece sump</a:t>
            </a:r>
          </a:p>
          <a:p>
            <a:r>
              <a:rPr lang="en-US" altLang="en-US" sz="2000" dirty="0">
                <a:solidFill>
                  <a:schemeClr val="tx2"/>
                </a:solidFill>
              </a:rPr>
              <a:t>Powder coated finish</a:t>
            </a:r>
          </a:p>
          <a:p>
            <a:r>
              <a:rPr lang="en-US" altLang="en-US" sz="2000" dirty="0">
                <a:solidFill>
                  <a:schemeClr val="tx2"/>
                </a:solidFill>
              </a:rPr>
              <a:t>Labor savings</a:t>
            </a:r>
          </a:p>
          <a:p>
            <a:r>
              <a:rPr lang="en-US" altLang="en-US" sz="2000" dirty="0">
                <a:solidFill>
                  <a:schemeClr val="tx2"/>
                </a:solidFill>
              </a:rPr>
              <a:t>Roof penetration reduction</a:t>
            </a:r>
          </a:p>
          <a:p>
            <a:r>
              <a:rPr lang="en-US" altLang="en-US" sz="2000" dirty="0">
                <a:solidFill>
                  <a:schemeClr val="tx2"/>
                </a:solidFill>
              </a:rPr>
              <a:t>Roof drainage simplified</a:t>
            </a:r>
          </a:p>
          <a:p>
            <a:r>
              <a:rPr lang="en-US" altLang="en-US" sz="2000" dirty="0">
                <a:solidFill>
                  <a:schemeClr val="tx2"/>
                </a:solidFill>
              </a:rPr>
              <a:t>Most stoutly built roof drain on the market</a:t>
            </a:r>
          </a:p>
          <a:p>
            <a:r>
              <a:rPr lang="en-US" altLang="en-US" sz="2000" dirty="0">
                <a:solidFill>
                  <a:schemeClr val="tx2"/>
                </a:solidFill>
              </a:rPr>
              <a:t>UPC and IPC Listed</a:t>
            </a:r>
            <a:endParaRPr lang="en-US" sz="2000" dirty="0">
              <a:solidFill>
                <a:schemeClr val="tx2"/>
              </a:solidFill>
              <a:latin typeface="Arial Narrow Regular"/>
            </a:endParaRPr>
          </a:p>
        </p:txBody>
      </p:sp>
      <p:pic>
        <p:nvPicPr>
          <p:cNvPr id="18" name="Picture 1">
            <a:extLst>
              <a:ext uri="{FF2B5EF4-FFF2-40B4-BE49-F238E27FC236}">
                <a16:creationId xmlns:a16="http://schemas.microsoft.com/office/drawing/2014/main" id="{7960A415-EE9D-4DAF-B84F-5BB2DF380C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58" t="124" r="12361" b="9846"/>
          <a:stretch/>
        </p:blipFill>
        <p:spPr bwMode="auto">
          <a:xfrm>
            <a:off x="9115862" y="1"/>
            <a:ext cx="9705537" cy="10325100"/>
          </a:xfrm>
          <a:prstGeom prst="rect">
            <a:avLst/>
          </a:prstGeom>
          <a:solidFill>
            <a:srgbClr val="FFFFFF">
              <a:shade val="85000"/>
            </a:srgbClr>
          </a:solidFill>
          <a:ln w="101600" cap="sq">
            <a:noFill/>
            <a:miter lim="800000"/>
          </a:ln>
          <a:effectLst/>
          <a:scene3d>
            <a:camera prst="orthographicFront"/>
            <a:lightRig rig="twoPt" dir="t">
              <a:rot lat="0" lon="0" rev="7200000"/>
            </a:lightRig>
          </a:scene3d>
          <a:sp3d prstMaterial="matte">
            <a:contourClr>
              <a:srgbClr val="FFFFFF"/>
            </a:contourClr>
          </a:sp3d>
        </p:spPr>
      </p:pic>
      <p:sp>
        <p:nvSpPr>
          <p:cNvPr id="19" name="Rectangle 7"/>
          <p:cNvSpPr txBox="1">
            <a:spLocks/>
          </p:cNvSpPr>
          <p:nvPr/>
        </p:nvSpPr>
        <p:spPr>
          <a:xfrm>
            <a:off x="2874962" y="3857606"/>
            <a:ext cx="12344400" cy="708660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altLang="en-US" dirty="0"/>
          </a:p>
        </p:txBody>
      </p:sp>
    </p:spTree>
    <p:extLst>
      <p:ext uri="{BB962C8B-B14F-4D97-AF65-F5344CB8AC3E}">
        <p14:creationId xmlns:p14="http://schemas.microsoft.com/office/powerpoint/2010/main" val="262557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features &amp; benefits</a:t>
            </a:r>
            <a:br>
              <a:rPr lang="en-US" dirty="0">
                <a:solidFill>
                  <a:schemeClr val="accent1"/>
                </a:solidFill>
              </a:rPr>
            </a:br>
            <a:r>
              <a:rPr lang="en-US" dirty="0"/>
              <a:t>bi-functional roof drains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11</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1066800" y="2300186"/>
            <a:ext cx="8153400" cy="2614714"/>
            <a:chOff x="7848600" y="5084128"/>
            <a:chExt cx="8348413" cy="2614714"/>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 superior quality</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917018" cy="1938992"/>
            </a:xfrm>
            <a:prstGeom prst="rect">
              <a:avLst/>
            </a:prstGeom>
            <a:noFill/>
          </p:spPr>
          <p:txBody>
            <a:bodyPr wrap="square" rtlCol="0">
              <a:spAutoFit/>
            </a:bodyPr>
            <a:lstStyle/>
            <a:p>
              <a:pPr marL="1828800" lvl="2" indent="-457200">
                <a:spcAft>
                  <a:spcPts val="600"/>
                </a:spcAft>
                <a:buAutoNum type="arabicParenR"/>
              </a:pPr>
              <a:endParaRPr lang="en-US" sz="2000" dirty="0">
                <a:solidFill>
                  <a:schemeClr val="tx2"/>
                </a:solidFill>
                <a:latin typeface="Arial Narrow Regular" charset="0"/>
              </a:endParaRPr>
            </a:p>
            <a:p>
              <a:pPr marL="1143000" lvl="1" indent="-457200">
                <a:spcAft>
                  <a:spcPts val="600"/>
                </a:spcAft>
                <a:buAutoNum type="arabicParenR"/>
              </a:pPr>
              <a:endParaRPr lang="en-US" sz="2000" dirty="0">
                <a:solidFill>
                  <a:schemeClr val="tx2"/>
                </a:solidFill>
                <a:latin typeface="Arial Narrow Regular" charset="0"/>
              </a:endParaRPr>
            </a:p>
            <a:p>
              <a:pPr marL="1143000" lvl="1" indent="-457200">
                <a:spcAft>
                  <a:spcPts val="600"/>
                </a:spcAft>
                <a:buAutoNum type="arabicParenR"/>
              </a:pPr>
              <a:endParaRPr lang="en-US" sz="2000" dirty="0">
                <a:solidFill>
                  <a:schemeClr val="tx2"/>
                </a:solidFill>
                <a:latin typeface="Arial Narrow Regular" charset="0"/>
              </a:endParaRPr>
            </a:p>
            <a:p>
              <a:pPr marL="457200" indent="-457200">
                <a:spcAft>
                  <a:spcPts val="600"/>
                </a:spcAft>
                <a:buAutoNum type="arabicParenR"/>
              </a:pPr>
              <a:endParaRPr lang="en-US" sz="2000" dirty="0">
                <a:solidFill>
                  <a:schemeClr val="tx2"/>
                </a:solidFill>
                <a:latin typeface="Arial Narrow Regular" charset="0"/>
              </a:endParaRPr>
            </a:p>
            <a:p>
              <a:pPr marL="457200" indent="-457200">
                <a:spcAft>
                  <a:spcPts val="600"/>
                </a:spcAft>
                <a:buAutoNum type="arabicParenR"/>
              </a:pPr>
              <a:endParaRPr lang="en-US" sz="2000" dirty="0">
                <a:solidFill>
                  <a:srgbClr val="858591"/>
                </a:solidFill>
                <a:latin typeface="Arial Narrow Regular" charset="0"/>
              </a:endParaRPr>
            </a:p>
          </p:txBody>
        </p:sp>
      </p:grpSp>
      <p:sp>
        <p:nvSpPr>
          <p:cNvPr id="16" name="Rectangle 15"/>
          <p:cNvSpPr/>
          <p:nvPr/>
        </p:nvSpPr>
        <p:spPr>
          <a:xfrm>
            <a:off x="9299576" y="-254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sp>
        <p:nvSpPr>
          <p:cNvPr id="15" name="Rectangle 7">
            <a:extLst>
              <a:ext uri="{FF2B5EF4-FFF2-40B4-BE49-F238E27FC236}">
                <a16:creationId xmlns:a16="http://schemas.microsoft.com/office/drawing/2014/main" id="{4B6D4F15-3C2F-42DD-9335-E9BDABB1AFBF}"/>
              </a:ext>
            </a:extLst>
          </p:cNvPr>
          <p:cNvSpPr txBox="1">
            <a:spLocks noChangeArrowheads="1"/>
          </p:cNvSpPr>
          <p:nvPr/>
        </p:nvSpPr>
        <p:spPr>
          <a:xfrm>
            <a:off x="1371600" y="3009900"/>
            <a:ext cx="7299323" cy="4322435"/>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2000" dirty="0">
                <a:solidFill>
                  <a:schemeClr val="tx2"/>
                </a:solidFill>
                <a:latin typeface="Arial" panose="020B0604020202020204" pitchFamily="34" charset="0"/>
                <a:cs typeface="Arial" panose="020B0604020202020204" pitchFamily="34" charset="0"/>
              </a:rPr>
              <a:t>Cast iron construction for all parts  (no plastic)</a:t>
            </a:r>
          </a:p>
          <a:p>
            <a:r>
              <a:rPr lang="en-US" altLang="en-US" sz="2000" dirty="0">
                <a:solidFill>
                  <a:schemeClr val="tx2"/>
                </a:solidFill>
                <a:latin typeface="Arial" panose="020B0604020202020204" pitchFamily="34" charset="0"/>
                <a:cs typeface="Arial" panose="020B0604020202020204" pitchFamily="34" charset="0"/>
              </a:rPr>
              <a:t>Powder coat finish exceeds the industry standard</a:t>
            </a:r>
          </a:p>
          <a:p>
            <a:r>
              <a:rPr lang="en-US" altLang="en-US" sz="2000" dirty="0">
                <a:solidFill>
                  <a:schemeClr val="tx2"/>
                </a:solidFill>
                <a:latin typeface="Arial" panose="020B0604020202020204" pitchFamily="34" charset="0"/>
                <a:cs typeface="Arial" panose="020B0604020202020204" pitchFamily="34" charset="0"/>
              </a:rPr>
              <a:t>Superior quality will provide decades of service</a:t>
            </a:r>
          </a:p>
          <a:p>
            <a:endParaRPr lang="en-US" altLang="en-US" sz="2000" dirty="0">
              <a:solidFill>
                <a:schemeClr val="tx2"/>
              </a:solidFill>
            </a:endParaRPr>
          </a:p>
          <a:p>
            <a:pPr>
              <a:buFont typeface="Arial" charset="0"/>
              <a:buChar char="•"/>
              <a:defRPr/>
            </a:pPr>
            <a:endParaRPr lang="en-US" sz="2000" dirty="0">
              <a:solidFill>
                <a:schemeClr val="tx2"/>
              </a:solidFill>
              <a:latin typeface="Arial Narrow Regular"/>
            </a:endParaRPr>
          </a:p>
        </p:txBody>
      </p:sp>
      <p:sp>
        <p:nvSpPr>
          <p:cNvPr id="19" name="Rectangle 7"/>
          <p:cNvSpPr txBox="1">
            <a:spLocks/>
          </p:cNvSpPr>
          <p:nvPr/>
        </p:nvSpPr>
        <p:spPr>
          <a:xfrm>
            <a:off x="2874962" y="3857606"/>
            <a:ext cx="12344400" cy="708660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altLang="en-US" dirty="0"/>
          </a:p>
        </p:txBody>
      </p:sp>
      <p:pic>
        <p:nvPicPr>
          <p:cNvPr id="14" name="Picture 1">
            <a:extLst>
              <a:ext uri="{FF2B5EF4-FFF2-40B4-BE49-F238E27FC236}">
                <a16:creationId xmlns:a16="http://schemas.microsoft.com/office/drawing/2014/main" id="{634C5D34-363D-44EF-BB7D-2EDB154859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55" r="23629"/>
          <a:stretch/>
        </p:blipFill>
        <p:spPr bwMode="auto">
          <a:xfrm>
            <a:off x="9048009" y="1"/>
            <a:ext cx="9365328" cy="10286999"/>
          </a:xfrm>
          <a:prstGeom prst="rect">
            <a:avLst/>
          </a:prstGeom>
          <a:ln>
            <a:noFill/>
          </a:ln>
          <a:effectLst/>
          <a:scene3d>
            <a:camera prst="orthographicFront"/>
            <a:lightRig rig="threePt" dir="t">
              <a:rot lat="0" lon="0" rev="2700000"/>
            </a:lightRig>
          </a:scene3d>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49402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9072685"/>
            <a:ext cx="1981200" cy="954107"/>
          </a:xfrm>
          <a:prstGeom prst="rect">
            <a:avLst/>
          </a:prstGeom>
          <a:solidFill>
            <a:schemeClr val="accent2">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siphonic roof drains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12</a:t>
            </a:fld>
            <a:endParaRPr b="0" dirty="0">
              <a:latin typeface="Arial Regular" charset="0"/>
            </a:endParaRPr>
          </a:p>
        </p:txBody>
      </p:sp>
      <p:grpSp>
        <p:nvGrpSpPr>
          <p:cNvPr id="27" name="Group 26"/>
          <p:cNvGrpSpPr/>
          <p:nvPr/>
        </p:nvGrpSpPr>
        <p:grpSpPr>
          <a:xfrm>
            <a:off x="990600" y="2487194"/>
            <a:ext cx="7672859" cy="1064798"/>
            <a:chOff x="7848600" y="5084128"/>
            <a:chExt cx="7672859" cy="1064798"/>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higher flow velocities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400110"/>
            </a:xfrm>
            <a:prstGeom prst="rect">
              <a:avLst/>
            </a:prstGeom>
            <a:noFill/>
          </p:spPr>
          <p:txBody>
            <a:bodyPr wrap="square" rtlCol="0">
              <a:spAutoFit/>
            </a:bodyPr>
            <a:lstStyle/>
            <a:p>
              <a:r>
                <a:rPr lang="en-US" sz="2000" dirty="0">
                  <a:solidFill>
                    <a:schemeClr val="accent1"/>
                  </a:solidFill>
                  <a:latin typeface="Arial Regular" charset="0"/>
                </a:rPr>
                <a:t>More efficient than conventional drainage</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3848100"/>
            <a:ext cx="7672858" cy="6277255"/>
            <a:chOff x="7848600" y="5084128"/>
            <a:chExt cx="7672858" cy="6277255"/>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5601533"/>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charset="0"/>
                </a:rPr>
                <a:t>Hold water in high volume situations, to avoid flooding the sewer system</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Engineered air baffle induces siphonic action and eliminates air from piping system</a:t>
              </a:r>
              <a:r>
                <a:rPr lang="en-US" sz="2000" dirty="0">
                  <a:solidFill>
                    <a:schemeClr val="tx2"/>
                  </a:solidFill>
                  <a:latin typeface="Arial Regular" charset="0"/>
                </a:rPr>
                <a:t> - no pitch requirement in piping to induce flow</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High flow velocities help to clean pipes; no cleanouts necessary</a:t>
              </a:r>
            </a:p>
            <a:p>
              <a:pPr marL="285750" indent="-285750">
                <a:buClr>
                  <a:schemeClr val="tx2"/>
                </a:buClr>
                <a:buFont typeface="Arial" panose="020B0604020202020204" pitchFamily="34" charset="0"/>
                <a:buChar char="•"/>
              </a:pPr>
              <a:r>
                <a:rPr lang="en-US" sz="2000" dirty="0">
                  <a:solidFill>
                    <a:schemeClr val="tx2"/>
                  </a:solidFill>
                  <a:latin typeface="Arial Regular" charset="0"/>
                </a:rPr>
                <a:t>Low baffle location; requires only 2” of water on roof to go siphonic</a:t>
              </a:r>
            </a:p>
            <a:p>
              <a:pPr marL="285750" indent="-285750">
                <a:buClr>
                  <a:schemeClr val="tx2"/>
                </a:buClr>
                <a:buFont typeface="Arial" panose="020B0604020202020204" pitchFamily="34" charset="0"/>
                <a:buChar char="•"/>
              </a:pPr>
              <a:r>
                <a:rPr lang="en-US" sz="2000" dirty="0">
                  <a:solidFill>
                    <a:schemeClr val="tx2"/>
                  </a:solidFill>
                  <a:latin typeface="Arial Regular" charset="0"/>
                </a:rPr>
                <a:t>Small pipe diameters achieve equal flow rates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Vertical stack placement is flexible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Flow rates:</a:t>
              </a:r>
            </a:p>
            <a:p>
              <a:pPr marL="971550" lvl="1" indent="-285750">
                <a:buClr>
                  <a:schemeClr val="tx2"/>
                </a:buClr>
                <a:buFont typeface="Arial" panose="020B0604020202020204" pitchFamily="34" charset="0"/>
                <a:buChar char="•"/>
              </a:pPr>
              <a:r>
                <a:rPr lang="en-US" sz="2000" dirty="0">
                  <a:solidFill>
                    <a:schemeClr val="tx2"/>
                  </a:solidFill>
                  <a:latin typeface="Arial Regular" charset="0"/>
                </a:rPr>
                <a:t>2” 147 GPM</a:t>
              </a:r>
            </a:p>
            <a:p>
              <a:pPr marL="971550" lvl="1" indent="-285750">
                <a:buClr>
                  <a:schemeClr val="tx2"/>
                </a:buClr>
                <a:buFont typeface="Arial" panose="020B0604020202020204" pitchFamily="34" charset="0"/>
                <a:buChar char="•"/>
              </a:pPr>
              <a:r>
                <a:rPr lang="en-US" sz="2000" dirty="0">
                  <a:solidFill>
                    <a:schemeClr val="tx2"/>
                  </a:solidFill>
                  <a:latin typeface="Arial Regular" charset="0"/>
                </a:rPr>
                <a:t>3” 380 GPM</a:t>
              </a:r>
            </a:p>
            <a:p>
              <a:pPr marL="971550" lvl="1" indent="-285750">
                <a:buClr>
                  <a:schemeClr val="tx2"/>
                </a:buClr>
                <a:buFont typeface="Arial" panose="020B0604020202020204" pitchFamily="34" charset="0"/>
                <a:buChar char="•"/>
              </a:pPr>
              <a:r>
                <a:rPr lang="en-US" sz="2000" dirty="0">
                  <a:solidFill>
                    <a:schemeClr val="tx2"/>
                  </a:solidFill>
                  <a:latin typeface="Arial Regular" charset="0"/>
                </a:rPr>
                <a:t>4” 703 GPM </a:t>
              </a:r>
            </a:p>
            <a:p>
              <a:pPr marL="285750" indent="-285750">
                <a:buFont typeface="Arial" panose="020B0604020202020204" pitchFamily="34" charset="0"/>
                <a:buChar char="•"/>
              </a:pPr>
              <a:endParaRPr lang="en-US" sz="1800" dirty="0">
                <a:solidFill>
                  <a:schemeClr val="tx2"/>
                </a:solidFill>
                <a:latin typeface="Arial Regular" charset="0"/>
              </a:endParaRPr>
            </a:p>
            <a:p>
              <a:pPr marL="285750" indent="-285750">
                <a:buClr>
                  <a:schemeClr val="tx2"/>
                </a:buClr>
                <a:buFont typeface="Arial" panose="020B0604020202020204" pitchFamily="34" charset="0"/>
                <a:buChar char="•"/>
              </a:pPr>
              <a:r>
                <a:rPr lang="en-US" sz="2000" dirty="0">
                  <a:solidFill>
                    <a:schemeClr val="accent1"/>
                  </a:solidFill>
                  <a:latin typeface="Arial Regular" charset="0"/>
                </a:rPr>
                <a:t>Engineered to reduce installation and rework time</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LEED points potentially awarded for siphonic construction</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7" name="Picture 3"/>
          <p:cNvPicPr>
            <a:picLocks noChangeAspect="1" noChangeArrowheads="1"/>
          </p:cNvPicPr>
          <p:nvPr/>
        </p:nvPicPr>
        <p:blipFill rotWithShape="1">
          <a:blip r:embed="rId2" cstate="print"/>
          <a:srcRect r="2563"/>
          <a:stretch/>
        </p:blipFill>
        <p:spPr bwMode="auto">
          <a:xfrm>
            <a:off x="9195888" y="4533900"/>
            <a:ext cx="9015912" cy="5484100"/>
          </a:xfrm>
          <a:prstGeom prst="rect">
            <a:avLst/>
          </a:prstGeom>
          <a:noFill/>
          <a:ln w="9525">
            <a:noFill/>
            <a:miter lim="800000"/>
            <a:headEnd/>
            <a:tailEnd/>
          </a:ln>
          <a:effectLst/>
        </p:spPr>
      </p:pic>
      <p:pic>
        <p:nvPicPr>
          <p:cNvPr id="18" name="Picture 3"/>
          <p:cNvPicPr>
            <a:picLocks noChangeAspect="1" noChangeArrowheads="1"/>
          </p:cNvPicPr>
          <p:nvPr/>
        </p:nvPicPr>
        <p:blipFill>
          <a:blip r:embed="rId3" cstate="print"/>
          <a:srcRect t="20564"/>
          <a:stretch>
            <a:fillRect/>
          </a:stretch>
        </p:blipFill>
        <p:spPr bwMode="auto">
          <a:xfrm>
            <a:off x="9525000" y="160894"/>
            <a:ext cx="7869022" cy="4428266"/>
          </a:xfrm>
          <a:prstGeom prst="rect">
            <a:avLst/>
          </a:prstGeom>
          <a:noFill/>
          <a:ln w="9525">
            <a:noFill/>
            <a:miter lim="800000"/>
            <a:headEnd/>
            <a:tailEnd/>
          </a:ln>
        </p:spPr>
      </p:pic>
    </p:spTree>
    <p:extLst>
      <p:ext uri="{BB962C8B-B14F-4D97-AF65-F5344CB8AC3E}">
        <p14:creationId xmlns:p14="http://schemas.microsoft.com/office/powerpoint/2010/main" val="4029794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cxnSp>
        <p:nvCxnSpPr>
          <p:cNvPr id="46" name="Straight Connector 45"/>
          <p:cNvCxnSpPr>
            <a:stCxn id="30" idx="4"/>
            <a:endCxn id="53" idx="0"/>
          </p:cNvCxnSpPr>
          <p:nvPr/>
        </p:nvCxnSpPr>
        <p:spPr>
          <a:xfrm>
            <a:off x="12077700" y="3030115"/>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0777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220200" y="2552700"/>
            <a:ext cx="8686800" cy="1472863"/>
            <a:chOff x="10058400" y="2933700"/>
            <a:chExt cx="8686800" cy="1472863"/>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negative pressure is created</a:t>
              </a:r>
              <a:endParaRPr lang="uk-UA" sz="3200" dirty="0">
                <a:latin typeface="Arial Narrow Regular" charset="0"/>
              </a:endParaRPr>
            </a:p>
          </p:txBody>
        </p:sp>
        <p:sp>
          <p:nvSpPr>
            <p:cNvPr id="40" name="TextBox 39"/>
            <p:cNvSpPr txBox="1"/>
            <p:nvPr/>
          </p:nvSpPr>
          <p:spPr>
            <a:xfrm>
              <a:off x="13373100" y="3390900"/>
              <a:ext cx="5143500" cy="1015663"/>
            </a:xfrm>
            <a:prstGeom prst="rect">
              <a:avLst/>
            </a:prstGeom>
            <a:noFill/>
          </p:spPr>
          <p:txBody>
            <a:bodyPr wrap="square" rtlCol="0">
              <a:spAutoFit/>
            </a:bodyPr>
            <a:lstStyle/>
            <a:p>
              <a:r>
                <a:rPr lang="en-US" sz="2000" dirty="0">
                  <a:solidFill>
                    <a:schemeClr val="tx2"/>
                  </a:solidFill>
                  <a:latin typeface="Arial Regular" charset="0"/>
                </a:rPr>
                <a:t>After 2” of water collects on the roof, above an air baffle; water forces air out; and negative pressure is created in the pipe</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220200" y="4146162"/>
            <a:ext cx="8915400" cy="1171824"/>
            <a:chOff x="10058400" y="2933700"/>
            <a:chExt cx="8915400" cy="1171824"/>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5562600" cy="584775"/>
            </a:xfrm>
            <a:prstGeom prst="rect">
              <a:avLst/>
            </a:prstGeom>
            <a:noFill/>
          </p:spPr>
          <p:txBody>
            <a:bodyPr wrap="square" rtlCol="0">
              <a:spAutoFit/>
            </a:bodyPr>
            <a:lstStyle/>
            <a:p>
              <a:r>
                <a:rPr lang="en-US" sz="3200" dirty="0">
                  <a:latin typeface="Arial Narrow Regular" charset="0"/>
                </a:rPr>
                <a:t>air baffle prevents vortex flow</a:t>
              </a:r>
              <a:endParaRPr lang="uk-UA" sz="3200" dirty="0">
                <a:latin typeface="Arial Narrow Regular" charset="0"/>
              </a:endParaRPr>
            </a:p>
          </p:txBody>
        </p:sp>
        <p:sp>
          <p:nvSpPr>
            <p:cNvPr id="55" name="TextBox 54"/>
            <p:cNvSpPr txBox="1"/>
            <p:nvPr/>
          </p:nvSpPr>
          <p:spPr>
            <a:xfrm>
              <a:off x="13411201" y="3397638"/>
              <a:ext cx="5257799" cy="707886"/>
            </a:xfrm>
            <a:prstGeom prst="rect">
              <a:avLst/>
            </a:prstGeom>
            <a:noFill/>
          </p:spPr>
          <p:txBody>
            <a:bodyPr wrap="square" rtlCol="0">
              <a:spAutoFit/>
            </a:bodyPr>
            <a:lstStyle/>
            <a:p>
              <a:r>
                <a:rPr lang="en-US" sz="2000" dirty="0">
                  <a:solidFill>
                    <a:schemeClr val="tx2"/>
                  </a:solidFill>
                  <a:latin typeface="Arial Regular" charset="0"/>
                </a:rPr>
                <a:t>The air baffle prevents vortex flow and restricts air from entering the pipes</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220200" y="5739624"/>
            <a:ext cx="8458200" cy="1794115"/>
            <a:chOff x="10058400" y="2933700"/>
            <a:chExt cx="8458200" cy="1794115"/>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gravity drainage reoccurs</a:t>
              </a:r>
              <a:endParaRPr lang="uk-UA" sz="3200" dirty="0">
                <a:latin typeface="Arial Narrow Regular" charset="0"/>
              </a:endParaRPr>
            </a:p>
          </p:txBody>
        </p:sp>
        <p:sp>
          <p:nvSpPr>
            <p:cNvPr id="60" name="TextBox 59"/>
            <p:cNvSpPr txBox="1"/>
            <p:nvPr/>
          </p:nvSpPr>
          <p:spPr>
            <a:xfrm>
              <a:off x="13411201" y="3404376"/>
              <a:ext cx="5105399" cy="1323439"/>
            </a:xfrm>
            <a:prstGeom prst="rect">
              <a:avLst/>
            </a:prstGeom>
            <a:noFill/>
          </p:spPr>
          <p:txBody>
            <a:bodyPr wrap="square" rtlCol="0">
              <a:spAutoFit/>
            </a:bodyPr>
            <a:lstStyle/>
            <a:p>
              <a:r>
                <a:rPr lang="en-US" sz="2000" dirty="0">
                  <a:solidFill>
                    <a:schemeClr val="tx2"/>
                  </a:solidFill>
                  <a:latin typeface="Arial Regular" charset="0"/>
                </a:rPr>
                <a:t>Multiple vertical pipes flow into a common horizontal pipe and eventually turn downward into a vertical downspout where conventional gravity drainage returns</a:t>
              </a:r>
              <a:endParaRPr lang="en-US" sz="1600" dirty="0">
                <a:solidFill>
                  <a:schemeClr val="tx2"/>
                </a:solidFill>
                <a:latin typeface="Arial Regular" charset="0"/>
              </a:endParaRP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sp>
        <p:nvSpPr>
          <p:cNvPr id="28" name="Content Placeholder 2"/>
          <p:cNvSpPr txBox="1">
            <a:spLocks/>
          </p:cNvSpPr>
          <p:nvPr/>
        </p:nvSpPr>
        <p:spPr>
          <a:xfrm>
            <a:off x="13639800" y="9182100"/>
            <a:ext cx="4191000"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1:51 Video:</a:t>
            </a:r>
          </a:p>
          <a:p>
            <a:pPr marL="0" indent="0">
              <a:buNone/>
            </a:pPr>
            <a:r>
              <a:rPr lang="en-US" sz="1800" dirty="0">
                <a:latin typeface="Arial Narrow" panose="020B0606020202030204" pitchFamily="34" charset="0"/>
                <a:hlinkClick r:id="rId3"/>
              </a:rPr>
              <a:t>Zurn Roof Drains Siphonic Drainage Systems</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pic>
        <p:nvPicPr>
          <p:cNvPr id="23" name="Picture 3" descr="Conventional drain system"/>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a:xfrm>
            <a:off x="-26126" y="52386"/>
            <a:ext cx="6350726" cy="4796311"/>
          </a:xfrm>
          <a:prstGeom prst="rect">
            <a:avLst/>
          </a:prstGeom>
          <a:noFill/>
          <a:ln/>
        </p:spPr>
      </p:pic>
      <p:pic>
        <p:nvPicPr>
          <p:cNvPr id="24" name="Picture 4" descr="Ablaufsystem SDS"/>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5508084"/>
            <a:ext cx="6324600" cy="4778916"/>
          </a:xfrm>
          <a:prstGeom prst="rect">
            <a:avLst/>
          </a:prstGeom>
          <a:noFill/>
        </p:spPr>
      </p:pic>
      <p:sp>
        <p:nvSpPr>
          <p:cNvPr id="27" name="TextBox 26"/>
          <p:cNvSpPr txBox="1"/>
          <p:nvPr/>
        </p:nvSpPr>
        <p:spPr>
          <a:xfrm>
            <a:off x="5105400" y="2155873"/>
            <a:ext cx="3659976" cy="400110"/>
          </a:xfrm>
          <a:prstGeom prst="rect">
            <a:avLst/>
          </a:prstGeom>
          <a:noFill/>
        </p:spPr>
        <p:txBody>
          <a:bodyPr wrap="none" rtlCol="0">
            <a:spAutoFit/>
          </a:bodyPr>
          <a:lstStyle/>
          <a:p>
            <a:r>
              <a:rPr lang="en-US" sz="2000" dirty="0">
                <a:latin typeface="Arial Narrow Regular"/>
              </a:rPr>
              <a:t>conventional roof drain system</a:t>
            </a:r>
          </a:p>
        </p:txBody>
      </p:sp>
      <p:sp>
        <p:nvSpPr>
          <p:cNvPr id="29" name="TextBox 28"/>
          <p:cNvSpPr txBox="1"/>
          <p:nvPr/>
        </p:nvSpPr>
        <p:spPr>
          <a:xfrm>
            <a:off x="5105400" y="7577751"/>
            <a:ext cx="3161443" cy="400110"/>
          </a:xfrm>
          <a:prstGeom prst="rect">
            <a:avLst/>
          </a:prstGeom>
          <a:noFill/>
        </p:spPr>
        <p:txBody>
          <a:bodyPr wrap="none" rtlCol="0">
            <a:spAutoFit/>
          </a:bodyPr>
          <a:lstStyle/>
          <a:p>
            <a:r>
              <a:rPr lang="en-US" sz="2000" dirty="0">
                <a:latin typeface="Arial Narrow Regular"/>
              </a:rPr>
              <a:t>siphonic roof drain system</a:t>
            </a:r>
          </a:p>
        </p:txBody>
      </p:sp>
      <p:sp>
        <p:nvSpPr>
          <p:cNvPr id="26" name="TextBox 25"/>
          <p:cNvSpPr txBox="1"/>
          <p:nvPr/>
        </p:nvSpPr>
        <p:spPr>
          <a:xfrm>
            <a:off x="2495550" y="4117658"/>
            <a:ext cx="838200" cy="246221"/>
          </a:xfrm>
          <a:prstGeom prst="rect">
            <a:avLst/>
          </a:prstGeom>
          <a:solidFill>
            <a:schemeClr val="bg2">
              <a:lumMod val="95000"/>
            </a:schemeClr>
          </a:solidFill>
        </p:spPr>
        <p:txBody>
          <a:bodyPr wrap="square" rtlCol="0">
            <a:spAutoFit/>
          </a:bodyPr>
          <a:lstStyle/>
          <a:p>
            <a:r>
              <a:rPr lang="en-US" sz="1000" dirty="0">
                <a:latin typeface="Arial Narrow" panose="020B0606020202030204" pitchFamily="34" charset="0"/>
              </a:rPr>
              <a:t>6” diameter</a:t>
            </a:r>
          </a:p>
        </p:txBody>
      </p:sp>
      <p:sp>
        <p:nvSpPr>
          <p:cNvPr id="31" name="TextBox 30"/>
          <p:cNvSpPr txBox="1"/>
          <p:nvPr/>
        </p:nvSpPr>
        <p:spPr>
          <a:xfrm>
            <a:off x="914400" y="3865020"/>
            <a:ext cx="838200" cy="246221"/>
          </a:xfrm>
          <a:prstGeom prst="rect">
            <a:avLst/>
          </a:prstGeom>
          <a:solidFill>
            <a:schemeClr val="bg2">
              <a:lumMod val="95000"/>
            </a:schemeClr>
          </a:solidFill>
        </p:spPr>
        <p:txBody>
          <a:bodyPr wrap="square" rtlCol="0">
            <a:spAutoFit/>
          </a:bodyPr>
          <a:lstStyle/>
          <a:p>
            <a:r>
              <a:rPr lang="en-US" sz="1000" dirty="0">
                <a:latin typeface="Arial Narrow" panose="020B0606020202030204" pitchFamily="34" charset="0"/>
              </a:rPr>
              <a:t>4” diameter</a:t>
            </a:r>
          </a:p>
        </p:txBody>
      </p:sp>
      <p:sp>
        <p:nvSpPr>
          <p:cNvPr id="32" name="TextBox 31"/>
          <p:cNvSpPr txBox="1"/>
          <p:nvPr/>
        </p:nvSpPr>
        <p:spPr>
          <a:xfrm>
            <a:off x="2857014" y="6312913"/>
            <a:ext cx="838200" cy="246221"/>
          </a:xfrm>
          <a:prstGeom prst="rect">
            <a:avLst/>
          </a:prstGeom>
          <a:solidFill>
            <a:schemeClr val="bg2">
              <a:lumMod val="95000"/>
            </a:schemeClr>
          </a:solidFill>
        </p:spPr>
        <p:txBody>
          <a:bodyPr wrap="square" rtlCol="0">
            <a:spAutoFit/>
          </a:bodyPr>
          <a:lstStyle/>
          <a:p>
            <a:r>
              <a:rPr lang="en-US" sz="1000" dirty="0">
                <a:latin typeface="Arial Narrow" panose="020B0606020202030204" pitchFamily="34" charset="0"/>
              </a:rPr>
              <a:t>3” diameter</a:t>
            </a:r>
          </a:p>
        </p:txBody>
      </p:sp>
      <p:sp>
        <p:nvSpPr>
          <p:cNvPr id="33" name="TextBox 32"/>
          <p:cNvSpPr txBox="1"/>
          <p:nvPr/>
        </p:nvSpPr>
        <p:spPr>
          <a:xfrm>
            <a:off x="1219200" y="6270065"/>
            <a:ext cx="838200" cy="246221"/>
          </a:xfrm>
          <a:prstGeom prst="rect">
            <a:avLst/>
          </a:prstGeom>
          <a:solidFill>
            <a:schemeClr val="bg2">
              <a:lumMod val="95000"/>
            </a:schemeClr>
          </a:solidFill>
          <a:ln>
            <a:noFill/>
          </a:ln>
        </p:spPr>
        <p:txBody>
          <a:bodyPr wrap="square" rtlCol="0">
            <a:spAutoFit/>
          </a:bodyPr>
          <a:lstStyle/>
          <a:p>
            <a:r>
              <a:rPr lang="en-US" sz="1000" dirty="0">
                <a:latin typeface="Arial Narrow" panose="020B0606020202030204" pitchFamily="34" charset="0"/>
              </a:rPr>
              <a:t>2” diameter</a:t>
            </a:r>
          </a:p>
        </p:txBody>
      </p:sp>
      <p:sp>
        <p:nvSpPr>
          <p:cNvPr id="34" name="TextBox 33"/>
          <p:cNvSpPr txBox="1"/>
          <p:nvPr/>
        </p:nvSpPr>
        <p:spPr>
          <a:xfrm>
            <a:off x="3352800" y="6972300"/>
            <a:ext cx="838200" cy="246221"/>
          </a:xfrm>
          <a:prstGeom prst="rect">
            <a:avLst/>
          </a:prstGeom>
          <a:solidFill>
            <a:schemeClr val="bg2">
              <a:lumMod val="95000"/>
            </a:schemeClr>
          </a:solidFill>
        </p:spPr>
        <p:txBody>
          <a:bodyPr wrap="square" rtlCol="0">
            <a:spAutoFit/>
          </a:bodyPr>
          <a:lstStyle/>
          <a:p>
            <a:r>
              <a:rPr lang="en-US" sz="1000" dirty="0">
                <a:latin typeface="Arial Narrow" panose="020B0606020202030204" pitchFamily="34" charset="0"/>
              </a:rPr>
              <a:t>8” diameter</a:t>
            </a:r>
          </a:p>
        </p:txBody>
      </p:sp>
      <p:sp>
        <p:nvSpPr>
          <p:cNvPr id="35" name="TextBox 34"/>
          <p:cNvSpPr txBox="1"/>
          <p:nvPr/>
        </p:nvSpPr>
        <p:spPr>
          <a:xfrm>
            <a:off x="4038600" y="4363879"/>
            <a:ext cx="762000" cy="246221"/>
          </a:xfrm>
          <a:prstGeom prst="rect">
            <a:avLst/>
          </a:prstGeom>
          <a:solidFill>
            <a:schemeClr val="bg2">
              <a:lumMod val="95000"/>
            </a:schemeClr>
          </a:solidFill>
        </p:spPr>
        <p:txBody>
          <a:bodyPr wrap="square" rtlCol="0">
            <a:spAutoFit/>
          </a:bodyPr>
          <a:lstStyle/>
          <a:p>
            <a:r>
              <a:rPr lang="en-US" sz="1000" dirty="0">
                <a:latin typeface="Arial Narrow" panose="020B0606020202030204" pitchFamily="34" charset="0"/>
              </a:rPr>
              <a:t>8” diameter</a:t>
            </a:r>
          </a:p>
        </p:txBody>
      </p:sp>
      <p:sp>
        <p:nvSpPr>
          <p:cNvPr id="36" name="TextBox 35"/>
          <p:cNvSpPr txBox="1"/>
          <p:nvPr/>
        </p:nvSpPr>
        <p:spPr>
          <a:xfrm>
            <a:off x="2057400" y="628590"/>
            <a:ext cx="609600" cy="400110"/>
          </a:xfrm>
          <a:prstGeom prst="rect">
            <a:avLst/>
          </a:prstGeom>
          <a:solidFill>
            <a:schemeClr val="bg2">
              <a:lumMod val="95000"/>
            </a:schemeClr>
          </a:solidFill>
        </p:spPr>
        <p:txBody>
          <a:bodyPr wrap="square" rtlCol="0">
            <a:spAutoFit/>
          </a:bodyPr>
          <a:lstStyle/>
          <a:p>
            <a:r>
              <a:rPr lang="en-US" sz="1000" dirty="0">
                <a:latin typeface="Arial Narrow" panose="020B0606020202030204" pitchFamily="34" charset="0"/>
              </a:rPr>
              <a:t>4” diameter</a:t>
            </a:r>
          </a:p>
        </p:txBody>
      </p:sp>
    </p:spTree>
    <p:extLst>
      <p:ext uri="{BB962C8B-B14F-4D97-AF65-F5344CB8AC3E}">
        <p14:creationId xmlns:p14="http://schemas.microsoft.com/office/powerpoint/2010/main" val="392146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print"/>
          <a:srcRect r="2563"/>
          <a:stretch/>
        </p:blipFill>
        <p:spPr bwMode="auto">
          <a:xfrm>
            <a:off x="-457200" y="-876300"/>
            <a:ext cx="19478098" cy="11847924"/>
          </a:xfrm>
          <a:prstGeom prst="rect">
            <a:avLst/>
          </a:prstGeom>
          <a:noFill/>
          <a:ln w="9525">
            <a:noFill/>
            <a:miter lim="800000"/>
            <a:headEnd/>
            <a:tailEnd/>
          </a:ln>
          <a:effectLst/>
        </p:spPr>
      </p:pic>
      <p:sp>
        <p:nvSpPr>
          <p:cNvPr id="15" name="Rectangle 14"/>
          <p:cNvSpPr/>
          <p:nvPr/>
        </p:nvSpPr>
        <p:spPr>
          <a:xfrm>
            <a:off x="-457200" y="31569"/>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638300"/>
            <a:ext cx="5257800"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3900" dirty="0">
                <a:solidFill>
                  <a:schemeClr val="bg2"/>
                </a:solidFill>
                <a:latin typeface="Arial Narrow Regular"/>
              </a:rPr>
              <a:t>Test Your Knowledge</a:t>
            </a:r>
          </a:p>
          <a:p>
            <a:pPr marL="0" indent="0">
              <a:buFont typeface="Arial" panose="020B0604020202020204" pitchFamily="34" charset="0"/>
              <a:buNone/>
            </a:pPr>
            <a:r>
              <a:rPr lang="en-US" sz="2100" b="1" dirty="0">
                <a:solidFill>
                  <a:schemeClr val="bg2"/>
                </a:solidFill>
                <a:latin typeface="Arial Narrow Regular"/>
              </a:rPr>
              <a:t>How do Zurn siphonic roof drains function?</a:t>
            </a:r>
          </a:p>
          <a:p>
            <a:pPr marL="0" indent="0">
              <a:buFont typeface="Arial" panose="020B0604020202020204" pitchFamily="34" charset="0"/>
              <a:buNone/>
            </a:pPr>
            <a:endParaRPr lang="en-US" sz="2100" b="1" dirty="0">
              <a:solidFill>
                <a:schemeClr val="bg2"/>
              </a:solidFill>
              <a:latin typeface="Arial Narrow Regular"/>
            </a:endParaRPr>
          </a:p>
          <a:p>
            <a:pPr marL="0" indent="0">
              <a:buFont typeface="Arial" panose="020B0604020202020204" pitchFamily="34" charset="0"/>
              <a:buNone/>
            </a:pPr>
            <a:r>
              <a:rPr lang="en-US" sz="2100" b="1" dirty="0">
                <a:solidFill>
                  <a:schemeClr val="bg2"/>
                </a:solidFill>
                <a:latin typeface="Arial Narrow Regular"/>
              </a:rPr>
              <a:t>What is required to make a siphonic drain go to full bore flow:</a:t>
            </a:r>
          </a:p>
          <a:p>
            <a:pPr marL="514350" indent="-514350">
              <a:buFont typeface="+mj-lt"/>
              <a:buAutoNum type="alphaUcPeriod"/>
            </a:pPr>
            <a:r>
              <a:rPr lang="en-US" sz="2000" b="1" dirty="0">
                <a:solidFill>
                  <a:schemeClr val="bg2"/>
                </a:solidFill>
                <a:latin typeface="Arial Regular"/>
              </a:rPr>
              <a:t>Dome</a:t>
            </a:r>
          </a:p>
          <a:p>
            <a:pPr marL="514350" indent="-514350">
              <a:buFont typeface="+mj-lt"/>
              <a:buAutoNum type="alphaUcPeriod"/>
            </a:pPr>
            <a:r>
              <a:rPr lang="en-US" sz="2000" b="1" dirty="0">
                <a:solidFill>
                  <a:schemeClr val="bg2"/>
                </a:solidFill>
                <a:latin typeface="Arial Regular"/>
              </a:rPr>
              <a:t>Baffle</a:t>
            </a:r>
          </a:p>
          <a:p>
            <a:pPr marL="514350" indent="-514350">
              <a:buFont typeface="+mj-lt"/>
              <a:buAutoNum type="alphaUcPeriod"/>
            </a:pPr>
            <a:r>
              <a:rPr lang="en-US" sz="2000" b="1" dirty="0">
                <a:solidFill>
                  <a:schemeClr val="bg2"/>
                </a:solidFill>
                <a:latin typeface="Arial Regular"/>
              </a:rPr>
              <a:t>Gravel guard</a:t>
            </a:r>
          </a:p>
          <a:p>
            <a:pPr marL="514350" indent="-514350">
              <a:buFont typeface="+mj-lt"/>
              <a:buAutoNum type="alphaUcPeriod"/>
            </a:pPr>
            <a:r>
              <a:rPr lang="en-US" sz="2000" b="1" dirty="0">
                <a:solidFill>
                  <a:schemeClr val="bg2"/>
                </a:solidFill>
                <a:latin typeface="Arial Regular"/>
              </a:rPr>
              <a:t>None of these </a:t>
            </a:r>
          </a:p>
          <a:p>
            <a:pPr marL="0" indent="0">
              <a:buNone/>
            </a:pPr>
            <a:endParaRPr lang="en-US" sz="2100" b="1" dirty="0">
              <a:solidFill>
                <a:schemeClr val="bg2"/>
              </a:solidFill>
              <a:latin typeface="Arial Narrow Regular"/>
            </a:endParaRPr>
          </a:p>
          <a:p>
            <a:pPr marL="0" indent="0">
              <a:buFont typeface="Arial" panose="020B0604020202020204" pitchFamily="34" charset="0"/>
              <a:buNone/>
            </a:pP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59288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FE282-10E4-4DC8-81EB-913416F3CF48}"/>
              </a:ext>
            </a:extLst>
          </p:cNvPr>
          <p:cNvSpPr>
            <a:spLocks noGrp="1"/>
          </p:cNvSpPr>
          <p:nvPr>
            <p:ph type="title"/>
          </p:nvPr>
        </p:nvSpPr>
        <p:spPr>
          <a:xfrm>
            <a:off x="876300" y="571411"/>
            <a:ext cx="6286500" cy="1219289"/>
          </a:xfrm>
        </p:spPr>
        <p:txBody>
          <a:bodyPr/>
          <a:lstStyle/>
          <a:p>
            <a:r>
              <a:rPr lang="en-US" sz="4000" dirty="0">
                <a:solidFill>
                  <a:schemeClr val="accent1"/>
                </a:solidFill>
              </a:rPr>
              <a:t>features &amp; benefits</a:t>
            </a:r>
            <a:br>
              <a:rPr lang="en-US" sz="4000" dirty="0"/>
            </a:br>
            <a:r>
              <a:rPr lang="en-US" sz="4000" dirty="0"/>
              <a:t>stainless steel roof drains</a:t>
            </a:r>
          </a:p>
        </p:txBody>
      </p:sp>
      <p:sp>
        <p:nvSpPr>
          <p:cNvPr id="5" name="TextBox 4">
            <a:extLst>
              <a:ext uri="{FF2B5EF4-FFF2-40B4-BE49-F238E27FC236}">
                <a16:creationId xmlns:a16="http://schemas.microsoft.com/office/drawing/2014/main" id="{A23DE28C-C62A-4AF5-8E93-659FC194A5DF}"/>
              </a:ext>
            </a:extLst>
          </p:cNvPr>
          <p:cNvSpPr txBox="1"/>
          <p:nvPr/>
        </p:nvSpPr>
        <p:spPr>
          <a:xfrm>
            <a:off x="876300" y="2430462"/>
            <a:ext cx="8877300" cy="1015663"/>
          </a:xfrm>
          <a:prstGeom prst="rect">
            <a:avLst/>
          </a:prstGeom>
          <a:noFill/>
          <a:ln w="19050">
            <a:noFill/>
          </a:ln>
        </p:spPr>
        <p:txBody>
          <a:bodyPr wrap="square" rtlCol="0">
            <a:spAutoFit/>
          </a:bodyPr>
          <a:lstStyle/>
          <a:p>
            <a:pPr marL="457200" indent="-457200">
              <a:buFont typeface="Arial" panose="020B0604020202020204" pitchFamily="34" charset="0"/>
              <a:buChar char="•"/>
            </a:pPr>
            <a:r>
              <a:rPr lang="en-US" sz="2000" dirty="0">
                <a:latin typeface="Arial Narrow Regular"/>
              </a:rPr>
              <a:t>collects rainwater on a roof &amp; discharges it into a leader or downspout</a:t>
            </a:r>
          </a:p>
          <a:p>
            <a:pPr marL="457200" indent="-457200">
              <a:buFont typeface="Arial" panose="020B0604020202020204" pitchFamily="34" charset="0"/>
              <a:buChar char="•"/>
            </a:pPr>
            <a:r>
              <a:rPr lang="en-US" sz="2000" dirty="0">
                <a:latin typeface="Arial Narrow Regular"/>
              </a:rPr>
              <a:t>corrosion-resistant properties</a:t>
            </a:r>
          </a:p>
          <a:p>
            <a:pPr marL="457200" indent="-457200">
              <a:buFont typeface="Arial" panose="020B0604020202020204" pitchFamily="34" charset="0"/>
              <a:buChar char="•"/>
            </a:pPr>
            <a:r>
              <a:rPr lang="en-US" sz="2000" dirty="0">
                <a:latin typeface="Arial Narrow Regular"/>
              </a:rPr>
              <a:t>customizable to meet any customer need</a:t>
            </a:r>
          </a:p>
        </p:txBody>
      </p:sp>
      <p:pic>
        <p:nvPicPr>
          <p:cNvPr id="7" name="Picture 6">
            <a:extLst>
              <a:ext uri="{FF2B5EF4-FFF2-40B4-BE49-F238E27FC236}">
                <a16:creationId xmlns:a16="http://schemas.microsoft.com/office/drawing/2014/main" id="{641AA5F6-0444-42FB-946B-5FF4372C0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38307"/>
            <a:ext cx="8877300" cy="3202569"/>
          </a:xfrm>
          <a:prstGeom prst="rect">
            <a:avLst/>
          </a:prstGeom>
          <a:ln w="28575">
            <a:noFill/>
          </a:ln>
        </p:spPr>
      </p:pic>
      <p:sp>
        <p:nvSpPr>
          <p:cNvPr id="8" name="TextBox 7">
            <a:extLst>
              <a:ext uri="{FF2B5EF4-FFF2-40B4-BE49-F238E27FC236}">
                <a16:creationId xmlns:a16="http://schemas.microsoft.com/office/drawing/2014/main" id="{00D8E484-F3A9-4E82-8492-EA8A9663C624}"/>
              </a:ext>
            </a:extLst>
          </p:cNvPr>
          <p:cNvSpPr txBox="1"/>
          <p:nvPr/>
        </p:nvSpPr>
        <p:spPr>
          <a:xfrm>
            <a:off x="10325102" y="0"/>
            <a:ext cx="7962898" cy="7986802"/>
          </a:xfrm>
          <a:prstGeom prst="rect">
            <a:avLst/>
          </a:prstGeom>
          <a:solidFill>
            <a:schemeClr val="accent1"/>
          </a:solidFill>
        </p:spPr>
        <p:txBody>
          <a:bodyPr wrap="square" rtlCol="0">
            <a:spAutoFit/>
          </a:bodyPr>
          <a:lstStyle/>
          <a:p>
            <a:pPr algn="ctr" fontAlgn="base"/>
            <a:r>
              <a:rPr lang="en-US" b="1" u="sng" cap="all" dirty="0">
                <a:solidFill>
                  <a:schemeClr val="bg2"/>
                </a:solidFill>
              </a:rPr>
              <a:t>SDcRF-R4X150 Roof Drain Standard Configuration</a:t>
            </a:r>
          </a:p>
          <a:p>
            <a:pPr algn="ctr" fontAlgn="base"/>
            <a:endParaRPr lang="en-US" dirty="0">
              <a:solidFill>
                <a:schemeClr val="bg2"/>
              </a:solidFill>
            </a:endParaRPr>
          </a:p>
          <a:p>
            <a:pPr algn="ctr" fontAlgn="base"/>
            <a:r>
              <a:rPr lang="en-US" dirty="0">
                <a:solidFill>
                  <a:schemeClr val="bg2"/>
                </a:solidFill>
              </a:rPr>
              <a:t>15” Diameter</a:t>
            </a:r>
          </a:p>
          <a:p>
            <a:pPr algn="ctr" fontAlgn="base"/>
            <a:r>
              <a:rPr lang="en-US" dirty="0">
                <a:solidFill>
                  <a:schemeClr val="bg2"/>
                </a:solidFill>
              </a:rPr>
              <a:t>304 Stainless Steel Construction</a:t>
            </a:r>
          </a:p>
          <a:p>
            <a:pPr algn="ctr" fontAlgn="base"/>
            <a:r>
              <a:rPr lang="en-US" dirty="0">
                <a:solidFill>
                  <a:schemeClr val="bg2"/>
                </a:solidFill>
              </a:rPr>
              <a:t>Stainless Steel Combination Membrane and Flashing Collar</a:t>
            </a:r>
          </a:p>
          <a:p>
            <a:pPr algn="ctr" fontAlgn="base"/>
            <a:r>
              <a:rPr lang="en-US" dirty="0">
                <a:solidFill>
                  <a:schemeClr val="bg2"/>
                </a:solidFill>
              </a:rPr>
              <a:t>Stainless Steel Dome</a:t>
            </a:r>
          </a:p>
          <a:p>
            <a:pPr algn="ctr" fontAlgn="base"/>
            <a:r>
              <a:rPr lang="en-US" dirty="0">
                <a:solidFill>
                  <a:schemeClr val="bg2"/>
                </a:solidFill>
              </a:rPr>
              <a:t>2” 3” 4” or 6” Outlet</a:t>
            </a:r>
          </a:p>
          <a:p>
            <a:pPr algn="ctr" fontAlgn="base"/>
            <a:r>
              <a:rPr lang="en-US" dirty="0">
                <a:solidFill>
                  <a:schemeClr val="bg2"/>
                </a:solidFill>
              </a:rPr>
              <a:t>Schedule 10 or Schedule 40 Outlet </a:t>
            </a:r>
          </a:p>
          <a:p>
            <a:pPr algn="ctr" fontAlgn="base"/>
            <a:endParaRPr lang="en-US" b="1" cap="all" dirty="0">
              <a:solidFill>
                <a:schemeClr val="bg2"/>
              </a:solidFill>
            </a:endParaRPr>
          </a:p>
          <a:p>
            <a:pPr algn="ctr" fontAlgn="base"/>
            <a:r>
              <a:rPr lang="en-US" b="1" u="sng" cap="all" dirty="0" err="1">
                <a:solidFill>
                  <a:schemeClr val="bg2"/>
                </a:solidFill>
              </a:rPr>
              <a:t>SDcRF</a:t>
            </a:r>
            <a:r>
              <a:rPr lang="en-US" b="1" u="sng" cap="all" dirty="0">
                <a:solidFill>
                  <a:schemeClr val="bg2"/>
                </a:solidFill>
              </a:rPr>
              <a:t>- R4X150 Roof Drain Options</a:t>
            </a:r>
          </a:p>
          <a:p>
            <a:pPr algn="ctr" fontAlgn="base"/>
            <a:endParaRPr lang="en-US" dirty="0">
              <a:solidFill>
                <a:schemeClr val="bg2"/>
              </a:solidFill>
            </a:endParaRPr>
          </a:p>
          <a:p>
            <a:pPr algn="ctr" fontAlgn="base"/>
            <a:r>
              <a:rPr lang="en-US" dirty="0">
                <a:solidFill>
                  <a:schemeClr val="bg2"/>
                </a:solidFill>
              </a:rPr>
              <a:t>17” Diameter</a:t>
            </a:r>
          </a:p>
          <a:p>
            <a:pPr algn="ctr" fontAlgn="base"/>
            <a:r>
              <a:rPr lang="en-US" dirty="0">
                <a:solidFill>
                  <a:schemeClr val="bg2"/>
                </a:solidFill>
              </a:rPr>
              <a:t>316 Stainless Steel Construction </a:t>
            </a:r>
          </a:p>
          <a:p>
            <a:pPr algn="ctr" fontAlgn="base"/>
            <a:r>
              <a:rPr lang="en-US" dirty="0">
                <a:solidFill>
                  <a:schemeClr val="bg2"/>
                </a:solidFill>
              </a:rPr>
              <a:t>Stainless Steel Gravel Guard</a:t>
            </a:r>
          </a:p>
          <a:p>
            <a:pPr algn="ctr" fontAlgn="base"/>
            <a:r>
              <a:rPr lang="en-US" dirty="0">
                <a:solidFill>
                  <a:schemeClr val="bg2"/>
                </a:solidFill>
              </a:rPr>
              <a:t>Under Deck Clamp</a:t>
            </a:r>
          </a:p>
          <a:p>
            <a:pPr algn="ctr" fontAlgn="base"/>
            <a:r>
              <a:rPr lang="en-US" dirty="0">
                <a:solidFill>
                  <a:schemeClr val="bg2"/>
                </a:solidFill>
              </a:rPr>
              <a:t>2” High Stainless Steel External Water Dam</a:t>
            </a:r>
          </a:p>
          <a:p>
            <a:pPr algn="ctr" fontAlgn="base"/>
            <a:r>
              <a:rPr lang="en-US" dirty="0">
                <a:solidFill>
                  <a:schemeClr val="bg2"/>
                </a:solidFill>
              </a:rPr>
              <a:t>Stainless Steel Adjustable Outlet (4” Sch. 40 Only)</a:t>
            </a:r>
          </a:p>
        </p:txBody>
      </p:sp>
      <p:pic>
        <p:nvPicPr>
          <p:cNvPr id="10" name="Picture 9">
            <a:extLst>
              <a:ext uri="{FF2B5EF4-FFF2-40B4-BE49-F238E27FC236}">
                <a16:creationId xmlns:a16="http://schemas.microsoft.com/office/drawing/2014/main" id="{51AB1ECD-9CBE-45FB-8AFF-66AC67F7A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334" y="6439117"/>
            <a:ext cx="6919832" cy="2834842"/>
          </a:xfrm>
          <a:prstGeom prst="rect">
            <a:avLst/>
          </a:prstGeom>
          <a:ln w="28575">
            <a:noFill/>
          </a:ln>
        </p:spPr>
      </p:pic>
      <p:sp>
        <p:nvSpPr>
          <p:cNvPr id="11" name="Slide Number Placeholder 2">
            <a:extLst>
              <a:ext uri="{FF2B5EF4-FFF2-40B4-BE49-F238E27FC236}">
                <a16:creationId xmlns:a16="http://schemas.microsoft.com/office/drawing/2014/main" id="{47F1EAEF-A834-415F-8674-1BD7B857752B}"/>
              </a:ext>
            </a:extLst>
          </p:cNvPr>
          <p:cNvSpPr>
            <a:spLocks noGrp="1"/>
          </p:cNvSpPr>
          <p:nvPr>
            <p:ph type="sldNum" sz="quarter" idx="10"/>
          </p:nvPr>
        </p:nvSpPr>
        <p:spPr>
          <a:xfrm>
            <a:off x="16916400" y="9072685"/>
            <a:ext cx="1733550" cy="954107"/>
          </a:xfrm>
        </p:spPr>
        <p:txBody>
          <a:bodyPr/>
          <a:lstStyle/>
          <a:p>
            <a:r>
              <a:rPr lang="en-US" b="0" dirty="0">
                <a:latin typeface="Arial Regular" charset="0"/>
              </a:rPr>
              <a:t>page</a:t>
            </a:r>
          </a:p>
          <a:p>
            <a:fld id="{37D409AB-2201-4E18-8A34-C31753AD9B06}" type="slidenum">
              <a:rPr lang="en-US" b="0" smtClean="0">
                <a:latin typeface="Arial Regular" charset="0"/>
              </a:rPr>
              <a:pPr/>
              <a:t>15</a:t>
            </a:fld>
            <a:endParaRPr lang="en-US" b="0" dirty="0">
              <a:latin typeface="Arial Regular" charset="0"/>
            </a:endParaRPr>
          </a:p>
        </p:txBody>
      </p:sp>
    </p:spTree>
    <p:extLst>
      <p:ext uri="{BB962C8B-B14F-4D97-AF65-F5344CB8AC3E}">
        <p14:creationId xmlns:p14="http://schemas.microsoft.com/office/powerpoint/2010/main" val="3227746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promenade/deck roof drain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16</a:t>
            </a:fld>
            <a:endParaRPr b="0" dirty="0">
              <a:latin typeface="Arial Regular" charset="0"/>
            </a:endParaRPr>
          </a:p>
        </p:txBody>
      </p:sp>
      <p:grpSp>
        <p:nvGrpSpPr>
          <p:cNvPr id="27" name="Group 26"/>
          <p:cNvGrpSpPr/>
          <p:nvPr/>
        </p:nvGrpSpPr>
        <p:grpSpPr>
          <a:xfrm>
            <a:off x="990600" y="2487194"/>
            <a:ext cx="7672859" cy="1895794"/>
            <a:chOff x="7848600" y="5084128"/>
            <a:chExt cx="7672859" cy="1895794"/>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for pedestrian/vehicular traffic</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1231106"/>
            </a:xfrm>
            <a:prstGeom prst="rect">
              <a:avLst/>
            </a:prstGeom>
            <a:noFill/>
          </p:spPr>
          <p:txBody>
            <a:bodyPr wrap="square" rtlCol="0">
              <a:spAutoFit/>
            </a:bodyPr>
            <a:lstStyle/>
            <a:p>
              <a:pPr marL="0" lvl="2"/>
              <a:r>
                <a:rPr lang="en-US" sz="2000" dirty="0">
                  <a:solidFill>
                    <a:schemeClr val="tx2"/>
                  </a:solidFill>
                  <a:latin typeface="Arial Regular" charset="0"/>
                </a:rPr>
                <a:t>Rotatable frame ideal </a:t>
              </a:r>
              <a:r>
                <a:rPr lang="en-US" sz="2000" dirty="0">
                  <a:solidFill>
                    <a:schemeClr val="accent1"/>
                  </a:solidFill>
                  <a:latin typeface="Arial Regular" charset="0"/>
                </a:rPr>
                <a:t>for use with paver systems</a:t>
              </a:r>
            </a:p>
            <a:p>
              <a:pPr marL="0" lvl="2"/>
              <a:endParaRPr lang="en-US" sz="1800" dirty="0">
                <a:solidFill>
                  <a:schemeClr val="tx2"/>
                </a:solidFill>
                <a:latin typeface="Arial Regular"/>
              </a:endParaRPr>
            </a:p>
            <a:p>
              <a:pPr marL="0" lvl="2"/>
              <a:endParaRPr lang="en-US" sz="1800" dirty="0">
                <a:solidFill>
                  <a:schemeClr val="tx2"/>
                </a:solidFill>
                <a:latin typeface="Arial Regular"/>
              </a:endParaRPr>
            </a:p>
            <a:p>
              <a:endParaRPr lang="en-US" sz="1800" dirty="0">
                <a:solidFill>
                  <a:schemeClr val="tx2"/>
                </a:solidFill>
                <a:latin typeface="Arial Regular" charset="0"/>
              </a:endParaRP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5435981"/>
            <a:ext cx="7672858" cy="3199490"/>
            <a:chOff x="7848600" y="5084128"/>
            <a:chExt cx="7672858" cy="3199490"/>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2523768"/>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Cast iron </a:t>
              </a:r>
              <a:r>
                <a:rPr lang="en-US" sz="2000" dirty="0">
                  <a:solidFill>
                    <a:schemeClr val="accent1"/>
                  </a:solidFill>
                  <a:latin typeface="Arial Regular" charset="0"/>
                </a:rPr>
                <a:t>heel-proof grating</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Decorative top</a:t>
              </a:r>
              <a:r>
                <a:rPr lang="en-US" sz="2000" dirty="0">
                  <a:solidFill>
                    <a:schemeClr val="tx2"/>
                  </a:solidFill>
                  <a:latin typeface="Arial Regular" charset="0"/>
                </a:rPr>
                <a:t> (-DT) or nickel bronze veneer options</a:t>
              </a:r>
            </a:p>
            <a:p>
              <a:pPr marL="285750" indent="-285750">
                <a:buClr>
                  <a:schemeClr val="tx2"/>
                </a:buClr>
                <a:buFont typeface="Arial" panose="020B0604020202020204" pitchFamily="34" charset="0"/>
                <a:buChar char="•"/>
              </a:pPr>
              <a:endParaRPr lang="en-US" sz="2000" dirty="0">
                <a:solidFill>
                  <a:schemeClr val="tx2"/>
                </a:solidFill>
                <a:latin typeface="Arial Regular" charset="0"/>
              </a:endParaRPr>
            </a:p>
            <a:p>
              <a:pPr marL="285750" indent="-285750">
                <a:buClr>
                  <a:schemeClr val="tx2"/>
                </a:buClr>
                <a:buFont typeface="Arial" panose="020B0604020202020204" pitchFamily="34" charset="0"/>
                <a:buChar char="•"/>
              </a:pPr>
              <a:r>
                <a:rPr lang="en-US" sz="2000" dirty="0">
                  <a:solidFill>
                    <a:schemeClr val="tx2"/>
                  </a:solidFill>
                  <a:latin typeface="Arial Regular" charset="0"/>
                </a:rPr>
                <a:t>Available in:</a:t>
              </a:r>
            </a:p>
            <a:p>
              <a:pPr marL="285750" indent="-285750">
                <a:buClr>
                  <a:schemeClr val="tx2"/>
                </a:buClr>
                <a:buFont typeface="Arial" panose="020B0604020202020204" pitchFamily="34" charset="0"/>
                <a:buChar char="•"/>
              </a:pPr>
              <a:r>
                <a:rPr lang="en-US" sz="2000" dirty="0">
                  <a:solidFill>
                    <a:schemeClr val="tx2"/>
                  </a:solidFill>
                  <a:latin typeface="Arial Regular" charset="0"/>
                </a:rPr>
                <a:t>Z150 16” square frame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Z154 12” square frame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Z158 10” square frame</a:t>
              </a:r>
            </a:p>
            <a:p>
              <a:pPr marL="285750" indent="-285750">
                <a:buFont typeface="Arial" panose="020B0604020202020204" pitchFamily="34" charset="0"/>
                <a:buChar char="•"/>
              </a:pPr>
              <a:endParaRPr lang="en-US" sz="1800" dirty="0">
                <a:solidFill>
                  <a:schemeClr val="tx2"/>
                </a:solidFill>
                <a:latin typeface="Arial Regular" charset="0"/>
              </a:endParaRPr>
            </a:p>
          </p:txBody>
        </p:sp>
      </p:grpSp>
      <p:sp>
        <p:nvSpPr>
          <p:cNvPr id="16" name="Rectangle 15"/>
          <p:cNvSpPr/>
          <p:nvPr/>
        </p:nvSpPr>
        <p:spPr>
          <a:xfrm>
            <a:off x="9124951" y="-52252"/>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8" name="Picture 6" descr="Z150"/>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a:xfrm>
            <a:off x="9296400" y="4068154"/>
            <a:ext cx="8827375" cy="4923714"/>
          </a:xfrm>
          <a:prstGeom prst="rect">
            <a:avLst/>
          </a:prstGeom>
          <a:noFill/>
          <a:ln/>
        </p:spPr>
      </p:pic>
      <p:sp>
        <p:nvSpPr>
          <p:cNvPr id="26" name="TextBox 25"/>
          <p:cNvSpPr txBox="1"/>
          <p:nvPr/>
        </p:nvSpPr>
        <p:spPr>
          <a:xfrm>
            <a:off x="9753600" y="3500730"/>
            <a:ext cx="4657044" cy="400110"/>
          </a:xfrm>
          <a:prstGeom prst="rect">
            <a:avLst/>
          </a:prstGeom>
          <a:noFill/>
        </p:spPr>
        <p:txBody>
          <a:bodyPr wrap="none" rtlCol="0">
            <a:spAutoFit/>
          </a:bodyPr>
          <a:lstStyle/>
          <a:p>
            <a:r>
              <a:rPr lang="en-US" sz="2000" dirty="0">
                <a:solidFill>
                  <a:schemeClr val="tx2"/>
                </a:solidFill>
                <a:latin typeface="Arial Narrow Regular"/>
              </a:rPr>
              <a:t>Z150 series promenade/deck roof drain</a:t>
            </a:r>
          </a:p>
        </p:txBody>
      </p:sp>
    </p:spTree>
    <p:extLst>
      <p:ext uri="{BB962C8B-B14F-4D97-AF65-F5344CB8AC3E}">
        <p14:creationId xmlns:p14="http://schemas.microsoft.com/office/powerpoint/2010/main" val="391829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green roof drains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17</a:t>
            </a:fld>
            <a:endParaRPr b="0" dirty="0">
              <a:latin typeface="Arial Regular" charset="0"/>
            </a:endParaRPr>
          </a:p>
        </p:txBody>
      </p:sp>
      <p:grpSp>
        <p:nvGrpSpPr>
          <p:cNvPr id="27" name="Group 26"/>
          <p:cNvGrpSpPr/>
          <p:nvPr/>
        </p:nvGrpSpPr>
        <p:grpSpPr>
          <a:xfrm>
            <a:off x="990600" y="2487194"/>
            <a:ext cx="8396899" cy="1649573"/>
            <a:chOff x="7848600" y="5084128"/>
            <a:chExt cx="8396899" cy="1649573"/>
          </a:xfrm>
        </p:grpSpPr>
        <p:grpSp>
          <p:nvGrpSpPr>
            <p:cNvPr id="22" name="Group 21"/>
            <p:cNvGrpSpPr/>
            <p:nvPr/>
          </p:nvGrpSpPr>
          <p:grpSpPr>
            <a:xfrm>
              <a:off x="7848600" y="5084128"/>
              <a:ext cx="8396899" cy="646331"/>
              <a:chOff x="7467600" y="5557807"/>
              <a:chExt cx="8396899" cy="646331"/>
            </a:xfrm>
          </p:grpSpPr>
          <p:sp>
            <p:nvSpPr>
              <p:cNvPr id="23" name="TextBox 22"/>
              <p:cNvSpPr txBox="1"/>
              <p:nvPr/>
            </p:nvSpPr>
            <p:spPr>
              <a:xfrm>
                <a:off x="7587624" y="5557807"/>
                <a:ext cx="8276875" cy="646331"/>
              </a:xfrm>
              <a:prstGeom prst="rect">
                <a:avLst/>
              </a:prstGeom>
              <a:noFill/>
            </p:spPr>
            <p:txBody>
              <a:bodyPr wrap="square" rtlCol="0">
                <a:spAutoFit/>
              </a:bodyPr>
              <a:lstStyle/>
              <a:p>
                <a:r>
                  <a:rPr lang="en-US" sz="3600" dirty="0">
                    <a:solidFill>
                      <a:schemeClr val="accent1"/>
                    </a:solidFill>
                    <a:latin typeface="Arial Narrow Regular" charset="0"/>
                  </a:rPr>
                  <a:t>prevents gravel/soil from entering</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984885"/>
            </a:xfrm>
            <a:prstGeom prst="rect">
              <a:avLst/>
            </a:prstGeom>
            <a:noFill/>
          </p:spPr>
          <p:txBody>
            <a:bodyPr wrap="square" rtlCol="0">
              <a:spAutoFit/>
            </a:bodyPr>
            <a:lstStyle/>
            <a:p>
              <a:pPr marL="0" lvl="2"/>
              <a:r>
                <a:rPr lang="en-US" sz="2000" dirty="0">
                  <a:solidFill>
                    <a:schemeClr val="tx2"/>
                  </a:solidFill>
                  <a:latin typeface="Arial Regular"/>
                </a:rPr>
                <a:t>Typically installed in a rooftop planting areas  </a:t>
              </a:r>
            </a:p>
            <a:p>
              <a:pPr marL="0" lvl="2"/>
              <a:endParaRPr lang="en-US" sz="2000" dirty="0">
                <a:solidFill>
                  <a:schemeClr val="tx2"/>
                </a:solidFill>
                <a:latin typeface="Arial Regular"/>
              </a:endParaRPr>
            </a:p>
            <a:p>
              <a:endParaRPr lang="en-US" sz="1800" dirty="0">
                <a:solidFill>
                  <a:schemeClr val="tx2"/>
                </a:solidFill>
                <a:latin typeface="Arial Regular" charset="0"/>
              </a:endParaRP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5435981"/>
            <a:ext cx="7672858" cy="2614714"/>
            <a:chOff x="7848600" y="5084128"/>
            <a:chExt cx="7672858" cy="261471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193899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charset="0"/>
                </a:rPr>
                <a:t>Custom height enclosures</a:t>
              </a:r>
              <a:r>
                <a:rPr lang="en-US" sz="2000" dirty="0">
                  <a:solidFill>
                    <a:schemeClr val="tx2"/>
                  </a:solidFill>
                  <a:latin typeface="Arial Regular" charset="0"/>
                </a:rPr>
                <a:t>, designed for both extensive and intensive green roof applications, guarantee the roof drain aligns with the green roof surface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Stainless steel perforated extension allows for optimal flow</a:t>
              </a:r>
            </a:p>
            <a:p>
              <a:pPr marL="285750" indent="-285750">
                <a:buClr>
                  <a:schemeClr val="tx2"/>
                </a:buClr>
                <a:buFont typeface="Arial" panose="020B0604020202020204" pitchFamily="34" charset="0"/>
                <a:buChar char="•"/>
              </a:pPr>
              <a:r>
                <a:rPr lang="en-US" sz="2000" dirty="0">
                  <a:solidFill>
                    <a:schemeClr val="tx2"/>
                  </a:solidFill>
                  <a:latin typeface="Arial Regular" charset="0"/>
                </a:rPr>
                <a:t>Removable lid allows for easy routine maintenance</a:t>
              </a:r>
            </a:p>
            <a:p>
              <a:pPr marL="285750" indent="-285750">
                <a:buClr>
                  <a:schemeClr val="tx2"/>
                </a:buClr>
                <a:buFont typeface="Arial" panose="020B0604020202020204" pitchFamily="34" charset="0"/>
                <a:buChar char="•"/>
              </a:pPr>
              <a:r>
                <a:rPr lang="en-US" sz="2000" dirty="0">
                  <a:solidFill>
                    <a:schemeClr val="tx2"/>
                  </a:solidFill>
                  <a:latin typeface="Arial Regular"/>
                </a:rPr>
                <a:t>May be fully or partially recessed in dirt/substrate</a:t>
              </a:r>
              <a:endParaRPr lang="en-US" sz="2000" dirty="0">
                <a:solidFill>
                  <a:schemeClr val="tx2"/>
                </a:solidFill>
                <a:latin typeface="Arial Regular" charset="0"/>
              </a:endParaRP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7" name="Picture 2"/>
          <p:cNvPicPr>
            <a:picLocks noChangeAspect="1" noChangeArrowheads="1"/>
          </p:cNvPicPr>
          <p:nvPr/>
        </p:nvPicPr>
        <p:blipFill>
          <a:blip r:embed="rId2" cstate="print"/>
          <a:srcRect/>
          <a:stretch>
            <a:fillRect/>
          </a:stretch>
        </p:blipFill>
        <p:spPr bwMode="auto">
          <a:xfrm>
            <a:off x="9147254" y="4201160"/>
            <a:ext cx="9095389" cy="6134100"/>
          </a:xfrm>
          <a:prstGeom prst="rect">
            <a:avLst/>
          </a:prstGeom>
          <a:noFill/>
          <a:ln w="9525">
            <a:noFill/>
            <a:miter lim="800000"/>
            <a:headEnd/>
            <a:tailEnd/>
          </a:ln>
        </p:spPr>
      </p:pic>
      <p:pic>
        <p:nvPicPr>
          <p:cNvPr id="18" name="Picture 2" descr="Product Image"/>
          <p:cNvPicPr>
            <a:picLocks noChangeAspect="1" noChangeArrowheads="1"/>
          </p:cNvPicPr>
          <p:nvPr/>
        </p:nvPicPr>
        <p:blipFill>
          <a:blip r:embed="rId3" cstate="print"/>
          <a:srcRect/>
          <a:stretch>
            <a:fillRect/>
          </a:stretch>
        </p:blipFill>
        <p:spPr bwMode="auto">
          <a:xfrm>
            <a:off x="14008100" y="313043"/>
            <a:ext cx="2857500" cy="2857500"/>
          </a:xfrm>
          <a:prstGeom prst="rect">
            <a:avLst/>
          </a:prstGeom>
          <a:noFill/>
        </p:spPr>
      </p:pic>
      <p:pic>
        <p:nvPicPr>
          <p:cNvPr id="26" name="Picture 4" descr="Product Image"/>
          <p:cNvPicPr>
            <a:picLocks noChangeAspect="1" noChangeArrowheads="1"/>
          </p:cNvPicPr>
          <p:nvPr/>
        </p:nvPicPr>
        <p:blipFill>
          <a:blip r:embed="rId4" cstate="print"/>
          <a:srcRect/>
          <a:stretch>
            <a:fillRect/>
          </a:stretch>
        </p:blipFill>
        <p:spPr bwMode="auto">
          <a:xfrm>
            <a:off x="9604375" y="169869"/>
            <a:ext cx="2857500" cy="2857500"/>
          </a:xfrm>
          <a:prstGeom prst="rect">
            <a:avLst/>
          </a:prstGeom>
          <a:noFill/>
        </p:spPr>
      </p:pic>
      <p:sp>
        <p:nvSpPr>
          <p:cNvPr id="28" name="TextBox 27"/>
          <p:cNvSpPr txBox="1"/>
          <p:nvPr/>
        </p:nvSpPr>
        <p:spPr>
          <a:xfrm>
            <a:off x="10287000" y="3274992"/>
            <a:ext cx="750718" cy="400110"/>
          </a:xfrm>
          <a:prstGeom prst="rect">
            <a:avLst/>
          </a:prstGeom>
          <a:noFill/>
        </p:spPr>
        <p:txBody>
          <a:bodyPr wrap="none" rtlCol="0">
            <a:spAutoFit/>
          </a:bodyPr>
          <a:lstStyle/>
          <a:p>
            <a:r>
              <a:rPr lang="en-US" sz="2000" dirty="0">
                <a:latin typeface="Arial Narrow Regular"/>
              </a:rPr>
              <a:t>Z110</a:t>
            </a:r>
          </a:p>
        </p:txBody>
      </p:sp>
      <p:sp>
        <p:nvSpPr>
          <p:cNvPr id="29" name="TextBox 28"/>
          <p:cNvSpPr txBox="1"/>
          <p:nvPr/>
        </p:nvSpPr>
        <p:spPr>
          <a:xfrm>
            <a:off x="14080450" y="3133525"/>
            <a:ext cx="4063933" cy="1015663"/>
          </a:xfrm>
          <a:prstGeom prst="rect">
            <a:avLst/>
          </a:prstGeom>
          <a:noFill/>
        </p:spPr>
        <p:txBody>
          <a:bodyPr wrap="none" rtlCol="0">
            <a:spAutoFit/>
          </a:bodyPr>
          <a:lstStyle/>
          <a:p>
            <a:r>
              <a:rPr lang="en-US" sz="2000" dirty="0">
                <a:latin typeface="Arial Narrow Regular"/>
              </a:rPr>
              <a:t>Z110-AI, </a:t>
            </a:r>
          </a:p>
          <a:p>
            <a:r>
              <a:rPr lang="en-US" sz="2000" dirty="0">
                <a:latin typeface="Arial Narrow Regular"/>
              </a:rPr>
              <a:t>with auxiliary inlet </a:t>
            </a:r>
          </a:p>
          <a:p>
            <a:r>
              <a:rPr lang="en-US" sz="2000" dirty="0">
                <a:latin typeface="Arial Narrow Regular"/>
              </a:rPr>
              <a:t>for additional drainage capabilities</a:t>
            </a:r>
          </a:p>
        </p:txBody>
      </p:sp>
    </p:spTree>
    <p:extLst>
      <p:ext uri="{BB962C8B-B14F-4D97-AF65-F5344CB8AC3E}">
        <p14:creationId xmlns:p14="http://schemas.microsoft.com/office/powerpoint/2010/main" val="254587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scupper (overflow) drain</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18</a:t>
            </a:fld>
            <a:endParaRPr b="0" dirty="0">
              <a:latin typeface="Arial Regular" charset="0"/>
            </a:endParaRPr>
          </a:p>
        </p:txBody>
      </p:sp>
      <p:grpSp>
        <p:nvGrpSpPr>
          <p:cNvPr id="27" name="Group 26"/>
          <p:cNvGrpSpPr/>
          <p:nvPr/>
        </p:nvGrpSpPr>
        <p:grpSpPr>
          <a:xfrm>
            <a:off x="990600" y="2487194"/>
            <a:ext cx="7672859" cy="1680351"/>
            <a:chOff x="7848600" y="5084128"/>
            <a:chExt cx="7672859" cy="1680351"/>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scupper drains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1015663"/>
            </a:xfrm>
            <a:prstGeom prst="rect">
              <a:avLst/>
            </a:prstGeom>
            <a:noFill/>
          </p:spPr>
          <p:txBody>
            <a:bodyPr wrap="square" rtlCol="0">
              <a:spAutoFit/>
            </a:bodyPr>
            <a:lstStyle/>
            <a:p>
              <a:r>
                <a:rPr lang="en-US" sz="2000" dirty="0">
                  <a:solidFill>
                    <a:schemeClr val="tx2"/>
                  </a:solidFill>
                  <a:latin typeface="Arial Regular" charset="0"/>
                </a:rPr>
                <a:t>Placed within the *parapet wall</a:t>
              </a:r>
            </a:p>
            <a:p>
              <a:r>
                <a:rPr lang="en-US" sz="2000" dirty="0">
                  <a:solidFill>
                    <a:schemeClr val="tx2"/>
                  </a:solidFill>
                  <a:latin typeface="Arial Regular" charset="0"/>
                </a:rPr>
                <a:t>*The wall that runs around the outside of the roof and prevents water from running down the sides of the building</a:t>
              </a: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5435981"/>
            <a:ext cx="7672858" cy="2614714"/>
            <a:chOff x="7848600" y="5084128"/>
            <a:chExt cx="7672858" cy="261471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193899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Cast iron or stainless steel body material</a:t>
              </a:r>
            </a:p>
            <a:p>
              <a:pPr marL="285750" indent="-285750">
                <a:buClr>
                  <a:schemeClr val="tx2"/>
                </a:buClr>
                <a:buFont typeface="Arial" panose="020B0604020202020204" pitchFamily="34" charset="0"/>
                <a:buChar char="•"/>
              </a:pPr>
              <a:r>
                <a:rPr lang="en-US" sz="2000" dirty="0">
                  <a:solidFill>
                    <a:schemeClr val="tx2"/>
                  </a:solidFill>
                  <a:latin typeface="Arial Regular" charset="0"/>
                </a:rPr>
                <a:t>–BS bronze mesh screen option, to keep debris out</a:t>
              </a:r>
            </a:p>
            <a:p>
              <a:pPr marL="285750" indent="-285750">
                <a:buClr>
                  <a:schemeClr val="tx2"/>
                </a:buClr>
                <a:buFont typeface="Arial" panose="020B0604020202020204" pitchFamily="34" charset="0"/>
                <a:buChar char="•"/>
              </a:pPr>
              <a:r>
                <a:rPr lang="en-US" sz="2000" dirty="0">
                  <a:solidFill>
                    <a:schemeClr val="tx2"/>
                  </a:solidFill>
                  <a:latin typeface="Arial Regular" charset="0"/>
                </a:rPr>
                <a:t>Reversible back or bottom outlets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Typically used for secondary drainage on pitched roofs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Clamping ring to secure waterproofing to drain</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Vandal-proof option</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9" name="Picture 16"/>
          <p:cNvPicPr>
            <a:picLocks noChangeAspect="1" noChangeArrowheads="1"/>
          </p:cNvPicPr>
          <p:nvPr/>
        </p:nvPicPr>
        <p:blipFill>
          <a:blip r:embed="rId2" cstate="print">
            <a:clrChange>
              <a:clrFrom>
                <a:srgbClr val="A0CCEB"/>
              </a:clrFrom>
              <a:clrTo>
                <a:srgbClr val="A0CCEB">
                  <a:alpha val="0"/>
                </a:srgbClr>
              </a:clrTo>
            </a:clrChange>
          </a:blip>
          <a:stretch>
            <a:fillRect/>
          </a:stretch>
        </p:blipFill>
        <p:spPr>
          <a:xfrm>
            <a:off x="9282151" y="430911"/>
            <a:ext cx="4800600" cy="3383893"/>
          </a:xfrm>
          <a:prstGeom prst="rect">
            <a:avLst/>
          </a:prstGeom>
          <a:noFill/>
          <a:ln w="57150">
            <a:noFill/>
          </a:ln>
        </p:spPr>
      </p:pic>
      <p:sp>
        <p:nvSpPr>
          <p:cNvPr id="28" name="TextBox 27"/>
          <p:cNvSpPr txBox="1"/>
          <p:nvPr/>
        </p:nvSpPr>
        <p:spPr>
          <a:xfrm>
            <a:off x="14097991" y="1979362"/>
            <a:ext cx="3505199" cy="1015663"/>
          </a:xfrm>
          <a:prstGeom prst="rect">
            <a:avLst/>
          </a:prstGeom>
          <a:noFill/>
        </p:spPr>
        <p:txBody>
          <a:bodyPr wrap="square" rtlCol="0">
            <a:spAutoFit/>
          </a:bodyPr>
          <a:lstStyle/>
          <a:p>
            <a:r>
              <a:rPr lang="en-US" sz="2000" dirty="0">
                <a:latin typeface="Arial Narrow Regular"/>
              </a:rPr>
              <a:t>Optional –DA downspout adapter connect directly to downspout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9197" y="3639931"/>
            <a:ext cx="7653403" cy="6414075"/>
          </a:xfrm>
          <a:prstGeom prst="rect">
            <a:avLst/>
          </a:prstGeom>
        </p:spPr>
      </p:pic>
      <p:sp>
        <p:nvSpPr>
          <p:cNvPr id="26" name="TextBox 25"/>
          <p:cNvSpPr txBox="1"/>
          <p:nvPr/>
        </p:nvSpPr>
        <p:spPr>
          <a:xfrm>
            <a:off x="14385632" y="5435981"/>
            <a:ext cx="2993127" cy="400110"/>
          </a:xfrm>
          <a:prstGeom prst="rect">
            <a:avLst/>
          </a:prstGeom>
          <a:noFill/>
        </p:spPr>
        <p:txBody>
          <a:bodyPr wrap="none" rtlCol="0">
            <a:spAutoFit/>
          </a:bodyPr>
          <a:lstStyle/>
          <a:p>
            <a:r>
              <a:rPr lang="en-US" sz="2000" dirty="0">
                <a:latin typeface="Arial Narrow Regular"/>
              </a:rPr>
              <a:t>Z187-6NH scupper drain</a:t>
            </a:r>
          </a:p>
        </p:txBody>
      </p:sp>
    </p:spTree>
    <p:extLst>
      <p:ext uri="{BB962C8B-B14F-4D97-AF65-F5344CB8AC3E}">
        <p14:creationId xmlns:p14="http://schemas.microsoft.com/office/powerpoint/2010/main" val="331719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78993"/>
          </a:xfrm>
        </p:spPr>
        <p:txBody>
          <a:bodyPr/>
          <a:lstStyle/>
          <a:p>
            <a:r>
              <a:rPr lang="en-US" dirty="0">
                <a:solidFill>
                  <a:schemeClr val="accent1"/>
                </a:solidFill>
              </a:rPr>
              <a:t>features &amp; benefits</a:t>
            </a:r>
            <a:br>
              <a:rPr lang="en-US" dirty="0"/>
            </a:br>
            <a:r>
              <a:rPr lang="en-US" dirty="0"/>
              <a:t>accessory</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19</a:t>
            </a:fld>
            <a:endParaRPr b="0" dirty="0">
              <a:latin typeface="Arial Regular" charset="0"/>
            </a:endParaRPr>
          </a:p>
        </p:txBody>
      </p:sp>
      <p:grpSp>
        <p:nvGrpSpPr>
          <p:cNvPr id="27" name="Group 26"/>
          <p:cNvGrpSpPr/>
          <p:nvPr/>
        </p:nvGrpSpPr>
        <p:grpSpPr>
          <a:xfrm>
            <a:off x="990600" y="2487194"/>
            <a:ext cx="8381999" cy="1649573"/>
            <a:chOff x="7848600" y="5084128"/>
            <a:chExt cx="8381999" cy="1649573"/>
          </a:xfrm>
        </p:grpSpPr>
        <p:grpSp>
          <p:nvGrpSpPr>
            <p:cNvPr id="22" name="Group 21"/>
            <p:cNvGrpSpPr/>
            <p:nvPr/>
          </p:nvGrpSpPr>
          <p:grpSpPr>
            <a:xfrm>
              <a:off x="7848600" y="5084128"/>
              <a:ext cx="8381999" cy="646331"/>
              <a:chOff x="7467600" y="5557807"/>
              <a:chExt cx="8381999" cy="646331"/>
            </a:xfrm>
          </p:grpSpPr>
          <p:sp>
            <p:nvSpPr>
              <p:cNvPr id="23" name="TextBox 22"/>
              <p:cNvSpPr txBox="1"/>
              <p:nvPr/>
            </p:nvSpPr>
            <p:spPr>
              <a:xfrm>
                <a:off x="7587624" y="5557807"/>
                <a:ext cx="8261975" cy="646331"/>
              </a:xfrm>
              <a:prstGeom prst="rect">
                <a:avLst/>
              </a:prstGeom>
              <a:noFill/>
            </p:spPr>
            <p:txBody>
              <a:bodyPr wrap="square" rtlCol="0">
                <a:spAutoFit/>
              </a:bodyPr>
              <a:lstStyle/>
              <a:p>
                <a:r>
                  <a:rPr lang="en-US" sz="3600" dirty="0">
                    <a:solidFill>
                      <a:schemeClr val="accent1"/>
                    </a:solidFill>
                    <a:latin typeface="Arial Narrow Regular" charset="0"/>
                  </a:rPr>
                  <a:t>downspout nozzles </a:t>
                </a:r>
                <a:r>
                  <a:rPr lang="en-US" sz="2000" dirty="0">
                    <a:solidFill>
                      <a:schemeClr val="accent1"/>
                    </a:solidFill>
                    <a:latin typeface="Arial Narrow Regular" charset="0"/>
                  </a:rPr>
                  <a:t>(cows tongue or lambs tongue)</a:t>
                </a:r>
                <a:endParaRPr lang="uk-UA" sz="20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6949363" cy="984885"/>
            </a:xfrm>
            <a:prstGeom prst="rect">
              <a:avLst/>
            </a:prstGeom>
            <a:noFill/>
          </p:spPr>
          <p:txBody>
            <a:bodyPr wrap="square" rtlCol="0">
              <a:spAutoFit/>
            </a:bodyPr>
            <a:lstStyle/>
            <a:p>
              <a:r>
                <a:rPr lang="en-US" sz="2000" dirty="0">
                  <a:solidFill>
                    <a:schemeClr val="tx2"/>
                  </a:solidFill>
                  <a:latin typeface="Arial Regular" charset="0"/>
                </a:rPr>
                <a:t>Directs water away from building, preventing stains on exterior walls</a:t>
              </a:r>
            </a:p>
            <a:p>
              <a:pPr marL="285750" indent="-285750">
                <a:buFont typeface="Arial" panose="020B0604020202020204" pitchFamily="34" charset="0"/>
                <a:buChar char="•"/>
              </a:pPr>
              <a:endParaRPr lang="en-US" sz="1800" dirty="0">
                <a:solidFill>
                  <a:schemeClr val="tx2"/>
                </a:solidFill>
                <a:latin typeface="Arial Regular" charset="0"/>
              </a:endParaRP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1006415" y="4584714"/>
            <a:ext cx="7832785" cy="1964229"/>
            <a:chOff x="7848600" y="5084128"/>
            <a:chExt cx="7672859" cy="1964229"/>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7" y="5724918"/>
              <a:ext cx="7241462" cy="1323439"/>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charset="0"/>
                </a:rPr>
                <a:t>Decorative bronze or nickel bronze finish </a:t>
              </a:r>
            </a:p>
            <a:p>
              <a:pPr marL="285750" indent="-285750">
                <a:buClr>
                  <a:schemeClr val="tx2"/>
                </a:buClr>
                <a:buFont typeface="Arial" panose="020B0604020202020204" pitchFamily="34" charset="0"/>
                <a:buChar char="•"/>
              </a:pPr>
              <a:r>
                <a:rPr lang="en-US" sz="2000" dirty="0">
                  <a:solidFill>
                    <a:schemeClr val="tx2"/>
                  </a:solidFill>
                  <a:latin typeface="Arial Regular" charset="0"/>
                </a:rPr>
                <a:t>Flange secures downspout to building, preventing theft</a:t>
              </a:r>
            </a:p>
            <a:p>
              <a:pPr marL="285750" indent="-285750">
                <a:buClr>
                  <a:schemeClr val="tx2"/>
                </a:buClr>
                <a:buFont typeface="Arial" panose="020B0604020202020204" pitchFamily="34" charset="0"/>
                <a:buChar char="•"/>
              </a:pPr>
              <a:r>
                <a:rPr lang="en-US" sz="2000" dirty="0">
                  <a:solidFill>
                    <a:schemeClr val="tx2"/>
                  </a:solidFill>
                  <a:latin typeface="Arial Regular" charset="0"/>
                </a:rPr>
                <a:t>PVC connection requires machining for 3 set screws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No-hub or threaded options</a:t>
              </a:r>
            </a:p>
          </p:txBody>
        </p:sp>
      </p:grpSp>
      <p:sp>
        <p:nvSpPr>
          <p:cNvPr id="5" name="Rectangle 4"/>
          <p:cNvSpPr/>
          <p:nvPr/>
        </p:nvSpPr>
        <p:spPr>
          <a:xfrm>
            <a:off x="381000" y="9072685"/>
            <a:ext cx="2133600" cy="1214315"/>
          </a:xfrm>
          <a:prstGeom prst="rect">
            <a:avLst/>
          </a:prstGeom>
          <a:solidFill>
            <a:schemeClr val="bg2">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16390" t="15096" r="21182" b="38051"/>
          <a:stretch/>
        </p:blipFill>
        <p:spPr>
          <a:xfrm>
            <a:off x="9149532" y="10083"/>
            <a:ext cx="9138468" cy="10287000"/>
          </a:xfrm>
          <a:prstGeom prst="rect">
            <a:avLst/>
          </a:prstGeom>
        </p:spPr>
      </p:pic>
      <p:sp>
        <p:nvSpPr>
          <p:cNvPr id="2" name="TextBox 1"/>
          <p:cNvSpPr txBox="1"/>
          <p:nvPr/>
        </p:nvSpPr>
        <p:spPr>
          <a:xfrm>
            <a:off x="9753600" y="491948"/>
            <a:ext cx="3358805" cy="400110"/>
          </a:xfrm>
          <a:prstGeom prst="rect">
            <a:avLst/>
          </a:prstGeom>
          <a:noFill/>
        </p:spPr>
        <p:txBody>
          <a:bodyPr wrap="none" rtlCol="0">
            <a:spAutoFit/>
          </a:bodyPr>
          <a:lstStyle/>
          <a:p>
            <a:r>
              <a:rPr lang="en-US" sz="2000" dirty="0">
                <a:latin typeface="Arial Narrow Regular"/>
              </a:rPr>
              <a:t>Z199-6IP downspout nozzle</a:t>
            </a:r>
          </a:p>
        </p:txBody>
      </p:sp>
    </p:spTree>
    <p:extLst>
      <p:ext uri="{BB962C8B-B14F-4D97-AF65-F5344CB8AC3E}">
        <p14:creationId xmlns:p14="http://schemas.microsoft.com/office/powerpoint/2010/main" val="2484196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how it works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320052"/>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questions</a:t>
            </a:r>
            <a:endParaRPr lang="uk-UA" dirty="0"/>
          </a:p>
        </p:txBody>
      </p:sp>
      <p:graphicFrame>
        <p:nvGraphicFramePr>
          <p:cNvPr id="5" name="Table 4"/>
          <p:cNvGraphicFramePr>
            <a:graphicFrameLocks noGrp="1"/>
          </p:cNvGraphicFramePr>
          <p:nvPr>
            <p:extLst>
              <p:ext uri="{D42A27DB-BD31-4B8C-83A1-F6EECF244321}">
                <p14:modId xmlns:p14="http://schemas.microsoft.com/office/powerpoint/2010/main" val="2534955731"/>
              </p:ext>
            </p:extLst>
          </p:nvPr>
        </p:nvGraphicFramePr>
        <p:xfrm>
          <a:off x="876301" y="2628900"/>
          <a:ext cx="16725898" cy="5882640"/>
        </p:xfrm>
        <a:graphic>
          <a:graphicData uri="http://schemas.openxmlformats.org/drawingml/2006/table">
            <a:tbl>
              <a:tblPr firstRow="1" bandRow="1">
                <a:tableStyleId>{5C22544A-7EE6-4342-B048-85BDC9FD1C3A}</a:tableStyleId>
              </a:tblPr>
              <a:tblGrid>
                <a:gridCol w="4914899">
                  <a:extLst>
                    <a:ext uri="{9D8B030D-6E8A-4147-A177-3AD203B41FA5}">
                      <a16:colId xmlns:a16="http://schemas.microsoft.com/office/drawing/2014/main" val="20000"/>
                    </a:ext>
                  </a:extLst>
                </a:gridCol>
                <a:gridCol w="8087769">
                  <a:extLst>
                    <a:ext uri="{9D8B030D-6E8A-4147-A177-3AD203B41FA5}">
                      <a16:colId xmlns:a16="http://schemas.microsoft.com/office/drawing/2014/main" val="20001"/>
                    </a:ext>
                  </a:extLst>
                </a:gridCol>
                <a:gridCol w="3723230">
                  <a:extLst>
                    <a:ext uri="{9D8B030D-6E8A-4147-A177-3AD203B41FA5}">
                      <a16:colId xmlns:a16="http://schemas.microsoft.com/office/drawing/2014/main" val="20002"/>
                    </a:ext>
                  </a:extLst>
                </a:gridCol>
              </a:tblGrid>
              <a:tr h="640080">
                <a:tc>
                  <a:txBody>
                    <a:bodyPr/>
                    <a:lstStyle/>
                    <a:p>
                      <a:pPr algn="l"/>
                      <a:r>
                        <a:rPr lang="en-US" sz="1600" b="0" i="0" dirty="0">
                          <a:solidFill>
                            <a:schemeClr val="tx1"/>
                          </a:solidFill>
                          <a:latin typeface="Arial Narrow" panose="020B0606020202030204" pitchFamily="34" charset="0"/>
                        </a:rPr>
                        <a:t>Do</a:t>
                      </a:r>
                      <a:r>
                        <a:rPr lang="en-US" sz="1600" b="0" i="0" baseline="0" dirty="0">
                          <a:solidFill>
                            <a:schemeClr val="tx1"/>
                          </a:solidFill>
                          <a:latin typeface="Arial Narrow" panose="020B0606020202030204" pitchFamily="34" charset="0"/>
                        </a:rPr>
                        <a:t> you need a highly durable AND aesthetically pleasing drain?</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Product</a:t>
                      </a:r>
                      <a:r>
                        <a:rPr lang="en-US" sz="1600" b="0" i="0" baseline="0" dirty="0">
                          <a:solidFill>
                            <a:schemeClr val="tx1"/>
                          </a:solidFill>
                          <a:latin typeface="Arial Narrow" panose="020B0606020202030204" pitchFamily="34" charset="0"/>
                        </a:rPr>
                        <a:t> Aesthetic</a:t>
                      </a:r>
                    </a:p>
                    <a:p>
                      <a:pPr algn="l"/>
                      <a:r>
                        <a:rPr lang="en-US" sz="1600" b="0" i="0" dirty="0">
                          <a:solidFill>
                            <a:schemeClr val="tx1"/>
                          </a:solidFill>
                          <a:latin typeface="Arial Narrow" panose="020B0606020202030204" pitchFamily="34" charset="0"/>
                        </a:rPr>
                        <a:t>Aesthetically</a:t>
                      </a:r>
                      <a:r>
                        <a:rPr lang="en-US" sz="1600" b="0" i="0" baseline="0" dirty="0">
                          <a:solidFill>
                            <a:schemeClr val="tx1"/>
                          </a:solidFill>
                          <a:latin typeface="Arial Narrow" panose="020B0606020202030204" pitchFamily="34" charset="0"/>
                        </a:rPr>
                        <a:t> pleasing/heel proof promenade roof drains</a:t>
                      </a: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Aesthetically</a:t>
                      </a:r>
                      <a:r>
                        <a:rPr lang="en-US" sz="1600" b="1" i="0" baseline="0" dirty="0">
                          <a:solidFill>
                            <a:schemeClr val="tx1"/>
                          </a:solidFill>
                          <a:latin typeface="Arial Narrow" panose="020B0606020202030204" pitchFamily="34" charset="0"/>
                        </a:rPr>
                        <a:t> Pleasing Options</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40080">
                <a:tc>
                  <a:txBody>
                    <a:bodyPr/>
                    <a:lstStyle/>
                    <a:p>
                      <a:pPr algn="l"/>
                      <a:r>
                        <a:rPr lang="en-US" sz="1600" b="0" i="0" dirty="0">
                          <a:solidFill>
                            <a:schemeClr val="tx1"/>
                          </a:solidFill>
                          <a:latin typeface="Arial Narrow" panose="020B0606020202030204" pitchFamily="34" charset="0"/>
                        </a:rPr>
                        <a:t>Do</a:t>
                      </a:r>
                      <a:r>
                        <a:rPr lang="en-US" sz="1600" b="0" i="0" baseline="0" dirty="0">
                          <a:solidFill>
                            <a:schemeClr val="tx1"/>
                          </a:solidFill>
                          <a:latin typeface="Arial Narrow" panose="020B0606020202030204" pitchFamily="34" charset="0"/>
                        </a:rPr>
                        <a:t> you need drainage speed/volume control?</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Use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Systematically removes rainwater efficiently and effectively</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Siphonic drains provide high flow velocities which help clean pipes; no cleanouts necessary</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Green roof drains available</a:t>
                      </a:r>
                      <a:endParaRPr lang="en-US" sz="160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Systematically Controls</a:t>
                      </a:r>
                      <a:r>
                        <a:rPr lang="en-US" sz="1600" b="1" i="0" baseline="0" dirty="0">
                          <a:solidFill>
                            <a:schemeClr val="tx1"/>
                          </a:solidFill>
                          <a:latin typeface="Arial Narrow" panose="020B0606020202030204" pitchFamily="34" charset="0"/>
                        </a:rPr>
                        <a:t> Water Removal</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l"/>
                      <a:r>
                        <a:rPr lang="en-US" sz="1600" b="0" i="0" dirty="0">
                          <a:solidFill>
                            <a:schemeClr val="tx1"/>
                          </a:solidFill>
                          <a:latin typeface="Arial Narrow" panose="020B0606020202030204" pitchFamily="34" charset="0"/>
                        </a:rPr>
                        <a:t>Do</a:t>
                      </a:r>
                      <a:r>
                        <a:rPr lang="en-US" sz="1600" b="0" i="0" baseline="0" dirty="0">
                          <a:solidFill>
                            <a:schemeClr val="tx1"/>
                          </a:solidFill>
                          <a:latin typeface="Arial Narrow" panose="020B0606020202030204" pitchFamily="34" charset="0"/>
                        </a:rPr>
                        <a:t> you have a unique roof drain requirement?</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Design</a:t>
                      </a:r>
                      <a:r>
                        <a:rPr lang="en-US" sz="1600" b="0" i="0" baseline="0" dirty="0">
                          <a:solidFill>
                            <a:schemeClr val="tx1"/>
                          </a:solidFill>
                          <a:latin typeface="Arial Narrow" panose="020B0606020202030204" pitchFamily="34" charset="0"/>
                        </a:rPr>
                        <a:t> &amp; Specify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Narrow" panose="020B0606020202030204" pitchFamily="34" charset="0"/>
                        </a:rPr>
                        <a:t>Zurn Online</a:t>
                      </a:r>
                      <a:r>
                        <a:rPr lang="en-US" sz="1600" b="1" baseline="0" dirty="0">
                          <a:solidFill>
                            <a:schemeClr val="tx1"/>
                          </a:solidFill>
                          <a:latin typeface="Arial Narrow" panose="020B0606020202030204" pitchFamily="34" charset="0"/>
                        </a:rPr>
                        <a:t> Specification Tools</a:t>
                      </a:r>
                      <a:endParaRPr lang="en-US" sz="1600" dirty="0">
                        <a:solidFill>
                          <a:schemeClr val="tx1"/>
                        </a:solidFill>
                        <a:latin typeface="Arial Narrow" panose="020B0606020202030204" pitchFamily="34" charset="0"/>
                      </a:endParaRPr>
                    </a:p>
                    <a:p>
                      <a:pPr algn="l"/>
                      <a:r>
                        <a:rPr lang="en-US" sz="1600" baseline="0" dirty="0">
                          <a:solidFill>
                            <a:schemeClr val="tx1"/>
                          </a:solidFill>
                          <a:latin typeface="Arial Narrow" panose="020B0606020202030204" pitchFamily="34" charset="0"/>
                        </a:rPr>
                        <a:t>Wide array of roof drains for a variety of applications</a:t>
                      </a:r>
                    </a:p>
                    <a:p>
                      <a:pPr algn="l"/>
                      <a:r>
                        <a:rPr lang="en-US" sz="1600" baseline="0" dirty="0">
                          <a:solidFill>
                            <a:schemeClr val="tx1"/>
                          </a:solidFill>
                          <a:latin typeface="Arial Narrow" panose="020B0606020202030204" pitchFamily="34" charset="0"/>
                        </a:rPr>
                        <a:t>Customizable drains</a:t>
                      </a:r>
                    </a:p>
                    <a:p>
                      <a:pPr algn="l"/>
                      <a:r>
                        <a:rPr lang="en-US" sz="1600" baseline="0" dirty="0">
                          <a:solidFill>
                            <a:schemeClr val="tx1"/>
                          </a:solidFill>
                          <a:latin typeface="Arial Narrow" panose="020B0606020202030204" pitchFamily="34" charset="0"/>
                        </a:rPr>
                        <a:t>Body materials = cast iron, stainless steel, and polymer</a:t>
                      </a:r>
                    </a:p>
                    <a:p>
                      <a:pPr algn="l"/>
                      <a:r>
                        <a:rPr lang="en-US" sz="1600" baseline="0" dirty="0">
                          <a:solidFill>
                            <a:schemeClr val="tx1"/>
                          </a:solidFill>
                          <a:latin typeface="Arial Narrow" panose="020B0606020202030204" pitchFamily="34" charset="0"/>
                        </a:rPr>
                        <a:t>Various flange sizes to support a range in open roof area sizes</a:t>
                      </a:r>
                    </a:p>
                    <a:p>
                      <a:pPr algn="l"/>
                      <a:r>
                        <a:rPr lang="en-US" sz="1600" baseline="0" dirty="0">
                          <a:solidFill>
                            <a:schemeClr val="tx1"/>
                          </a:solidFill>
                          <a:latin typeface="Arial Narrow" panose="020B0606020202030204" pitchFamily="34" charset="0"/>
                        </a:rPr>
                        <a:t>Some drains are designed to retain storm water on roofs, to reduce strain on the storm water infrastructure</a:t>
                      </a:r>
                    </a:p>
                    <a:p>
                      <a:pPr marL="0" marR="0" indent="0" algn="l" defTabSz="1371600" rtl="0" eaLnBrk="1" fontAlgn="auto" latinLnBrk="0" hangingPunct="1">
                        <a:lnSpc>
                          <a:spcPct val="100000"/>
                        </a:lnSpc>
                        <a:spcBef>
                          <a:spcPts val="0"/>
                        </a:spcBef>
                        <a:spcAft>
                          <a:spcPts val="0"/>
                        </a:spcAft>
                        <a:buClrTx/>
                        <a:buSzTx/>
                        <a:buFontTx/>
                        <a:buNone/>
                        <a:tabLst/>
                        <a:defRPr/>
                      </a:pP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600" b="1" i="0" baseline="0" dirty="0">
                          <a:solidFill>
                            <a:schemeClr val="tx1"/>
                          </a:solidFill>
                          <a:latin typeface="Arial Narrow" panose="020B0606020202030204" pitchFamily="34" charset="0"/>
                        </a:rPr>
                        <a:t>Options for Various Roofing Sizes/Types</a:t>
                      </a:r>
                      <a:endParaRPr lang="uk-UA" sz="1600" b="1" i="0" dirty="0">
                        <a:solidFill>
                          <a:schemeClr val="tx1"/>
                        </a:solidFill>
                        <a:latin typeface="Arial Narrow" panose="020B0606020202030204" pitchFamily="34" charset="0"/>
                      </a:endParaRPr>
                    </a:p>
                    <a:p>
                      <a:pPr algn="ctr"/>
                      <a:r>
                        <a:rPr lang="en-US" sz="1600" b="1" i="0" dirty="0">
                          <a:solidFill>
                            <a:schemeClr val="tx1"/>
                          </a:solidFill>
                          <a:latin typeface="Arial Narrow" panose="020B0606020202030204" pitchFamily="34" charset="0"/>
                        </a:rPr>
                        <a:t>Customizable Options Available</a:t>
                      </a:r>
                    </a:p>
                    <a:p>
                      <a:pPr algn="ctr"/>
                      <a:r>
                        <a:rPr lang="en-US" sz="1600" b="1" i="0" dirty="0">
                          <a:solidFill>
                            <a:schemeClr val="tx1"/>
                          </a:solidFill>
                          <a:latin typeface="Arial Narrow" panose="020B0606020202030204" pitchFamily="34" charset="0"/>
                        </a:rPr>
                        <a:t>Ease</a:t>
                      </a:r>
                      <a:r>
                        <a:rPr lang="en-US" sz="1600" b="1" i="0" baseline="0" dirty="0">
                          <a:solidFill>
                            <a:schemeClr val="tx1"/>
                          </a:solidFill>
                          <a:latin typeface="Arial Narrow" panose="020B0606020202030204" pitchFamily="34" charset="0"/>
                        </a:rPr>
                        <a:t> of Compatibility</a:t>
                      </a:r>
                    </a:p>
                    <a:p>
                      <a:pPr algn="ctr"/>
                      <a:r>
                        <a:rPr lang="en-US" sz="1600" b="1" i="0" baseline="0" dirty="0">
                          <a:solidFill>
                            <a:schemeClr val="tx1"/>
                          </a:solidFill>
                          <a:latin typeface="Arial Narrow" panose="020B0606020202030204" pitchFamily="34" charset="0"/>
                        </a:rPr>
                        <a:t>Highly Durable</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640080">
                <a:tc>
                  <a:txBody>
                    <a:bodyPr/>
                    <a:lstStyle/>
                    <a:p>
                      <a:pPr algn="l"/>
                      <a:r>
                        <a:rPr lang="en-US" sz="1600" b="0" i="0" dirty="0">
                          <a:solidFill>
                            <a:schemeClr val="tx1"/>
                          </a:solidFill>
                          <a:latin typeface="Arial Narrow" panose="020B0606020202030204" pitchFamily="34" charset="0"/>
                        </a:rPr>
                        <a:t>Do</a:t>
                      </a:r>
                      <a:r>
                        <a:rPr lang="en-US" sz="1600" b="0" i="0" baseline="0" dirty="0">
                          <a:solidFill>
                            <a:schemeClr val="tx1"/>
                          </a:solidFill>
                          <a:latin typeface="Arial Narrow" panose="020B0606020202030204" pitchFamily="34" charset="0"/>
                        </a:rPr>
                        <a:t> you need to be efficient with installation?</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Install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New construction and retrofit drains</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Engineered to reduce installation and rework time</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aseline="0" dirty="0">
                          <a:solidFill>
                            <a:schemeClr val="tx1"/>
                          </a:solidFill>
                          <a:latin typeface="Arial Narrow" panose="020B0606020202030204" pitchFamily="34" charset="0"/>
                        </a:rPr>
                        <a:t>LEED points potentially awarded for siphonic construction</a:t>
                      </a:r>
                      <a:endParaRPr lang="en-US" sz="1600" dirty="0">
                        <a:solidFill>
                          <a:schemeClr val="tx1"/>
                        </a:solidFill>
                        <a:latin typeface="Arial Narrow" panose="020B0606020202030204" pitchFamily="34" charset="0"/>
                      </a:endParaRPr>
                    </a:p>
                    <a:p>
                      <a:pPr algn="l"/>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Ease of Installation and Rework</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533400">
                <a:tc>
                  <a:txBody>
                    <a:bodyPr/>
                    <a:lstStyle/>
                    <a:p>
                      <a:pPr algn="l"/>
                      <a:r>
                        <a:rPr lang="en-US" sz="1600" b="0" i="0" dirty="0">
                          <a:solidFill>
                            <a:schemeClr val="tx1"/>
                          </a:solidFill>
                          <a:latin typeface="Arial Narrow" panose="020B0606020202030204" pitchFamily="34" charset="0"/>
                        </a:rPr>
                        <a:t>D</a:t>
                      </a:r>
                      <a:r>
                        <a:rPr lang="en-US" sz="1600" b="0" i="0" baseline="0" dirty="0">
                          <a:solidFill>
                            <a:schemeClr val="tx1"/>
                          </a:solidFill>
                          <a:latin typeface="Arial Narrow" panose="020B0606020202030204" pitchFamily="34" charset="0"/>
                        </a:rPr>
                        <a:t>o you need vandal-proof drains and components?</a:t>
                      </a:r>
                      <a:endParaRPr lang="uk-UA" sz="16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Narrow" panose="020B0606020202030204" pitchFamily="34" charset="0"/>
                        </a:rPr>
                        <a:t>Vandalism/Theft</a:t>
                      </a:r>
                      <a:r>
                        <a:rPr lang="en-US" sz="1600" b="0" i="0" baseline="0" dirty="0">
                          <a:solidFill>
                            <a:schemeClr val="tx1"/>
                          </a:solidFill>
                          <a:latin typeface="Arial Narrow" panose="020B0606020202030204" pitchFamily="34" charset="0"/>
                        </a:rPr>
                        <a:t> Minimization </a:t>
                      </a:r>
                    </a:p>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baseline="0" dirty="0">
                          <a:solidFill>
                            <a:schemeClr val="tx1"/>
                          </a:solidFill>
                          <a:latin typeface="Arial Narrow" panose="020B0606020202030204" pitchFamily="34" charset="0"/>
                        </a:rPr>
                        <a:t>Vandal-proof drain options</a:t>
                      </a:r>
                      <a:endParaRPr lang="uk-UA" sz="16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i="0" dirty="0">
                          <a:solidFill>
                            <a:schemeClr val="tx1"/>
                          </a:solidFill>
                          <a:latin typeface="Arial Narrow" panose="020B0606020202030204" pitchFamily="34" charset="0"/>
                        </a:rPr>
                        <a:t>Vandal-Proof Options</a:t>
                      </a:r>
                      <a:endParaRPr lang="uk-UA" sz="16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nvGraphicFramePr>
        <p:xfrm>
          <a:off x="1066800" y="12306300"/>
          <a:ext cx="19202400" cy="1600200"/>
        </p:xfrm>
        <a:graphic>
          <a:graphicData uri="http://schemas.openxmlformats.org/drawingml/2006/table">
            <a:tbl>
              <a:tblPr>
                <a:tableStyleId>{5C22544A-7EE6-4342-B048-85BDC9FD1C3A}</a:tableStyleId>
              </a:tblPr>
              <a:tblGrid>
                <a:gridCol w="829786">
                  <a:extLst>
                    <a:ext uri="{9D8B030D-6E8A-4147-A177-3AD203B41FA5}">
                      <a16:colId xmlns:a16="http://schemas.microsoft.com/office/drawing/2014/main" val="20000"/>
                    </a:ext>
                  </a:extLst>
                </a:gridCol>
                <a:gridCol w="1835690">
                  <a:extLst>
                    <a:ext uri="{9D8B030D-6E8A-4147-A177-3AD203B41FA5}">
                      <a16:colId xmlns:a16="http://schemas.microsoft.com/office/drawing/2014/main" val="20001"/>
                    </a:ext>
                  </a:extLst>
                </a:gridCol>
                <a:gridCol w="1835687">
                  <a:extLst>
                    <a:ext uri="{9D8B030D-6E8A-4147-A177-3AD203B41FA5}">
                      <a16:colId xmlns:a16="http://schemas.microsoft.com/office/drawing/2014/main" val="20002"/>
                    </a:ext>
                  </a:extLst>
                </a:gridCol>
                <a:gridCol w="1835687">
                  <a:extLst>
                    <a:ext uri="{9D8B030D-6E8A-4147-A177-3AD203B41FA5}">
                      <a16:colId xmlns:a16="http://schemas.microsoft.com/office/drawing/2014/main" val="20003"/>
                    </a:ext>
                  </a:extLst>
                </a:gridCol>
                <a:gridCol w="2137773">
                  <a:extLst>
                    <a:ext uri="{9D8B030D-6E8A-4147-A177-3AD203B41FA5}">
                      <a16:colId xmlns:a16="http://schemas.microsoft.com/office/drawing/2014/main" val="20004"/>
                    </a:ext>
                  </a:extLst>
                </a:gridCol>
                <a:gridCol w="1863508">
                  <a:extLst>
                    <a:ext uri="{9D8B030D-6E8A-4147-A177-3AD203B41FA5}">
                      <a16:colId xmlns:a16="http://schemas.microsoft.com/office/drawing/2014/main" val="20005"/>
                    </a:ext>
                  </a:extLst>
                </a:gridCol>
                <a:gridCol w="1810754">
                  <a:extLst>
                    <a:ext uri="{9D8B030D-6E8A-4147-A177-3AD203B41FA5}">
                      <a16:colId xmlns:a16="http://schemas.microsoft.com/office/drawing/2014/main" val="20006"/>
                    </a:ext>
                  </a:extLst>
                </a:gridCol>
                <a:gridCol w="1916030">
                  <a:extLst>
                    <a:ext uri="{9D8B030D-6E8A-4147-A177-3AD203B41FA5}">
                      <a16:colId xmlns:a16="http://schemas.microsoft.com/office/drawing/2014/main" val="20007"/>
                    </a:ext>
                  </a:extLst>
                </a:gridCol>
                <a:gridCol w="1831808">
                  <a:extLst>
                    <a:ext uri="{9D8B030D-6E8A-4147-A177-3AD203B41FA5}">
                      <a16:colId xmlns:a16="http://schemas.microsoft.com/office/drawing/2014/main" val="20008"/>
                    </a:ext>
                  </a:extLst>
                </a:gridCol>
                <a:gridCol w="1469990">
                  <a:extLst>
                    <a:ext uri="{9D8B030D-6E8A-4147-A177-3AD203B41FA5}">
                      <a16:colId xmlns:a16="http://schemas.microsoft.com/office/drawing/2014/main" val="20009"/>
                    </a:ext>
                  </a:extLst>
                </a:gridCol>
                <a:gridCol w="1835687">
                  <a:extLst>
                    <a:ext uri="{9D8B030D-6E8A-4147-A177-3AD203B41FA5}">
                      <a16:colId xmlns:a16="http://schemas.microsoft.com/office/drawing/2014/main" val="20010"/>
                    </a:ext>
                  </a:extLst>
                </a:gridCol>
              </a:tblGrid>
              <a:tr h="1600200">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500" dirty="0">
                          <a:solidFill>
                            <a:schemeClr val="tx1">
                              <a:lumMod val="65000"/>
                              <a:lumOff val="35000"/>
                            </a:schemeClr>
                          </a:solidFill>
                        </a:rPr>
                        <a:t>ADA</a:t>
                      </a: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851" y="9268768"/>
            <a:ext cx="425953" cy="55941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25681" b="28992"/>
          <a:stretch/>
        </p:blipFill>
        <p:spPr>
          <a:xfrm>
            <a:off x="3429000" y="9292180"/>
            <a:ext cx="1427411" cy="4572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9285707"/>
            <a:ext cx="435865" cy="43586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3327" y="9258300"/>
            <a:ext cx="675473" cy="40277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9290" y="9302862"/>
            <a:ext cx="418710" cy="41871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5065" y="9321041"/>
            <a:ext cx="1052135" cy="35425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7200" y="9259967"/>
            <a:ext cx="752477" cy="453636"/>
          </a:xfrm>
          <a:prstGeom prst="rect">
            <a:avLst/>
          </a:prstGeom>
        </p:spPr>
      </p:pic>
    </p:spTree>
    <p:extLst>
      <p:ext uri="{BB962C8B-B14F-4D97-AF65-F5344CB8AC3E}">
        <p14:creationId xmlns:p14="http://schemas.microsoft.com/office/powerpoint/2010/main" val="2273342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18872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pic>
        <p:nvPicPr>
          <p:cNvPr id="6" name="Picture 5" descr="Z101"/>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2177" y="-374027"/>
            <a:ext cx="14097001" cy="10948674"/>
          </a:xfrm>
          <a:prstGeom prst="rect">
            <a:avLst/>
          </a:prstGeom>
          <a:noFill/>
          <a:ln w="9525">
            <a:noFill/>
            <a:miter lim="800000"/>
            <a:headEnd/>
            <a:tailEnd/>
          </a:ln>
        </p:spPr>
      </p:pic>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4101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Zurn roof drains’ top 3 benefits?</a:t>
            </a:r>
          </a:p>
          <a:p>
            <a:pPr marL="0" indent="0">
              <a:buFont typeface="Arial" panose="020B0604020202020204" pitchFamily="34" charset="0"/>
              <a:buNone/>
            </a:pPr>
            <a:endParaRPr lang="en-US" sz="2000" b="1" dirty="0">
              <a:solidFill>
                <a:schemeClr val="bg2"/>
              </a:solidFill>
              <a:latin typeface="Arial Narrow Regular"/>
            </a:endParaRPr>
          </a:p>
          <a:p>
            <a:pPr marL="457200" indent="-457200">
              <a:buFont typeface="+mj-lt"/>
              <a:buAutoNum type="alphaUcPeriod"/>
            </a:pPr>
            <a:r>
              <a:rPr lang="en-US" sz="2000" b="1" dirty="0">
                <a:solidFill>
                  <a:schemeClr val="bg2"/>
                </a:solidFill>
                <a:latin typeface="Arial Narrow Regular"/>
              </a:rPr>
              <a:t>Systematic water drainage and control</a:t>
            </a:r>
          </a:p>
          <a:p>
            <a:pPr marL="457200" indent="-457200">
              <a:buFont typeface="+mj-lt"/>
              <a:buAutoNum type="alphaUcPeriod"/>
            </a:pPr>
            <a:r>
              <a:rPr lang="en-US" sz="2000" b="1" dirty="0">
                <a:solidFill>
                  <a:schemeClr val="bg2"/>
                </a:solidFill>
                <a:latin typeface="Arial Narrow Regular"/>
              </a:rPr>
              <a:t>LEED points potentially available</a:t>
            </a:r>
          </a:p>
          <a:p>
            <a:pPr marL="457200" indent="-457200">
              <a:buFont typeface="+mj-lt"/>
              <a:buAutoNum type="alphaUcPeriod"/>
            </a:pPr>
            <a:r>
              <a:rPr lang="en-US" sz="2000" b="1" dirty="0">
                <a:solidFill>
                  <a:schemeClr val="bg2"/>
                </a:solidFill>
                <a:latin typeface="Arial Narrow Regular"/>
              </a:rPr>
              <a:t>Wide array of drain options for a variety of applications</a:t>
            </a:r>
          </a:p>
          <a:p>
            <a:pPr marL="457200" indent="-457200">
              <a:buFont typeface="+mj-lt"/>
              <a:buAutoNum type="alphaUcPeriod"/>
            </a:pPr>
            <a:r>
              <a:rPr lang="en-US" sz="2000" b="1" dirty="0">
                <a:solidFill>
                  <a:schemeClr val="bg2"/>
                </a:solidFill>
                <a:latin typeface="Arial Narrow Regular"/>
              </a:rPr>
              <a:t>Ease of installation</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097850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6696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928377"/>
            <a:ext cx="0" cy="1786553"/>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534400" cy="1036609"/>
            <a:chOff x="10058400" y="2933700"/>
            <a:chExt cx="8610600" cy="103660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257800" cy="646331"/>
            </a:xfrm>
            <a:prstGeom prst="rect">
              <a:avLst/>
            </a:prstGeom>
            <a:noFill/>
          </p:spPr>
          <p:txBody>
            <a:bodyPr wrap="square" rtlCol="0">
              <a:spAutoFit/>
            </a:bodyPr>
            <a:lstStyle/>
            <a:p>
              <a:r>
                <a:rPr lang="en-US" sz="3600" dirty="0">
                  <a:latin typeface="Arial Narrow Regular" charset="0"/>
                </a:rPr>
                <a:t>application</a:t>
              </a:r>
              <a:endParaRPr lang="uk-UA" sz="36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450962"/>
            <a:ext cx="8382000" cy="1451562"/>
            <a:chOff x="10058400" y="2933700"/>
            <a:chExt cx="8382000" cy="1451562"/>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5029200" cy="646331"/>
            </a:xfrm>
            <a:prstGeom prst="rect">
              <a:avLst/>
            </a:prstGeom>
            <a:noFill/>
          </p:spPr>
          <p:txBody>
            <a:bodyPr wrap="square" rtlCol="0">
              <a:spAutoFit/>
            </a:bodyPr>
            <a:lstStyle/>
            <a:p>
              <a:r>
                <a:rPr lang="en-US" sz="3600" dirty="0">
                  <a:latin typeface="Arial Narrow Regular" charset="0"/>
                </a:rPr>
                <a:t># drains required </a:t>
              </a:r>
              <a:endParaRPr lang="uk-UA" sz="3600" dirty="0">
                <a:latin typeface="Arial Narrow Regular" charset="0"/>
              </a:endParaRPr>
            </a:p>
          </p:txBody>
        </p:sp>
        <p:sp>
          <p:nvSpPr>
            <p:cNvPr id="55" name="TextBox 54"/>
            <p:cNvSpPr txBox="1"/>
            <p:nvPr/>
          </p:nvSpPr>
          <p:spPr>
            <a:xfrm>
              <a:off x="13411201" y="3985152"/>
              <a:ext cx="4876799" cy="400110"/>
            </a:xfrm>
            <a:prstGeom prst="rect">
              <a:avLst/>
            </a:prstGeom>
            <a:noFill/>
          </p:spPr>
          <p:txBody>
            <a:bodyPr wrap="square" rtlCol="0">
              <a:spAutoFit/>
            </a:bodyPr>
            <a:lstStyle/>
            <a:p>
              <a:endParaRPr lang="en-US" sz="2000" dirty="0">
                <a:solidFill>
                  <a:schemeClr val="tx2"/>
                </a:solidFill>
                <a:latin typeface="Arial Regular" charset="0"/>
              </a:endParaRP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6466115"/>
            <a:ext cx="8229600" cy="1344385"/>
            <a:chOff x="10058400" y="2933700"/>
            <a:chExt cx="8229600" cy="1344385"/>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495800" cy="646331"/>
            </a:xfrm>
            <a:prstGeom prst="rect">
              <a:avLst/>
            </a:prstGeom>
            <a:noFill/>
          </p:spPr>
          <p:txBody>
            <a:bodyPr wrap="square" rtlCol="0">
              <a:spAutoFit/>
            </a:bodyPr>
            <a:lstStyle/>
            <a:p>
              <a:r>
                <a:rPr lang="en-US" sz="3600" dirty="0">
                  <a:latin typeface="Arial Narrow Regular" charset="0"/>
                </a:rPr>
                <a:t>construction type</a:t>
              </a:r>
              <a:endParaRPr lang="uk-UA" sz="3600" dirty="0">
                <a:latin typeface="Arial Narrow Regular" charset="0"/>
              </a:endParaRPr>
            </a:p>
          </p:txBody>
        </p:sp>
        <p:sp>
          <p:nvSpPr>
            <p:cNvPr id="60" name="TextBox 59"/>
            <p:cNvSpPr txBox="1"/>
            <p:nvPr/>
          </p:nvSpPr>
          <p:spPr>
            <a:xfrm>
              <a:off x="13411201" y="3570199"/>
              <a:ext cx="4876799" cy="707886"/>
            </a:xfrm>
            <a:prstGeom prst="rect">
              <a:avLst/>
            </a:prstGeom>
            <a:noFill/>
          </p:spPr>
          <p:txBody>
            <a:bodyPr wrap="square" rtlCol="0">
              <a:spAutoFit/>
            </a:bodyPr>
            <a:lstStyle/>
            <a:p>
              <a:r>
                <a:rPr lang="en-US" sz="2000" dirty="0">
                  <a:solidFill>
                    <a:schemeClr val="tx2"/>
                  </a:solidFill>
                  <a:latin typeface="Arial Regular" charset="0"/>
                </a:rPr>
                <a:t>Deck plates, extensions, vandal proofing, water dams… </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sp>
        <p:nvSpPr>
          <p:cNvPr id="27" name="TextBox 26"/>
          <p:cNvSpPr txBox="1"/>
          <p:nvPr/>
        </p:nvSpPr>
        <p:spPr>
          <a:xfrm>
            <a:off x="13030200" y="3133606"/>
            <a:ext cx="4876800" cy="707886"/>
          </a:xfrm>
          <a:prstGeom prst="rect">
            <a:avLst/>
          </a:prstGeom>
          <a:noFill/>
        </p:spPr>
        <p:txBody>
          <a:bodyPr wrap="square" rtlCol="0">
            <a:spAutoFit/>
          </a:bodyPr>
          <a:lstStyle/>
          <a:p>
            <a:r>
              <a:rPr lang="en-US" sz="2000" dirty="0">
                <a:solidFill>
                  <a:schemeClr val="tx2"/>
                </a:solidFill>
                <a:latin typeface="Arial Regular" charset="0"/>
              </a:rPr>
              <a:t>Primary, overflow, siphonic, control flow, scupper</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889"/>
          <a:stretch/>
        </p:blipFill>
        <p:spPr>
          <a:xfrm>
            <a:off x="0" y="0"/>
            <a:ext cx="9372600" cy="10287000"/>
          </a:xfrm>
          <a:prstGeom prst="rect">
            <a:avLst/>
          </a:prstGeom>
        </p:spPr>
      </p:pic>
    </p:spTree>
    <p:extLst>
      <p:ext uri="{BB962C8B-B14F-4D97-AF65-F5344CB8AC3E}">
        <p14:creationId xmlns:p14="http://schemas.microsoft.com/office/powerpoint/2010/main" val="35868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594773931"/>
              </p:ext>
            </p:extLst>
          </p:nvPr>
        </p:nvGraphicFramePr>
        <p:xfrm>
          <a:off x="4015" y="0"/>
          <a:ext cx="18283984" cy="10343688"/>
        </p:xfrm>
        <a:graphic>
          <a:graphicData uri="http://schemas.openxmlformats.org/drawingml/2006/table">
            <a:tbl>
              <a:tblPr>
                <a:tableStyleId>{5C22544A-7EE6-4342-B048-85BDC9FD1C3A}</a:tableStyleId>
              </a:tblPr>
              <a:tblGrid>
                <a:gridCol w="3295948">
                  <a:extLst>
                    <a:ext uri="{9D8B030D-6E8A-4147-A177-3AD203B41FA5}">
                      <a16:colId xmlns:a16="http://schemas.microsoft.com/office/drawing/2014/main" val="20000"/>
                    </a:ext>
                  </a:extLst>
                </a:gridCol>
                <a:gridCol w="2997607">
                  <a:extLst>
                    <a:ext uri="{9D8B030D-6E8A-4147-A177-3AD203B41FA5}">
                      <a16:colId xmlns:a16="http://schemas.microsoft.com/office/drawing/2014/main" val="20001"/>
                    </a:ext>
                  </a:extLst>
                </a:gridCol>
                <a:gridCol w="2997607">
                  <a:extLst>
                    <a:ext uri="{9D8B030D-6E8A-4147-A177-3AD203B41FA5}">
                      <a16:colId xmlns:a16="http://schemas.microsoft.com/office/drawing/2014/main" val="20002"/>
                    </a:ext>
                  </a:extLst>
                </a:gridCol>
                <a:gridCol w="2997607">
                  <a:extLst>
                    <a:ext uri="{9D8B030D-6E8A-4147-A177-3AD203B41FA5}">
                      <a16:colId xmlns:a16="http://schemas.microsoft.com/office/drawing/2014/main" val="20003"/>
                    </a:ext>
                  </a:extLst>
                </a:gridCol>
                <a:gridCol w="2352319">
                  <a:extLst>
                    <a:ext uri="{9D8B030D-6E8A-4147-A177-3AD203B41FA5}">
                      <a16:colId xmlns:a16="http://schemas.microsoft.com/office/drawing/2014/main" val="20004"/>
                    </a:ext>
                  </a:extLst>
                </a:gridCol>
                <a:gridCol w="3642896">
                  <a:extLst>
                    <a:ext uri="{9D8B030D-6E8A-4147-A177-3AD203B41FA5}">
                      <a16:colId xmlns:a16="http://schemas.microsoft.com/office/drawing/2014/main" val="20005"/>
                    </a:ext>
                  </a:extLst>
                </a:gridCol>
              </a:tblGrid>
              <a:tr h="723900">
                <a:tc>
                  <a:txBody>
                    <a:bodyPr/>
                    <a:lstStyle/>
                    <a:p>
                      <a:r>
                        <a:rPr lang="en-US" sz="1800" b="1" dirty="0">
                          <a:solidFill>
                            <a:schemeClr val="bg2"/>
                          </a:solidFill>
                          <a:latin typeface="Arial Narrow" panose="020B0606020202030204" pitchFamily="34" charset="0"/>
                        </a:rPr>
                        <a:t>ROOF</a:t>
                      </a:r>
                      <a:r>
                        <a:rPr lang="en-US" sz="1800" b="1" baseline="0" dirty="0">
                          <a:solidFill>
                            <a:schemeClr val="bg2"/>
                          </a:solidFill>
                          <a:latin typeface="Arial Narrow" panose="020B0606020202030204" pitchFamily="34" charset="0"/>
                        </a:rPr>
                        <a:t> DRAINS</a:t>
                      </a:r>
                    </a:p>
                    <a:p>
                      <a:r>
                        <a:rPr lang="en-US" sz="1400" b="0" baseline="0" dirty="0">
                          <a:solidFill>
                            <a:schemeClr val="bg2"/>
                          </a:solidFill>
                          <a:latin typeface="Arial Narrow" panose="020B0606020202030204" pitchFamily="34" charset="0"/>
                        </a:rPr>
                        <a:t>Application</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0" dirty="0">
                          <a:solidFill>
                            <a:schemeClr val="bg2"/>
                          </a:solidFill>
                          <a:latin typeface="Arial Narrow" panose="020B0606020202030204" pitchFamily="34" charset="0"/>
                        </a:rPr>
                        <a:t>Model-Pipe Sizes-</a:t>
                      </a:r>
                      <a:r>
                        <a:rPr lang="en-US" sz="1400" b="0" baseline="0" dirty="0">
                          <a:solidFill>
                            <a:schemeClr val="bg2"/>
                          </a:solidFill>
                          <a:latin typeface="Arial Narrow" panose="020B0606020202030204" pitchFamily="34" charset="0"/>
                        </a:rPr>
                        <a:t> Description</a:t>
                      </a:r>
                      <a:endParaRPr lang="en-US" sz="1400" b="0"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8”</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12”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15”</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20”</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OTHER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168518">
                <a:tc>
                  <a:txBody>
                    <a:bodyPr/>
                    <a:lstStyle/>
                    <a:p>
                      <a:r>
                        <a:rPr lang="en-US" sz="1400" dirty="0">
                          <a:latin typeface="Arial Narrow" panose="020B0606020202030204" pitchFamily="34" charset="0"/>
                        </a:rPr>
                        <a:t>Primary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Z125</a:t>
                      </a:r>
                      <a:r>
                        <a:rPr lang="en-US" sz="1400" baseline="0" dirty="0">
                          <a:latin typeface="Arial Narrow" panose="020B0606020202030204" pitchFamily="34" charset="0"/>
                        </a:rPr>
                        <a:t> 2”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Small Areas</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Z127</a:t>
                      </a:r>
                      <a:r>
                        <a:rPr lang="en-US" sz="1400" baseline="0" dirty="0">
                          <a:latin typeface="Arial Narrow" panose="020B0606020202030204" pitchFamily="34" charset="0"/>
                        </a:rPr>
                        <a:t> 2” 3” 4”; 8-1/2”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aseline="0" dirty="0">
                          <a:latin typeface="Arial Narrow" panose="020B0606020202030204" pitchFamily="34" charset="0"/>
                        </a:rPr>
                        <a:t>Small Areas</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Z111</a:t>
                      </a:r>
                      <a:r>
                        <a:rPr lang="en-US" sz="1400" dirty="0">
                          <a:latin typeface="Arial Narrow" panose="020B0606020202030204" pitchFamily="34" charset="0"/>
                        </a:rPr>
                        <a:t> 3” 4” 6”;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Flat For</a:t>
                      </a:r>
                      <a:r>
                        <a:rPr lang="en-US" sz="1400" baseline="0" dirty="0">
                          <a:latin typeface="Arial Narrow" panose="020B0606020202030204" pitchFamily="34" charset="0"/>
                        </a:rPr>
                        <a:t> Metal Decks</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Z121</a:t>
                      </a:r>
                      <a:r>
                        <a:rPr lang="en-US" sz="1400" dirty="0">
                          <a:latin typeface="Arial Narrow" panose="020B0606020202030204" pitchFamily="34" charset="0"/>
                        </a:rPr>
                        <a:t> 2” 3” 4” 6”;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Low Silhouette</a:t>
                      </a:r>
                      <a:r>
                        <a:rPr lang="en-US" sz="1400" baseline="0" dirty="0">
                          <a:latin typeface="Arial Narrow" panose="020B0606020202030204" pitchFamily="34" charset="0"/>
                        </a:rPr>
                        <a:t> Dome</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Z122</a:t>
                      </a:r>
                      <a:r>
                        <a:rPr lang="en-US" sz="1400" dirty="0">
                          <a:latin typeface="Arial Narrow" panose="020B0606020202030204" pitchFamily="34" charset="0"/>
                        </a:rPr>
                        <a:t> 2” 3” 4” 6”;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Deck Receptor</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Z1715</a:t>
                      </a:r>
                      <a:r>
                        <a:rPr lang="en-US" sz="1400" dirty="0">
                          <a:latin typeface="Arial Narrow" panose="020B0606020202030204" pitchFamily="34" charset="0"/>
                        </a:rPr>
                        <a:t> 3” 4” 6”;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Low Silhouette Dome</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RD2120</a:t>
                      </a:r>
                      <a:r>
                        <a:rPr lang="en-US" sz="1400" dirty="0">
                          <a:latin typeface="Arial Narrow" panose="020B0606020202030204" pitchFamily="34" charset="0"/>
                        </a:rPr>
                        <a:t> 2” 3” 4”; Replacement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Z100</a:t>
                      </a:r>
                      <a:r>
                        <a:rPr lang="en-US" sz="1400" dirty="0">
                          <a:latin typeface="Arial Narrow" panose="020B0606020202030204" pitchFamily="34" charset="0"/>
                        </a:rPr>
                        <a:t> 2” 3” 4” 6” 8”;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Water</a:t>
                      </a:r>
                      <a:r>
                        <a:rPr lang="en-US" sz="1400" baseline="0" dirty="0">
                          <a:latin typeface="Arial Narrow" panose="020B0606020202030204" pitchFamily="34" charset="0"/>
                        </a:rPr>
                        <a:t> Insulated Roof </a:t>
                      </a:r>
                      <a:endParaRPr lang="en-US" sz="14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Z104</a:t>
                      </a:r>
                      <a:r>
                        <a:rPr lang="en-US" sz="1400" dirty="0">
                          <a:latin typeface="Arial Narrow" panose="020B0606020202030204" pitchFamily="34" charset="0"/>
                        </a:rPr>
                        <a:t> 3” 4” 6” 8”;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Deep Sump, Low Silhouette Dome</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Z105</a:t>
                      </a:r>
                      <a:r>
                        <a:rPr lang="en-US" sz="1400" dirty="0">
                          <a:latin typeface="Arial Narrow" panose="020B0606020202030204" pitchFamily="34" charset="0"/>
                        </a:rPr>
                        <a:t> 2”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For Dead Level Roofs</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Z108</a:t>
                      </a:r>
                      <a:r>
                        <a:rPr lang="en-US" sz="1400" dirty="0">
                          <a:latin typeface="Arial Narrow" panose="020B0606020202030204" pitchFamily="34" charset="0"/>
                        </a:rPr>
                        <a:t> 2” 3” 4” 6” 8”;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Deck Receptor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Z107</a:t>
                      </a:r>
                      <a:r>
                        <a:rPr lang="en-US" sz="1400" dirty="0">
                          <a:latin typeface="Arial Narrow" panose="020B0606020202030204" pitchFamily="34" charset="0"/>
                        </a:rPr>
                        <a:t> 3” 4” 6” 8”;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Deck Flange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dirty="0">
                          <a:latin typeface="Arial Narrow" panose="020B0606020202030204" pitchFamily="34" charset="0"/>
                        </a:rPr>
                        <a:t>(4-1/2”) </a:t>
                      </a:r>
                      <a:r>
                        <a:rPr lang="en-US" sz="1400" b="1" dirty="0">
                          <a:latin typeface="Arial Narrow" panose="020B0606020202030204" pitchFamily="34" charset="0"/>
                        </a:rPr>
                        <a:t>RD08PLP3S</a:t>
                      </a:r>
                      <a:r>
                        <a:rPr lang="en-US" sz="1400" dirty="0">
                          <a:latin typeface="Arial Narrow" panose="020B0606020202030204" pitchFamily="34" charset="0"/>
                        </a:rPr>
                        <a:t> 2” 3” 4”;</a:t>
                      </a:r>
                      <a:endParaRPr lang="en-US" sz="1400" b="1"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4” Replacement</a:t>
                      </a:r>
                    </a:p>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04800">
                <a:tc>
                  <a:txBody>
                    <a:bodyPr/>
                    <a:lstStyle/>
                    <a:p>
                      <a:r>
                        <a:rPr lang="en-US" sz="1400" dirty="0">
                          <a:latin typeface="Arial Narrow" panose="020B0606020202030204" pitchFamily="34" charset="0"/>
                        </a:rPr>
                        <a:t>Combination-Primary-Overflow</a:t>
                      </a:r>
                    </a:p>
                    <a:p>
                      <a:r>
                        <a:rPr lang="en-US" sz="1400" dirty="0">
                          <a:solidFill>
                            <a:schemeClr val="tx2"/>
                          </a:solidFill>
                          <a:latin typeface="Arial Narrow" panose="020B0606020202030204" pitchFamily="34" charset="0"/>
                        </a:rPr>
                        <a:t>(Easy</a:t>
                      </a:r>
                      <a:r>
                        <a:rPr lang="en-US" sz="1400" baseline="0" dirty="0">
                          <a:solidFill>
                            <a:schemeClr val="tx2"/>
                          </a:solidFill>
                          <a:latin typeface="Arial Narrow" panose="020B0606020202030204" pitchFamily="34" charset="0"/>
                        </a:rPr>
                        <a:t> Installation)</a:t>
                      </a:r>
                      <a:endParaRPr lang="en-US" sz="1400" dirty="0">
                        <a:solidFill>
                          <a:schemeClr val="tx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Z165</a:t>
                      </a:r>
                      <a:r>
                        <a:rPr lang="en-US" sz="1400" dirty="0">
                          <a:latin typeface="Arial Narrow" panose="020B0606020202030204" pitchFamily="34" charset="0"/>
                        </a:rPr>
                        <a:t> 2”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Low Silhouette Dome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Z164</a:t>
                      </a:r>
                      <a:r>
                        <a:rPr lang="en-US" sz="1400" dirty="0">
                          <a:latin typeface="Arial Narrow" panose="020B0606020202030204" pitchFamily="34" charset="0"/>
                        </a:rPr>
                        <a:t> 2” 3” 4” 6”;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Low Silhouette Dome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Z163</a:t>
                      </a:r>
                      <a:r>
                        <a:rPr lang="en-US" sz="1400" dirty="0">
                          <a:latin typeface="Arial Narrow" panose="020B0606020202030204" pitchFamily="34" charset="0"/>
                        </a:rPr>
                        <a:t> 2” 3” 4” 6” 8”;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Low Silhouette Dome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4800">
                <a:tc>
                  <a:txBody>
                    <a:bodyPr/>
                    <a:lstStyle/>
                    <a:p>
                      <a:r>
                        <a:rPr lang="en-US" sz="1400" dirty="0">
                          <a:latin typeface="Arial Narrow" panose="020B0606020202030204" pitchFamily="34" charset="0"/>
                        </a:rPr>
                        <a:t>High</a:t>
                      </a:r>
                      <a:r>
                        <a:rPr lang="en-US" sz="1400" baseline="0" dirty="0">
                          <a:latin typeface="Arial Narrow" panose="020B0606020202030204" pitchFamily="34" charset="0"/>
                        </a:rPr>
                        <a:t> Capacity</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Z101</a:t>
                      </a:r>
                      <a:r>
                        <a:rPr lang="en-US" sz="1400" dirty="0">
                          <a:latin typeface="Arial Narrow" panose="020B0606020202030204" pitchFamily="34" charset="0"/>
                        </a:rPr>
                        <a:t> 8” 10” 12”;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Low Silhouette Dome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04800">
                <a:tc>
                  <a:txBody>
                    <a:bodyPr/>
                    <a:lstStyle/>
                    <a:p>
                      <a:r>
                        <a:rPr lang="en-US" sz="1400" dirty="0">
                          <a:latin typeface="Arial Narrow" panose="020B0606020202030204" pitchFamily="34" charset="0"/>
                        </a:rPr>
                        <a:t>Siphonic</a:t>
                      </a:r>
                    </a:p>
                    <a:p>
                      <a:r>
                        <a:rPr lang="en-US" sz="1400" dirty="0">
                          <a:solidFill>
                            <a:schemeClr val="tx2"/>
                          </a:solidFill>
                          <a:latin typeface="Arial Narrow" panose="020B0606020202030204" pitchFamily="34" charset="0"/>
                        </a:rPr>
                        <a:t>(Easy Installation)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Z130</a:t>
                      </a:r>
                      <a:r>
                        <a:rPr lang="en-US" sz="1400" dirty="0">
                          <a:latin typeface="Arial Narrow" panose="020B0606020202030204" pitchFamily="34" charset="0"/>
                        </a:rPr>
                        <a:t> 2”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14-9/32” Main</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Z131</a:t>
                      </a:r>
                      <a:r>
                        <a:rPr lang="en-US" sz="1400" dirty="0">
                          <a:latin typeface="Arial Narrow" panose="020B0606020202030204" pitchFamily="34" charset="0"/>
                        </a:rPr>
                        <a:t> 2”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14-9/32” Overflow</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4800">
                <a:tc>
                  <a:txBody>
                    <a:bodyPr/>
                    <a:lstStyle/>
                    <a:p>
                      <a:r>
                        <a:rPr lang="en-US" sz="1400" dirty="0">
                          <a:latin typeface="Arial Narrow" panose="020B0606020202030204" pitchFamily="34" charset="0"/>
                        </a:rPr>
                        <a:t>Control</a:t>
                      </a:r>
                      <a:r>
                        <a:rPr lang="en-US" sz="1400" baseline="0" dirty="0">
                          <a:latin typeface="Arial Narrow" panose="020B0606020202030204" pitchFamily="34" charset="0"/>
                        </a:rPr>
                        <a:t> Flow</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Z105</a:t>
                      </a:r>
                      <a:r>
                        <a:rPr lang="en-US" sz="1400" dirty="0">
                          <a:latin typeface="Arial Narrow" panose="020B0606020202030204" pitchFamily="34" charset="0"/>
                        </a:rPr>
                        <a:t> 2”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Paraboli</a:t>
                      </a:r>
                      <a:r>
                        <a:rPr lang="en-US" sz="1400" baseline="0" dirty="0">
                          <a:latin typeface="Arial Narrow" panose="020B0606020202030204" pitchFamily="34" charset="0"/>
                        </a:rPr>
                        <a:t>c Weir</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28600">
                <a:tc>
                  <a:txBody>
                    <a:bodyPr/>
                    <a:lstStyle/>
                    <a:p>
                      <a:r>
                        <a:rPr lang="en-US" sz="1400" dirty="0">
                          <a:latin typeface="Arial Narrow" panose="020B0606020202030204" pitchFamily="34" charset="0"/>
                        </a:rPr>
                        <a:t>Green Roof</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Z110</a:t>
                      </a:r>
                      <a:r>
                        <a:rPr lang="en-US" sz="1400" dirty="0">
                          <a:latin typeface="Arial Narrow" panose="020B0606020202030204" pitchFamily="34" charset="0"/>
                        </a:rPr>
                        <a:t> 2” 3” 4” 6” 7” 8”; Perforated Screen Assembly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04800">
                <a:tc>
                  <a:txBody>
                    <a:bodyPr/>
                    <a:lstStyle/>
                    <a:p>
                      <a:r>
                        <a:rPr lang="en-US" sz="1400" dirty="0">
                          <a:latin typeface="Arial Narrow" panose="020B0606020202030204" pitchFamily="34" charset="0"/>
                        </a:rPr>
                        <a:t>Promenade</a:t>
                      </a:r>
                    </a:p>
                    <a:p>
                      <a:r>
                        <a:rPr lang="en-US" sz="1400" dirty="0">
                          <a:solidFill>
                            <a:schemeClr val="tx2"/>
                          </a:solidFill>
                          <a:latin typeface="Arial Narrow" panose="020B0606020202030204" pitchFamily="34" charset="0"/>
                        </a:rPr>
                        <a:t>(Heel-Proof, Square)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Z158</a:t>
                      </a:r>
                      <a:r>
                        <a:rPr lang="en-US" sz="1400" dirty="0">
                          <a:latin typeface="Arial Narrow" panose="020B0606020202030204" pitchFamily="34" charset="0"/>
                        </a:rPr>
                        <a:t> 2”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10” Square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Z154</a:t>
                      </a:r>
                      <a:r>
                        <a:rPr lang="en-US" sz="1400" dirty="0">
                          <a:latin typeface="Arial Narrow" panose="020B0606020202030204" pitchFamily="34" charset="0"/>
                        </a:rPr>
                        <a:t> 2” 3” 4” 6”;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12” Square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Z150</a:t>
                      </a:r>
                      <a:r>
                        <a:rPr lang="en-US" sz="1400" dirty="0">
                          <a:latin typeface="Arial Narrow" panose="020B0606020202030204" pitchFamily="34" charset="0"/>
                        </a:rPr>
                        <a:t> 2” 3” 4” 6” 8”;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14” Square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95300">
                <a:tc>
                  <a:txBody>
                    <a:bodyPr/>
                    <a:lstStyle/>
                    <a:p>
                      <a:r>
                        <a:rPr lang="en-US" sz="1400" dirty="0">
                          <a:latin typeface="Arial Narrow" panose="020B0606020202030204" pitchFamily="34" charset="0"/>
                        </a:rPr>
                        <a:t>Retrofit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RD2150</a:t>
                      </a:r>
                      <a:r>
                        <a:rPr lang="en-US" sz="1400" baseline="0" dirty="0">
                          <a:latin typeface="Arial Narrow" panose="020B0606020202030204" pitchFamily="34" charset="0"/>
                        </a:rPr>
                        <a:t> 3” 4” 5” 6”; </a:t>
                      </a:r>
                      <a:r>
                        <a:rPr lang="en-US" sz="1400" dirty="0">
                          <a:latin typeface="Arial Narrow" panose="020B0606020202030204" pitchFamily="34" charset="0"/>
                        </a:rPr>
                        <a:t>12-1/2” Light Commercial Replacement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95300">
                <a:tc>
                  <a:txBody>
                    <a:bodyPr/>
                    <a:lstStyle/>
                    <a:p>
                      <a:r>
                        <a:rPr lang="en-US" sz="1400" baseline="0" dirty="0">
                          <a:latin typeface="Arial Narrow" panose="020B0606020202030204" pitchFamily="34" charset="0"/>
                        </a:rPr>
                        <a:t>Bi-Functional </a:t>
                      </a:r>
                      <a:r>
                        <a:rPr lang="en-US" sz="1400" baseline="0" dirty="0" err="1">
                          <a:latin typeface="Arial Narrow" panose="020B0606020202030204" pitchFamily="34" charset="0"/>
                        </a:rPr>
                        <a:t>Froet</a:t>
                      </a:r>
                      <a:endParaRPr lang="en-US" sz="1400" baseline="0" dirty="0">
                        <a:latin typeface="Arial Narrow" panose="020B0606020202030204" pitchFamily="34" charset="0"/>
                      </a:endParaRPr>
                    </a:p>
                    <a:p>
                      <a:r>
                        <a:rPr lang="en-US" sz="1400" baseline="0" dirty="0">
                          <a:solidFill>
                            <a:schemeClr val="tx2"/>
                          </a:solidFill>
                          <a:latin typeface="Arial Narrow" panose="020B0606020202030204" pitchFamily="34" charset="0"/>
                        </a:rPr>
                        <a:t>(Easy Installation)</a:t>
                      </a:r>
                      <a:endParaRPr lang="en-US" sz="1400" dirty="0">
                        <a:solidFill>
                          <a:schemeClr val="tx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1400" b="1" dirty="0">
                          <a:latin typeface="Arial Narrow" panose="020B0606020202030204" pitchFamily="34" charset="0"/>
                        </a:rPr>
                        <a:t>Z103</a:t>
                      </a:r>
                      <a:r>
                        <a:rPr lang="en-US" sz="1400" dirty="0">
                          <a:latin typeface="Arial Narrow" panose="020B0606020202030204" pitchFamily="34" charset="0"/>
                        </a:rPr>
                        <a:t> 4”, 6”, 8” </a:t>
                      </a:r>
                      <a:r>
                        <a:rPr lang="en-US" sz="1400" baseline="0" dirty="0">
                          <a:latin typeface="Arial Narrow" panose="020B0606020202030204" pitchFamily="34" charset="0"/>
                        </a:rPr>
                        <a:t> </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8757369"/>
                  </a:ext>
                </a:extLst>
              </a:tr>
              <a:tr h="533400">
                <a:tc>
                  <a:txBody>
                    <a:bodyPr/>
                    <a:lstStyle/>
                    <a:p>
                      <a:r>
                        <a:rPr lang="en-US" sz="1400" dirty="0">
                          <a:latin typeface="Arial Narrow" panose="020B0606020202030204" pitchFamily="34" charset="0"/>
                        </a:rPr>
                        <a:t>Cornice</a:t>
                      </a:r>
                    </a:p>
                    <a:p>
                      <a:r>
                        <a:rPr lang="en-US" sz="1400" dirty="0">
                          <a:solidFill>
                            <a:schemeClr val="tx2"/>
                          </a:solidFill>
                          <a:latin typeface="Arial Narrow" panose="020B0606020202030204" pitchFamily="34" charset="0"/>
                        </a:rPr>
                        <a:t>(For Canopies/Terraces)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400" b="0" dirty="0">
                          <a:latin typeface="Arial Narrow" panose="020B0606020202030204" pitchFamily="34" charset="0"/>
                        </a:rPr>
                        <a:t>(4-1/2”)</a:t>
                      </a:r>
                      <a:r>
                        <a:rPr lang="en-US" sz="1400" b="0" baseline="0" dirty="0">
                          <a:latin typeface="Arial Narrow" panose="020B0606020202030204" pitchFamily="34" charset="0"/>
                        </a:rPr>
                        <a:t> </a:t>
                      </a:r>
                      <a:r>
                        <a:rPr lang="en-US" sz="1400" b="1" dirty="0">
                          <a:latin typeface="Arial Narrow" panose="020B0606020202030204" pitchFamily="34" charset="0"/>
                        </a:rPr>
                        <a:t>Z180</a:t>
                      </a:r>
                      <a:r>
                        <a:rPr lang="en-US" sz="1400" dirty="0">
                          <a:latin typeface="Arial Narrow" panose="020B0606020202030204" pitchFamily="34" charset="0"/>
                        </a:rPr>
                        <a:t> 2” 3”;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Bottom Outlet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0" dirty="0">
                          <a:latin typeface="Arial Narrow" panose="020B0606020202030204" pitchFamily="34" charset="0"/>
                        </a:rPr>
                        <a:t>(4-1/2”)</a:t>
                      </a:r>
                      <a:r>
                        <a:rPr lang="en-US" sz="1400" b="0" baseline="0" dirty="0">
                          <a:latin typeface="Arial Narrow" panose="020B0606020202030204" pitchFamily="34" charset="0"/>
                        </a:rPr>
                        <a:t> </a:t>
                      </a:r>
                      <a:r>
                        <a:rPr lang="en-US" sz="1400" b="1" dirty="0">
                          <a:latin typeface="Arial Narrow" panose="020B0606020202030204" pitchFamily="34" charset="0"/>
                        </a:rPr>
                        <a:t>Z182</a:t>
                      </a:r>
                      <a:r>
                        <a:rPr lang="en-US" sz="1400" dirty="0">
                          <a:latin typeface="Arial Narrow" panose="020B0606020202030204" pitchFamily="34" charset="0"/>
                        </a:rPr>
                        <a:t> 2”;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90</a:t>
                      </a:r>
                      <a:r>
                        <a:rPr lang="en-US" sz="1400" dirty="0">
                          <a:latin typeface="Calibri" panose="020F0502020204030204" pitchFamily="34" charset="0"/>
                        </a:rPr>
                        <a:t>°</a:t>
                      </a:r>
                      <a:r>
                        <a:rPr lang="en-US" sz="1400" dirty="0">
                          <a:latin typeface="Arial Narrow" panose="020B0606020202030204" pitchFamily="34" charset="0"/>
                        </a:rPr>
                        <a:t> Outlet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0" dirty="0">
                          <a:latin typeface="Arial Narrow" panose="020B0606020202030204" pitchFamily="34" charset="0"/>
                        </a:rPr>
                        <a:t>(6”) </a:t>
                      </a:r>
                      <a:r>
                        <a:rPr lang="en-US" sz="1400" b="1" dirty="0">
                          <a:latin typeface="Arial Narrow" panose="020B0606020202030204" pitchFamily="34" charset="0"/>
                        </a:rPr>
                        <a:t>Z181</a:t>
                      </a:r>
                      <a:r>
                        <a:rPr lang="en-US" sz="1400" dirty="0">
                          <a:latin typeface="Arial Narrow" panose="020B0606020202030204" pitchFamily="34" charset="0"/>
                        </a:rPr>
                        <a:t>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Bottom Outlet</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b="0" dirty="0">
                          <a:latin typeface="Arial Narrow" panose="020B0606020202030204" pitchFamily="34" charset="0"/>
                        </a:rPr>
                        <a:t>(6”) </a:t>
                      </a:r>
                      <a:r>
                        <a:rPr lang="en-US" sz="1400" b="1" dirty="0">
                          <a:latin typeface="Arial Narrow" panose="020B0606020202030204" pitchFamily="34" charset="0"/>
                        </a:rPr>
                        <a:t>Z185</a:t>
                      </a:r>
                      <a:r>
                        <a:rPr lang="en-US" sz="1400" dirty="0">
                          <a:latin typeface="Arial Narrow" panose="020B0606020202030204" pitchFamily="34" charset="0"/>
                        </a:rPr>
                        <a:t> 3” 4”; </a:t>
                      </a:r>
                    </a:p>
                    <a:p>
                      <a:pPr marL="0" marR="0" indent="0" algn="l" defTabSz="1371600" rtl="0" eaLnBrk="1" fontAlgn="auto" latinLnBrk="0" hangingPunct="1">
                        <a:lnSpc>
                          <a:spcPct val="100000"/>
                        </a:lnSpc>
                        <a:spcBef>
                          <a:spcPts val="0"/>
                        </a:spcBef>
                        <a:spcAft>
                          <a:spcPts val="0"/>
                        </a:spcAft>
                        <a:buClrTx/>
                        <a:buSzTx/>
                        <a:buFontTx/>
                        <a:buNone/>
                        <a:tabLst/>
                        <a:defRPr/>
                      </a:pPr>
                      <a:r>
                        <a:rPr lang="en-US" sz="1400" dirty="0">
                          <a:latin typeface="Arial Narrow" panose="020B0606020202030204" pitchFamily="34" charset="0"/>
                        </a:rPr>
                        <a:t>90</a:t>
                      </a:r>
                      <a:r>
                        <a:rPr lang="en-US" sz="1400" dirty="0">
                          <a:latin typeface="Calibri" panose="020F0502020204030204" pitchFamily="34" charset="0"/>
                        </a:rPr>
                        <a:t>°</a:t>
                      </a:r>
                      <a:r>
                        <a:rPr lang="en-US" sz="1400" dirty="0">
                          <a:latin typeface="Arial Narrow" panose="020B0606020202030204" pitchFamily="34" charset="0"/>
                        </a:rPr>
                        <a:t> Outlet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169208">
                <a:tc>
                  <a:txBody>
                    <a:bodyPr/>
                    <a:lstStyle/>
                    <a:p>
                      <a:r>
                        <a:rPr lang="en-US" sz="1400" dirty="0">
                          <a:latin typeface="Arial Narrow" panose="020B0606020202030204" pitchFamily="34" charset="0"/>
                        </a:rPr>
                        <a:t>Scupper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latin typeface="Arial Narrow" panose="020B0606020202030204" pitchFamily="34" charset="0"/>
                        </a:rPr>
                        <a:t>Z160</a:t>
                      </a:r>
                      <a:r>
                        <a:rPr lang="en-US" sz="1400" dirty="0">
                          <a:latin typeface="Arial Narrow" panose="020B0606020202030204" pitchFamily="34" charset="0"/>
                        </a:rPr>
                        <a:t> 4” 6”; 135</a:t>
                      </a:r>
                      <a:r>
                        <a:rPr lang="en-US" sz="1400" dirty="0">
                          <a:latin typeface="Calibri" panose="020F0502020204030204" pitchFamily="34" charset="0"/>
                        </a:rPr>
                        <a:t>°</a:t>
                      </a:r>
                      <a:r>
                        <a:rPr lang="en-US" sz="1400" dirty="0">
                          <a:latin typeface="Arial Narrow" panose="020B0606020202030204" pitchFamily="34" charset="0"/>
                        </a:rPr>
                        <a:t> 12” Wide</a:t>
                      </a:r>
                    </a:p>
                    <a:p>
                      <a:r>
                        <a:rPr lang="en-US" sz="1400" b="1" dirty="0">
                          <a:latin typeface="Arial Narrow" panose="020B0606020202030204" pitchFamily="34" charset="0"/>
                        </a:rPr>
                        <a:t>Z161</a:t>
                      </a:r>
                      <a:r>
                        <a:rPr lang="en-US" sz="1400" dirty="0">
                          <a:latin typeface="Arial Narrow" panose="020B0606020202030204" pitchFamily="34" charset="0"/>
                        </a:rPr>
                        <a:t> 2” 3”; 3”x10” Oblique Grate</a:t>
                      </a:r>
                    </a:p>
                    <a:p>
                      <a:r>
                        <a:rPr lang="en-US" sz="1400" b="1" dirty="0">
                          <a:latin typeface="Arial Narrow" panose="020B0606020202030204" pitchFamily="34" charset="0"/>
                        </a:rPr>
                        <a:t>Z187</a:t>
                      </a:r>
                      <a:r>
                        <a:rPr lang="en-US" sz="1400" dirty="0">
                          <a:latin typeface="Arial Narrow" panose="020B0606020202030204" pitchFamily="34" charset="0"/>
                        </a:rPr>
                        <a:t> 2” 3” 4” 6” 8”; 6”x7”,</a:t>
                      </a:r>
                      <a:r>
                        <a:rPr lang="en-US" sz="1400" baseline="0" dirty="0">
                          <a:latin typeface="Arial Narrow" panose="020B0606020202030204" pitchFamily="34" charset="0"/>
                        </a:rPr>
                        <a:t> 8”x12” Oblique Grate</a:t>
                      </a:r>
                    </a:p>
                    <a:p>
                      <a:r>
                        <a:rPr lang="en-US" sz="1400" b="1" baseline="0" dirty="0">
                          <a:latin typeface="Arial Narrow" panose="020B0606020202030204" pitchFamily="34" charset="0"/>
                        </a:rPr>
                        <a:t>Z189</a:t>
                      </a:r>
                      <a:r>
                        <a:rPr lang="en-US" sz="1400" baseline="0" dirty="0">
                          <a:latin typeface="Arial Narrow" panose="020B0606020202030204" pitchFamily="34" charset="0"/>
                        </a:rPr>
                        <a:t> 2” 3” 4”; 5”x6”x11” 45</a:t>
                      </a:r>
                      <a:r>
                        <a:rPr lang="en-US" sz="1400" baseline="0" dirty="0">
                          <a:latin typeface="Calibri" panose="020F0502020204030204" pitchFamily="34" charset="0"/>
                        </a:rPr>
                        <a:t>°</a:t>
                      </a:r>
                      <a:r>
                        <a:rPr lang="en-US" sz="1400" baseline="0" dirty="0">
                          <a:latin typeface="Arial Narrow" panose="020B0606020202030204" pitchFamily="34" charset="0"/>
                        </a:rPr>
                        <a:t> Outlet</a:t>
                      </a:r>
                    </a:p>
                    <a:p>
                      <a:r>
                        <a:rPr lang="en-US" sz="1400" b="1" baseline="0" dirty="0">
                          <a:latin typeface="Arial Narrow" panose="020B0606020202030204" pitchFamily="34" charset="0"/>
                        </a:rPr>
                        <a:t>Z1717</a:t>
                      </a:r>
                      <a:r>
                        <a:rPr lang="en-US" sz="1400" baseline="0" dirty="0">
                          <a:latin typeface="Arial Narrow" panose="020B0606020202030204" pitchFamily="34" charset="0"/>
                        </a:rPr>
                        <a:t> 3” 4”; 7-1/2” Wide</a:t>
                      </a:r>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7451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 name="Title 1"/>
          <p:cNvSpPr>
            <a:spLocks noGrp="1"/>
          </p:cNvSpPr>
          <p:nvPr>
            <p:ph type="title"/>
          </p:nvPr>
        </p:nvSpPr>
        <p:spPr>
          <a:xfrm>
            <a:off x="876300" y="571411"/>
            <a:ext cx="8953500" cy="1338828"/>
          </a:xfrm>
        </p:spPr>
        <p:txBody>
          <a:bodyPr/>
          <a:lstStyle/>
          <a:p>
            <a:r>
              <a:rPr lang="en-US" dirty="0">
                <a:solidFill>
                  <a:schemeClr val="accent1"/>
                </a:solidFill>
              </a:rPr>
              <a:t>design &amp; specify</a:t>
            </a:r>
            <a:br>
              <a:rPr lang="en-US" dirty="0"/>
            </a:br>
            <a:r>
              <a:rPr lang="en-US" dirty="0"/>
              <a:t>roof drain sizing</a:t>
            </a:r>
            <a:endParaRPr lang="uk-UA" dirty="0"/>
          </a:p>
        </p:txBody>
      </p:sp>
      <p:pic>
        <p:nvPicPr>
          <p:cNvPr id="5" name="Picture 2"/>
          <p:cNvPicPr>
            <a:picLocks noChangeAspect="1" noChangeArrowheads="1"/>
          </p:cNvPicPr>
          <p:nvPr/>
        </p:nvPicPr>
        <p:blipFill>
          <a:blip r:embed="rId2" cstate="print"/>
          <a:srcRect/>
          <a:stretch>
            <a:fillRect/>
          </a:stretch>
        </p:blipFill>
        <p:spPr bwMode="auto">
          <a:xfrm>
            <a:off x="8958819" y="5143500"/>
            <a:ext cx="8942653" cy="4318896"/>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8958819" y="1875180"/>
            <a:ext cx="8939606" cy="3044894"/>
          </a:xfrm>
          <a:prstGeom prst="rect">
            <a:avLst/>
          </a:prstGeom>
          <a:noFill/>
          <a:ln w="9525">
            <a:noFill/>
            <a:miter lim="800000"/>
            <a:headEnd/>
            <a:tailEnd/>
          </a:ln>
        </p:spPr>
      </p:pic>
      <p:grpSp>
        <p:nvGrpSpPr>
          <p:cNvPr id="8" name="Group 7"/>
          <p:cNvGrpSpPr/>
          <p:nvPr/>
        </p:nvGrpSpPr>
        <p:grpSpPr>
          <a:xfrm>
            <a:off x="990600" y="4464099"/>
            <a:ext cx="7968219" cy="1064798"/>
            <a:chOff x="7848600" y="5084128"/>
            <a:chExt cx="7968219" cy="1064798"/>
          </a:xfrm>
        </p:grpSpPr>
        <p:grpSp>
          <p:nvGrpSpPr>
            <p:cNvPr id="9" name="Group 8"/>
            <p:cNvGrpSpPr/>
            <p:nvPr/>
          </p:nvGrpSpPr>
          <p:grpSpPr>
            <a:xfrm>
              <a:off x="7848600" y="5084128"/>
              <a:ext cx="7380759" cy="646331"/>
              <a:chOff x="7467600" y="5557807"/>
              <a:chExt cx="7380759" cy="646331"/>
            </a:xfrm>
          </p:grpSpPr>
          <p:sp>
            <p:nvSpPr>
              <p:cNvPr id="12" name="TextBox 1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1. area drain will cover</a:t>
                </a:r>
                <a:endParaRPr lang="uk-UA" sz="3600" dirty="0">
                  <a:solidFill>
                    <a:schemeClr val="accent1"/>
                  </a:solidFill>
                  <a:latin typeface="Arial Narrow Regular" charset="0"/>
                </a:endParaRPr>
              </a:p>
            </p:txBody>
          </p:sp>
          <p:cxnSp>
            <p:nvCxnSpPr>
              <p:cNvPr id="13" name="Straight Connector 1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279996" y="5748816"/>
              <a:ext cx="7536823" cy="400110"/>
            </a:xfrm>
            <a:prstGeom prst="rect">
              <a:avLst/>
            </a:prstGeom>
            <a:noFill/>
          </p:spPr>
          <p:txBody>
            <a:bodyPr wrap="square" rtlCol="0">
              <a:spAutoFit/>
            </a:bodyPr>
            <a:lstStyle/>
            <a:p>
              <a:r>
                <a:rPr lang="en-US" sz="2000" dirty="0">
                  <a:solidFill>
                    <a:schemeClr val="tx2"/>
                  </a:solidFill>
                  <a:latin typeface="Arial Regular"/>
                </a:rPr>
                <a:t>4600 sq. ft.</a:t>
              </a:r>
              <a:endParaRPr lang="en-US" sz="2000" dirty="0">
                <a:solidFill>
                  <a:schemeClr val="tx2"/>
                </a:solidFill>
                <a:latin typeface="Arial Regular" charset="0"/>
              </a:endParaRPr>
            </a:p>
          </p:txBody>
        </p:sp>
      </p:grpSp>
      <p:grpSp>
        <p:nvGrpSpPr>
          <p:cNvPr id="14" name="Group 13"/>
          <p:cNvGrpSpPr/>
          <p:nvPr/>
        </p:nvGrpSpPr>
        <p:grpSpPr>
          <a:xfrm>
            <a:off x="977479" y="5723294"/>
            <a:ext cx="7968219" cy="1372574"/>
            <a:chOff x="7848600" y="5084128"/>
            <a:chExt cx="7968219" cy="1372574"/>
          </a:xfrm>
        </p:grpSpPr>
        <p:grpSp>
          <p:nvGrpSpPr>
            <p:cNvPr id="15" name="Group 14"/>
            <p:cNvGrpSpPr/>
            <p:nvPr/>
          </p:nvGrpSpPr>
          <p:grpSpPr>
            <a:xfrm>
              <a:off x="7848600" y="5084128"/>
              <a:ext cx="7380759" cy="646331"/>
              <a:chOff x="7467600" y="5557807"/>
              <a:chExt cx="7380759" cy="646331"/>
            </a:xfrm>
          </p:grpSpPr>
          <p:sp>
            <p:nvSpPr>
              <p:cNvPr id="17" name="TextBox 16"/>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2. number of drains needed</a:t>
                </a:r>
                <a:endParaRPr lang="uk-UA" sz="3600" dirty="0">
                  <a:solidFill>
                    <a:schemeClr val="accent1"/>
                  </a:solidFill>
                  <a:latin typeface="Arial Narrow Regular" charset="0"/>
                </a:endParaRPr>
              </a:p>
            </p:txBody>
          </p:sp>
          <p:cxnSp>
            <p:nvCxnSpPr>
              <p:cNvPr id="18" name="Straight Connector 1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8279996" y="5748816"/>
              <a:ext cx="7536823" cy="707886"/>
            </a:xfrm>
            <a:prstGeom prst="rect">
              <a:avLst/>
            </a:prstGeom>
            <a:noFill/>
          </p:spPr>
          <p:txBody>
            <a:bodyPr wrap="square" rtlCol="0">
              <a:spAutoFit/>
            </a:bodyPr>
            <a:lstStyle/>
            <a:p>
              <a:r>
                <a:rPr lang="en-US" sz="2000" dirty="0">
                  <a:solidFill>
                    <a:schemeClr val="tx2"/>
                  </a:solidFill>
                  <a:latin typeface="Arial Regular"/>
                </a:rPr>
                <a:t>20,000/sq. ft. / 4600 sq. ft. per drain = 4.3 drains needed</a:t>
              </a:r>
            </a:p>
            <a:p>
              <a:r>
                <a:rPr lang="en-US" sz="2000" dirty="0">
                  <a:solidFill>
                    <a:schemeClr val="tx2"/>
                  </a:solidFill>
                  <a:latin typeface="Arial Regular"/>
                </a:rPr>
                <a:t>Round up to 5 drains needed</a:t>
              </a:r>
              <a:endParaRPr lang="en-US" sz="2000" dirty="0">
                <a:solidFill>
                  <a:schemeClr val="tx2"/>
                </a:solidFill>
                <a:latin typeface="Arial Regular" charset="0"/>
              </a:endParaRPr>
            </a:p>
          </p:txBody>
        </p:sp>
      </p:grpSp>
      <p:grpSp>
        <p:nvGrpSpPr>
          <p:cNvPr id="20" name="Group 19"/>
          <p:cNvGrpSpPr/>
          <p:nvPr/>
        </p:nvGrpSpPr>
        <p:grpSpPr>
          <a:xfrm>
            <a:off x="990600" y="2095500"/>
            <a:ext cx="7968219" cy="1988127"/>
            <a:chOff x="7848600" y="5084128"/>
            <a:chExt cx="7968219" cy="1988127"/>
          </a:xfrm>
        </p:grpSpPr>
        <p:grpSp>
          <p:nvGrpSpPr>
            <p:cNvPr id="21" name="Group 20"/>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example</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279996" y="5748816"/>
              <a:ext cx="7536823" cy="1323439"/>
            </a:xfrm>
            <a:prstGeom prst="rect">
              <a:avLst/>
            </a:prstGeom>
            <a:noFill/>
          </p:spPr>
          <p:txBody>
            <a:bodyPr wrap="square" rtlCol="0">
              <a:spAutoFit/>
            </a:bodyPr>
            <a:lstStyle/>
            <a:p>
              <a:r>
                <a:rPr lang="en-US" sz="2000" dirty="0">
                  <a:solidFill>
                    <a:schemeClr val="tx2"/>
                  </a:solidFill>
                  <a:latin typeface="Arial Regular"/>
                </a:rPr>
                <a:t>Erie, PA</a:t>
              </a:r>
            </a:p>
            <a:p>
              <a:r>
                <a:rPr lang="en-US" sz="2000" dirty="0">
                  <a:solidFill>
                    <a:schemeClr val="tx2"/>
                  </a:solidFill>
                  <a:latin typeface="Arial Regular"/>
                </a:rPr>
                <a:t>4”/hr. rainfall</a:t>
              </a:r>
            </a:p>
            <a:p>
              <a:r>
                <a:rPr lang="en-US" sz="2000" dirty="0">
                  <a:solidFill>
                    <a:schemeClr val="tx2"/>
                  </a:solidFill>
                  <a:latin typeface="Arial Regular"/>
                </a:rPr>
                <a:t>20,000 sq. ft. roof</a:t>
              </a:r>
            </a:p>
            <a:p>
              <a:r>
                <a:rPr lang="en-US" sz="2000" dirty="0">
                  <a:solidFill>
                    <a:schemeClr val="tx2"/>
                  </a:solidFill>
                  <a:latin typeface="Arial Regular"/>
                </a:rPr>
                <a:t>4” pipe preferred</a:t>
              </a:r>
            </a:p>
          </p:txBody>
        </p:sp>
      </p:grpSp>
    </p:spTree>
    <p:extLst>
      <p:ext uri="{BB962C8B-B14F-4D97-AF65-F5344CB8AC3E}">
        <p14:creationId xmlns:p14="http://schemas.microsoft.com/office/powerpoint/2010/main" val="270440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design &amp; specify</a:t>
            </a:r>
            <a:br>
              <a:rPr lang="en-US" dirty="0"/>
            </a:br>
            <a:r>
              <a:rPr lang="en-US" dirty="0"/>
              <a:t>options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25</a:t>
            </a:fld>
            <a:endParaRPr b="0" dirty="0">
              <a:latin typeface="Arial Regular" charset="0"/>
            </a:endParaRPr>
          </a:p>
        </p:txBody>
      </p:sp>
      <p:sp>
        <p:nvSpPr>
          <p:cNvPr id="19" name="Rectangle 3"/>
          <p:cNvSpPr txBox="1">
            <a:spLocks noChangeArrowheads="1"/>
          </p:cNvSpPr>
          <p:nvPr/>
        </p:nvSpPr>
        <p:spPr>
          <a:xfrm>
            <a:off x="304800" y="2247900"/>
            <a:ext cx="10515600" cy="2667806"/>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685800" lvl="1" indent="0">
              <a:buNone/>
            </a:pPr>
            <a:r>
              <a:rPr lang="en-US" sz="2000" dirty="0">
                <a:solidFill>
                  <a:schemeClr val="tx2"/>
                </a:solidFill>
                <a:latin typeface="Arial Regular"/>
              </a:rPr>
              <a:t>Static Extension (-E)</a:t>
            </a:r>
          </a:p>
          <a:p>
            <a:pPr lvl="2">
              <a:buFontTx/>
              <a:buChar char="•"/>
            </a:pPr>
            <a:r>
              <a:rPr lang="en-US" sz="2000" dirty="0">
                <a:solidFill>
                  <a:schemeClr val="tx2"/>
                </a:solidFill>
                <a:latin typeface="Arial Regular"/>
              </a:rPr>
              <a:t>Used when a fixed insulation thickness is known</a:t>
            </a:r>
          </a:p>
          <a:p>
            <a:pPr lvl="2">
              <a:buFontTx/>
              <a:buChar char="•"/>
            </a:pPr>
            <a:r>
              <a:rPr lang="en-US" sz="2000" dirty="0">
                <a:solidFill>
                  <a:schemeClr val="tx2"/>
                </a:solidFill>
                <a:latin typeface="Arial Regular"/>
              </a:rPr>
              <a:t>Raises the clamp collar to the finished roof surface</a:t>
            </a:r>
          </a:p>
          <a:p>
            <a:pPr lvl="2">
              <a:buFontTx/>
              <a:buChar char="•"/>
            </a:pPr>
            <a:r>
              <a:rPr lang="en-US" sz="2000" dirty="0">
                <a:solidFill>
                  <a:schemeClr val="tx2"/>
                </a:solidFill>
                <a:latin typeface="Arial Regular"/>
              </a:rPr>
              <a:t>Membrane is installed under the top clamp collar</a:t>
            </a:r>
          </a:p>
          <a:p>
            <a:pPr marL="685800" lvl="1" indent="0">
              <a:buNone/>
            </a:pPr>
            <a:endParaRPr lang="en-US" sz="2000" dirty="0">
              <a:solidFill>
                <a:schemeClr val="tx2"/>
              </a:solidFill>
              <a:latin typeface="Arial Regular"/>
            </a:endParaRPr>
          </a:p>
          <a:p>
            <a:pPr marL="685800" lvl="1" indent="0">
              <a:buNone/>
            </a:pPr>
            <a:r>
              <a:rPr lang="en-US" sz="2000" dirty="0">
                <a:solidFill>
                  <a:schemeClr val="tx2"/>
                </a:solidFill>
                <a:latin typeface="Arial Regular"/>
              </a:rPr>
              <a:t>Adjustable Extension (-EA) </a:t>
            </a:r>
          </a:p>
          <a:p>
            <a:pPr lvl="2">
              <a:buFontTx/>
              <a:buChar char="•"/>
            </a:pPr>
            <a:r>
              <a:rPr lang="en-US" sz="2000" dirty="0">
                <a:solidFill>
                  <a:schemeClr val="tx2"/>
                </a:solidFill>
                <a:latin typeface="Arial Regular"/>
              </a:rPr>
              <a:t>Provides accurate adjustability to the finished roof surface</a:t>
            </a:r>
          </a:p>
          <a:p>
            <a:pPr lvl="2">
              <a:buFontTx/>
              <a:buChar char="•"/>
            </a:pPr>
            <a:r>
              <a:rPr lang="en-US" sz="2000" dirty="0">
                <a:solidFill>
                  <a:schemeClr val="tx2"/>
                </a:solidFill>
                <a:latin typeface="Arial Regular"/>
              </a:rPr>
              <a:t>Provides extension height from 2-1/8”-3-1/2”</a:t>
            </a:r>
          </a:p>
          <a:p>
            <a:pPr lvl="2">
              <a:buFontTx/>
              <a:buChar char="•"/>
            </a:pPr>
            <a:r>
              <a:rPr lang="en-US" sz="2000" dirty="0">
                <a:solidFill>
                  <a:schemeClr val="tx2"/>
                </a:solidFill>
                <a:latin typeface="Arial Regular"/>
              </a:rPr>
              <a:t>Used when exact extension height is not known</a:t>
            </a:r>
          </a:p>
          <a:p>
            <a:pPr marL="685800" lvl="1" indent="0">
              <a:buNone/>
            </a:pPr>
            <a:endParaRPr lang="en-US" sz="2000" dirty="0">
              <a:solidFill>
                <a:schemeClr val="tx2"/>
              </a:solidFill>
              <a:latin typeface="Arial Regular"/>
            </a:endParaRPr>
          </a:p>
          <a:p>
            <a:pPr marL="685800" lvl="1" indent="0">
              <a:buNone/>
            </a:pPr>
            <a:r>
              <a:rPr lang="en-US" sz="2000" dirty="0">
                <a:solidFill>
                  <a:schemeClr val="tx2"/>
                </a:solidFill>
                <a:latin typeface="Arial Regular"/>
              </a:rPr>
              <a:t>Top-Set Adjustable Extension Assembly (-EB)</a:t>
            </a:r>
          </a:p>
          <a:p>
            <a:pPr lvl="2"/>
            <a:r>
              <a:rPr lang="en-US" sz="2000" dirty="0">
                <a:solidFill>
                  <a:schemeClr val="tx2"/>
                </a:solidFill>
                <a:latin typeface="Arial Regular"/>
              </a:rPr>
              <a:t>Engineered to reduce installation and rework time</a:t>
            </a:r>
          </a:p>
          <a:p>
            <a:pPr marL="685800" lvl="1" indent="0">
              <a:buNone/>
            </a:pPr>
            <a:endParaRPr lang="en-US" sz="2000" dirty="0">
              <a:solidFill>
                <a:schemeClr val="tx2"/>
              </a:solidFill>
              <a:latin typeface="Arial Regular"/>
            </a:endParaRPr>
          </a:p>
          <a:p>
            <a:pPr marL="685800" lvl="1" indent="0">
              <a:buNone/>
            </a:pPr>
            <a:r>
              <a:rPr lang="en-US" sz="2000" dirty="0">
                <a:solidFill>
                  <a:schemeClr val="tx2"/>
                </a:solidFill>
                <a:latin typeface="Arial Regular"/>
              </a:rPr>
              <a:t>Perforated Extension (-85)</a:t>
            </a:r>
          </a:p>
          <a:p>
            <a:pPr lvl="2">
              <a:buFontTx/>
              <a:buChar char="•"/>
            </a:pPr>
            <a:r>
              <a:rPr lang="en-US" sz="2000" dirty="0">
                <a:solidFill>
                  <a:schemeClr val="tx2"/>
                </a:solidFill>
                <a:latin typeface="Arial Regular"/>
              </a:rPr>
              <a:t>Used to extend the drain assembly to finished roof surface</a:t>
            </a:r>
          </a:p>
          <a:p>
            <a:pPr lvl="2">
              <a:buFontTx/>
              <a:buChar char="•"/>
            </a:pPr>
            <a:r>
              <a:rPr lang="en-US" sz="2000" dirty="0">
                <a:solidFill>
                  <a:schemeClr val="tx2"/>
                </a:solidFill>
                <a:latin typeface="Arial Regular"/>
              </a:rPr>
              <a:t>Allows for seepage of rainwater within the roofing insulation</a:t>
            </a:r>
          </a:p>
          <a:p>
            <a:pPr marL="685800" lvl="1" indent="0">
              <a:buNone/>
            </a:pPr>
            <a:endParaRPr lang="en-US" sz="2000" dirty="0">
              <a:solidFill>
                <a:schemeClr val="tx2"/>
              </a:solidFill>
              <a:latin typeface="Arial Regular"/>
            </a:endParaRPr>
          </a:p>
          <a:p>
            <a:pPr marL="1371600" lvl="2" indent="0">
              <a:buNone/>
            </a:pPr>
            <a:endParaRPr lang="en-US" sz="3600" dirty="0"/>
          </a:p>
        </p:txBody>
      </p:sp>
    </p:spTree>
    <p:extLst>
      <p:ext uri="{BB962C8B-B14F-4D97-AF65-F5344CB8AC3E}">
        <p14:creationId xmlns:p14="http://schemas.microsoft.com/office/powerpoint/2010/main" val="1354207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1116" b="11116"/>
          <a:stretch>
            <a:fillRect/>
          </a:stretch>
        </p:blipFill>
        <p:spPr/>
      </p:pic>
      <p:sp>
        <p:nvSpPr>
          <p:cNvPr id="15" name="Rectangle 14"/>
          <p:cNvSpPr/>
          <p:nvPr/>
        </p:nvSpPr>
        <p:spPr>
          <a:xfrm>
            <a:off x="0" y="-31173"/>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1815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A. Application</a:t>
            </a:r>
          </a:p>
          <a:p>
            <a:pPr marL="0" indent="0">
              <a:buFont typeface="Arial" panose="020B0604020202020204" pitchFamily="34" charset="0"/>
              <a:buNone/>
            </a:pPr>
            <a:r>
              <a:rPr lang="en-US" sz="2000" b="1" dirty="0">
                <a:solidFill>
                  <a:schemeClr val="bg2"/>
                </a:solidFill>
                <a:latin typeface="Arial Narrow Regular"/>
              </a:rPr>
              <a:t>B. # drains required </a:t>
            </a:r>
          </a:p>
          <a:p>
            <a:pPr marL="0" indent="0">
              <a:buFont typeface="Arial" panose="020B0604020202020204" pitchFamily="34" charset="0"/>
              <a:buNone/>
            </a:pPr>
            <a:r>
              <a:rPr lang="en-US" sz="2000" b="1" dirty="0">
                <a:solidFill>
                  <a:schemeClr val="bg2"/>
                </a:solidFill>
                <a:latin typeface="Arial Narrow Regular"/>
              </a:rPr>
              <a:t>C. Construction type</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829932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design &amp; 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27</a:t>
            </a:fld>
            <a:endParaRPr b="0" dirty="0">
              <a:latin typeface="Arial Regular" charset="0"/>
            </a:endParaRPr>
          </a:p>
        </p:txBody>
      </p:sp>
      <p:pic>
        <p:nvPicPr>
          <p:cNvPr id="6" name="Picture 5">
            <a:extLst>
              <a:ext uri="{FF2B5EF4-FFF2-40B4-BE49-F238E27FC236}">
                <a16:creationId xmlns:a16="http://schemas.microsoft.com/office/drawing/2014/main" id="{E55C587C-930A-FC44-9D47-78443A768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631"/>
          <a:stretch/>
        </p:blipFill>
        <p:spPr>
          <a:xfrm>
            <a:off x="5867400" y="-4572"/>
            <a:ext cx="12420600" cy="3454617"/>
          </a:xfrm>
          <a:prstGeom prst="rect">
            <a:avLst/>
          </a:prstGeom>
        </p:spPr>
      </p:pic>
      <p:sp>
        <p:nvSpPr>
          <p:cNvPr id="2" name="Rectangle 1"/>
          <p:cNvSpPr/>
          <p:nvPr/>
        </p:nvSpPr>
        <p:spPr>
          <a:xfrm>
            <a:off x="16459200" y="9072685"/>
            <a:ext cx="16764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7" name="Rectangle 6"/>
          <p:cNvSpPr/>
          <p:nvPr/>
        </p:nvSpPr>
        <p:spPr>
          <a:xfrm>
            <a:off x="533400" y="9186985"/>
            <a:ext cx="2209800" cy="1100015"/>
          </a:xfrm>
          <a:prstGeom prst="rect">
            <a:avLst/>
          </a:prstGeom>
          <a:solidFill>
            <a:srgbClr val="F2F2F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386950666"/>
              </p:ext>
            </p:extLst>
          </p:nvPr>
        </p:nvGraphicFramePr>
        <p:xfrm>
          <a:off x="5943600" y="6737516"/>
          <a:ext cx="12344400" cy="3511384"/>
        </p:xfrm>
        <a:graphic>
          <a:graphicData uri="http://schemas.openxmlformats.org/drawingml/2006/table">
            <a:tbl>
              <a:tblPr firstRow="1" bandRow="1">
                <a:tableStyleId>{5C22544A-7EE6-4342-B048-85BDC9FD1C3A}</a:tableStyleId>
              </a:tblPr>
              <a:tblGrid>
                <a:gridCol w="3833665">
                  <a:extLst>
                    <a:ext uri="{9D8B030D-6E8A-4147-A177-3AD203B41FA5}">
                      <a16:colId xmlns:a16="http://schemas.microsoft.com/office/drawing/2014/main" val="20000"/>
                    </a:ext>
                  </a:extLst>
                </a:gridCol>
                <a:gridCol w="8510735">
                  <a:extLst>
                    <a:ext uri="{9D8B030D-6E8A-4147-A177-3AD203B41FA5}">
                      <a16:colId xmlns:a16="http://schemas.microsoft.com/office/drawing/2014/main" val="20001"/>
                    </a:ext>
                  </a:extLst>
                </a:gridCol>
              </a:tblGrid>
              <a:tr h="152400">
                <a:tc gridSpan="2">
                  <a:txBody>
                    <a:bodyPr/>
                    <a:lstStyle/>
                    <a:p>
                      <a:pPr algn="l"/>
                      <a:r>
                        <a:rPr lang="en-US" sz="2800" b="0" i="0" dirty="0">
                          <a:solidFill>
                            <a:schemeClr val="bg1"/>
                          </a:solidFill>
                          <a:latin typeface="Arial Narrow Regular" charset="0"/>
                        </a:rPr>
                        <a:t>Zurn.com</a:t>
                      </a:r>
                      <a:r>
                        <a:rPr lang="en-US" sz="2800" b="0" i="0" baseline="0" dirty="0">
                          <a:solidFill>
                            <a:schemeClr val="bg1"/>
                          </a:solidFill>
                          <a:latin typeface="Arial Narrow Regular" charset="0"/>
                        </a:rPr>
                        <a:t> tools</a:t>
                      </a:r>
                      <a:endParaRPr lang="uk-UA" sz="28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endParaRPr lang="uk-UA" sz="28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200" b="0" i="0" dirty="0">
                          <a:solidFill>
                            <a:schemeClr val="tx1"/>
                          </a:solidFill>
                          <a:latin typeface="Arial Regular" charset="0"/>
                        </a:rPr>
                        <a:t>inSpec</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Create configurations,</a:t>
                      </a:r>
                      <a:r>
                        <a:rPr lang="en-US" sz="1200" b="0" i="0" baseline="0" dirty="0">
                          <a:solidFill>
                            <a:schemeClr val="accent1"/>
                          </a:solidFill>
                          <a:latin typeface="Arial Regular" charset="0"/>
                        </a:rPr>
                        <a:t> solidify your basis of design, generate your submittal package, edit/share/copy projects</a:t>
                      </a:r>
                      <a:endParaRPr lang="uk-UA" sz="1200" b="0" i="0" dirty="0">
                        <a:solidFill>
                          <a:schemeClr val="accent1"/>
                        </a:solidFill>
                        <a:latin typeface="Arial Regular"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algn="l"/>
                      <a:r>
                        <a:rPr lang="en-US" sz="1200" b="0" i="0" dirty="0">
                          <a:solidFill>
                            <a:schemeClr val="tx1"/>
                          </a:solidFill>
                          <a:latin typeface="Arial Regular" charset="0"/>
                        </a:rPr>
                        <a:t>Manufacturer</a:t>
                      </a:r>
                      <a:r>
                        <a:rPr lang="en-US" sz="1200" b="0" i="0" baseline="0" dirty="0">
                          <a:solidFill>
                            <a:schemeClr val="tx1"/>
                          </a:solidFill>
                          <a:latin typeface="Arial Regular" charset="0"/>
                        </a:rPr>
                        <a:t> Cross Reference</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Select</a:t>
                      </a:r>
                      <a:r>
                        <a:rPr lang="en-US" sz="1200" b="0" i="0" baseline="0" dirty="0">
                          <a:solidFill>
                            <a:schemeClr val="accent1"/>
                          </a:solidFill>
                          <a:latin typeface="Arial Regular" charset="0"/>
                        </a:rPr>
                        <a:t> a manufacturer, then product, type, or competitor product number to find the corresponding Zurn Product</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Regular" charset="0"/>
                        </a:rPr>
                        <a:t>ARCAT</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CAD, BIM, and spec</a:t>
                      </a:r>
                      <a:r>
                        <a:rPr lang="en-US" sz="1200" b="0" i="0" baseline="0" dirty="0">
                          <a:solidFill>
                            <a:schemeClr val="accent1"/>
                          </a:solidFill>
                          <a:latin typeface="Arial Regular" charset="0"/>
                        </a:rPr>
                        <a:t> files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200" b="0" i="0" dirty="0">
                          <a:solidFill>
                            <a:schemeClr val="tx1"/>
                          </a:solidFill>
                          <a:latin typeface="Arial Regular" charset="0"/>
                        </a:rPr>
                        <a:t>Light Commercial Drainage System</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Configure unique drainage systems complete with specifications and submittal data</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200" b="0" i="0" dirty="0">
                          <a:solidFill>
                            <a:schemeClr val="tx1"/>
                          </a:solidFill>
                          <a:latin typeface="Arial Regular" charset="0"/>
                        </a:rPr>
                        <a:t>BIM/Revit Files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Browse BIM objects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153">
                <a:tc>
                  <a:txBody>
                    <a:bodyPr/>
                    <a:lstStyle/>
                    <a:p>
                      <a:pPr algn="l"/>
                      <a:r>
                        <a:rPr lang="en-US" sz="1200" b="0" i="0" dirty="0">
                          <a:solidFill>
                            <a:schemeClr val="tx1"/>
                          </a:solidFill>
                          <a:latin typeface="Arial Regular" charset="0"/>
                        </a:rPr>
                        <a:t>Cross Reference Guides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cross reference guides for individual products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153">
                <a:tc>
                  <a:txBody>
                    <a:bodyPr/>
                    <a:lstStyle/>
                    <a:p>
                      <a:pPr algn="l"/>
                      <a:r>
                        <a:rPr lang="en-US" sz="1200" b="0" i="0" dirty="0">
                          <a:solidFill>
                            <a:schemeClr val="tx1"/>
                          </a:solidFill>
                          <a:latin typeface="Arial Regular" charset="0"/>
                        </a:rPr>
                        <a:t>Technical Resources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specs, calculation sheets, engineering</a:t>
                      </a:r>
                      <a:r>
                        <a:rPr lang="en-US" sz="1200" b="0" i="0" baseline="0" dirty="0">
                          <a:solidFill>
                            <a:schemeClr val="accent1"/>
                          </a:solidFill>
                          <a:latin typeface="Arial Regular" charset="0"/>
                        </a:rPr>
                        <a:t> guides, sizing and selections, materials and finishes, installation +</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4153">
                <a:tc>
                  <a:txBody>
                    <a:bodyPr/>
                    <a:lstStyle/>
                    <a:p>
                      <a:pPr algn="l"/>
                      <a:r>
                        <a:rPr lang="en-US" sz="1200" b="0" i="0" dirty="0">
                          <a:solidFill>
                            <a:schemeClr val="tx1"/>
                          </a:solidFill>
                          <a:latin typeface="Arial Regular" charset="0"/>
                        </a:rPr>
                        <a:t>Product Warranties</a:t>
                      </a:r>
                      <a:endParaRPr lang="uk-UA" sz="12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b="0" i="0" dirty="0">
                          <a:solidFill>
                            <a:schemeClr val="accent1"/>
                          </a:solidFill>
                          <a:latin typeface="Arial Regular" charset="0"/>
                        </a:rPr>
                        <a:t>Review One Zurn terms and conditions</a:t>
                      </a:r>
                      <a:endParaRPr lang="uk-UA" sz="12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grpSp>
        <p:nvGrpSpPr>
          <p:cNvPr id="8" name="Group 7">
            <a:extLst>
              <a:ext uri="{FF2B5EF4-FFF2-40B4-BE49-F238E27FC236}">
                <a16:creationId xmlns:a16="http://schemas.microsoft.com/office/drawing/2014/main" id="{AFEF9BF8-EDFA-3B40-8604-89BC26D9D88B}"/>
              </a:ext>
            </a:extLst>
          </p:cNvPr>
          <p:cNvGrpSpPr/>
          <p:nvPr/>
        </p:nvGrpSpPr>
        <p:grpSpPr>
          <a:xfrm>
            <a:off x="15600631" y="3793306"/>
            <a:ext cx="2230169" cy="1301778"/>
            <a:chOff x="13096699" y="5169723"/>
            <a:chExt cx="5029066" cy="2784974"/>
          </a:xfrm>
        </p:grpSpPr>
        <p:sp>
          <p:nvSpPr>
            <p:cNvPr id="9" name="TextBox 8">
              <a:extLst>
                <a:ext uri="{FF2B5EF4-FFF2-40B4-BE49-F238E27FC236}">
                  <a16:creationId xmlns:a16="http://schemas.microsoft.com/office/drawing/2014/main" id="{696A3556-F637-C54F-AD28-68300E7E377D}"/>
                </a:ext>
              </a:extLst>
            </p:cNvPr>
            <p:cNvSpPr txBox="1"/>
            <p:nvPr/>
          </p:nvSpPr>
          <p:spPr>
            <a:xfrm>
              <a:off x="13096699" y="6440273"/>
              <a:ext cx="5029066" cy="1514424"/>
            </a:xfrm>
            <a:prstGeom prst="rect">
              <a:avLst/>
            </a:prstGeom>
            <a:noFill/>
          </p:spPr>
          <p:txBody>
            <a:bodyPr wrap="square" rtlCol="0">
              <a:spAutoFit/>
            </a:bodyPr>
            <a:lstStyle/>
            <a:p>
              <a:pPr algn="ctr"/>
              <a:r>
                <a:rPr lang="en-US" sz="2000" dirty="0">
                  <a:latin typeface="Arial Narrow Regular" charset="0"/>
                </a:rPr>
                <a:t>Edit, share </a:t>
              </a:r>
              <a:br>
                <a:rPr lang="en-US" sz="2000" dirty="0">
                  <a:latin typeface="Arial Narrow Regular" charset="0"/>
                </a:rPr>
              </a:br>
              <a:r>
                <a:rPr lang="en-US" sz="2000" dirty="0">
                  <a:latin typeface="Arial Narrow Regular" charset="0"/>
                </a:rPr>
                <a:t>and copy projects </a:t>
              </a:r>
              <a:endParaRPr lang="uk-UA" sz="2000" dirty="0">
                <a:latin typeface="Arial Narrow Regular" charset="0"/>
              </a:endParaRPr>
            </a:p>
          </p:txBody>
        </p:sp>
        <p:pic>
          <p:nvPicPr>
            <p:cNvPr id="10" name="Picture 9">
              <a:extLst>
                <a:ext uri="{FF2B5EF4-FFF2-40B4-BE49-F238E27FC236}">
                  <a16:creationId xmlns:a16="http://schemas.microsoft.com/office/drawing/2014/main" id="{3968332E-D751-4049-85E2-00093B63A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8892" y="5169723"/>
              <a:ext cx="1292537" cy="1077114"/>
            </a:xfrm>
            <a:prstGeom prst="rect">
              <a:avLst/>
            </a:prstGeom>
          </p:spPr>
        </p:pic>
      </p:grpSp>
      <p:grpSp>
        <p:nvGrpSpPr>
          <p:cNvPr id="11" name="Group 10">
            <a:extLst>
              <a:ext uri="{FF2B5EF4-FFF2-40B4-BE49-F238E27FC236}">
                <a16:creationId xmlns:a16="http://schemas.microsoft.com/office/drawing/2014/main" id="{D7AB7BF3-1AE0-BB45-8BF4-AE3866448202}"/>
              </a:ext>
            </a:extLst>
          </p:cNvPr>
          <p:cNvGrpSpPr/>
          <p:nvPr/>
        </p:nvGrpSpPr>
        <p:grpSpPr>
          <a:xfrm>
            <a:off x="9359778" y="3772052"/>
            <a:ext cx="2146422" cy="1335599"/>
            <a:chOff x="4604857" y="5104787"/>
            <a:chExt cx="4840215" cy="2857331"/>
          </a:xfrm>
        </p:grpSpPr>
        <p:sp>
          <p:nvSpPr>
            <p:cNvPr id="12" name="TextBox 11">
              <a:extLst>
                <a:ext uri="{FF2B5EF4-FFF2-40B4-BE49-F238E27FC236}">
                  <a16:creationId xmlns:a16="http://schemas.microsoft.com/office/drawing/2014/main" id="{AD37B73F-959A-AE41-9116-A3F31B06ECC2}"/>
                </a:ext>
              </a:extLst>
            </p:cNvPr>
            <p:cNvSpPr txBox="1"/>
            <p:nvPr/>
          </p:nvSpPr>
          <p:spPr>
            <a:xfrm>
              <a:off x="4604857" y="6447693"/>
              <a:ext cx="4840215" cy="1514425"/>
            </a:xfrm>
            <a:prstGeom prst="rect">
              <a:avLst/>
            </a:prstGeom>
            <a:noFill/>
          </p:spPr>
          <p:txBody>
            <a:bodyPr wrap="square" rtlCol="0">
              <a:spAutoFit/>
            </a:bodyPr>
            <a:lstStyle/>
            <a:p>
              <a:pPr algn="ctr"/>
              <a:r>
                <a:rPr lang="en-US" sz="2000" dirty="0">
                  <a:latin typeface="Arial Narrow Regular" charset="0"/>
                </a:rPr>
                <a:t>Solidify your </a:t>
              </a:r>
              <a:br>
                <a:rPr lang="en-US" sz="2000" dirty="0">
                  <a:latin typeface="Arial Narrow Regular" charset="0"/>
                </a:rPr>
              </a:br>
              <a:r>
                <a:rPr lang="en-US" sz="2000" dirty="0">
                  <a:latin typeface="Arial Narrow Regular" charset="0"/>
                </a:rPr>
                <a:t>basis of design</a:t>
              </a:r>
              <a:endParaRPr lang="uk-UA" sz="2000" dirty="0">
                <a:latin typeface="Arial Narrow Regular" charset="0"/>
              </a:endParaRPr>
            </a:p>
          </p:txBody>
        </p:sp>
        <p:pic>
          <p:nvPicPr>
            <p:cNvPr id="13" name="Picture 12">
              <a:extLst>
                <a:ext uri="{FF2B5EF4-FFF2-40B4-BE49-F238E27FC236}">
                  <a16:creationId xmlns:a16="http://schemas.microsoft.com/office/drawing/2014/main" id="{D319F05A-3860-264E-9861-19A9B4FE0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1043" y="5104787"/>
              <a:ext cx="1307841" cy="1286044"/>
            </a:xfrm>
            <a:prstGeom prst="rect">
              <a:avLst/>
            </a:prstGeom>
          </p:spPr>
        </p:pic>
      </p:grpSp>
      <p:grpSp>
        <p:nvGrpSpPr>
          <p:cNvPr id="14" name="Group 13">
            <a:extLst>
              <a:ext uri="{FF2B5EF4-FFF2-40B4-BE49-F238E27FC236}">
                <a16:creationId xmlns:a16="http://schemas.microsoft.com/office/drawing/2014/main" id="{BDA47A53-BC46-4F40-B9FE-75633BF118AD}"/>
              </a:ext>
            </a:extLst>
          </p:cNvPr>
          <p:cNvGrpSpPr/>
          <p:nvPr/>
        </p:nvGrpSpPr>
        <p:grpSpPr>
          <a:xfrm>
            <a:off x="12369562" y="3818736"/>
            <a:ext cx="2431839" cy="1305577"/>
            <a:chOff x="8544546" y="5151723"/>
            <a:chExt cx="5483835" cy="2793101"/>
          </a:xfrm>
        </p:grpSpPr>
        <p:sp>
          <p:nvSpPr>
            <p:cNvPr id="15" name="TextBox 14">
              <a:extLst>
                <a:ext uri="{FF2B5EF4-FFF2-40B4-BE49-F238E27FC236}">
                  <a16:creationId xmlns:a16="http://schemas.microsoft.com/office/drawing/2014/main" id="{400F5490-0FC2-E34A-AD46-5F5EDDEF1184}"/>
                </a:ext>
              </a:extLst>
            </p:cNvPr>
            <p:cNvSpPr txBox="1"/>
            <p:nvPr/>
          </p:nvSpPr>
          <p:spPr>
            <a:xfrm>
              <a:off x="8544546" y="6430400"/>
              <a:ext cx="5483835" cy="1514424"/>
            </a:xfrm>
            <a:prstGeom prst="rect">
              <a:avLst/>
            </a:prstGeom>
            <a:noFill/>
          </p:spPr>
          <p:txBody>
            <a:bodyPr wrap="square" rtlCol="0">
              <a:spAutoFit/>
            </a:bodyPr>
            <a:lstStyle/>
            <a:p>
              <a:pPr algn="ctr"/>
              <a:r>
                <a:rPr lang="en-US" sz="2000" dirty="0">
                  <a:latin typeface="Arial Narrow Regular" charset="0"/>
                </a:rPr>
                <a:t>Generate your </a:t>
              </a:r>
              <a:br>
                <a:rPr lang="en-US" sz="2000" dirty="0">
                  <a:latin typeface="Arial Narrow Regular" charset="0"/>
                </a:rPr>
              </a:br>
              <a:r>
                <a:rPr lang="en-US" sz="2000" dirty="0">
                  <a:latin typeface="Arial Narrow Regular" charset="0"/>
                </a:rPr>
                <a:t>submittal package </a:t>
              </a:r>
              <a:endParaRPr lang="uk-UA" sz="2000" dirty="0">
                <a:latin typeface="Arial Narrow Regular" charset="0"/>
              </a:endParaRPr>
            </a:p>
          </p:txBody>
        </p:sp>
        <p:pic>
          <p:nvPicPr>
            <p:cNvPr id="16" name="Picture 15">
              <a:extLst>
                <a:ext uri="{FF2B5EF4-FFF2-40B4-BE49-F238E27FC236}">
                  <a16:creationId xmlns:a16="http://schemas.microsoft.com/office/drawing/2014/main" id="{4A3AB4A2-1870-1B43-B58E-39183A478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055" y="5151723"/>
              <a:ext cx="1192817" cy="1173578"/>
            </a:xfrm>
            <a:prstGeom prst="rect">
              <a:avLst/>
            </a:prstGeom>
          </p:spPr>
        </p:pic>
      </p:grpSp>
      <p:grpSp>
        <p:nvGrpSpPr>
          <p:cNvPr id="17" name="Group 16">
            <a:extLst>
              <a:ext uri="{FF2B5EF4-FFF2-40B4-BE49-F238E27FC236}">
                <a16:creationId xmlns:a16="http://schemas.microsoft.com/office/drawing/2014/main" id="{162D27C4-0590-FD41-9DE5-C286E1B9A13C}"/>
              </a:ext>
            </a:extLst>
          </p:cNvPr>
          <p:cNvGrpSpPr/>
          <p:nvPr/>
        </p:nvGrpSpPr>
        <p:grpSpPr>
          <a:xfrm>
            <a:off x="5848350" y="3771900"/>
            <a:ext cx="2655016" cy="1283769"/>
            <a:chOff x="-758233" y="5104787"/>
            <a:chExt cx="5987102" cy="2746446"/>
          </a:xfrm>
        </p:grpSpPr>
        <p:sp>
          <p:nvSpPr>
            <p:cNvPr id="18" name="TextBox 17"/>
            <p:cNvSpPr txBox="1"/>
            <p:nvPr/>
          </p:nvSpPr>
          <p:spPr>
            <a:xfrm>
              <a:off x="-758233" y="6336809"/>
              <a:ext cx="5987102" cy="1514424"/>
            </a:xfrm>
            <a:prstGeom prst="rect">
              <a:avLst/>
            </a:prstGeom>
            <a:noFill/>
          </p:spPr>
          <p:txBody>
            <a:bodyPr wrap="square" rtlCol="0">
              <a:spAutoFit/>
            </a:bodyPr>
            <a:lstStyle/>
            <a:p>
              <a:pPr algn="ctr"/>
              <a:r>
                <a:rPr lang="en-US" sz="2000" dirty="0">
                  <a:latin typeface="Arial Narrow Regular" charset="0"/>
                </a:rPr>
                <a:t>Create unlimited configurations</a:t>
              </a:r>
              <a:endParaRPr lang="uk-UA" sz="2000" dirty="0">
                <a:latin typeface="Arial Narrow Regular" charset="0"/>
              </a:endParaRPr>
            </a:p>
          </p:txBody>
        </p:sp>
        <p:pic>
          <p:nvPicPr>
            <p:cNvPr id="19" name="Picture 18">
              <a:extLst>
                <a:ext uri="{FF2B5EF4-FFF2-40B4-BE49-F238E27FC236}">
                  <a16:creationId xmlns:a16="http://schemas.microsoft.com/office/drawing/2014/main" id="{8EF0AC08-1182-F346-98A7-B22A5E92D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104787"/>
              <a:ext cx="1153073" cy="1113312"/>
            </a:xfrm>
            <a:prstGeom prst="rect">
              <a:avLst/>
            </a:prstGeom>
          </p:spPr>
        </p:pic>
      </p:grpSp>
      <p:pic>
        <p:nvPicPr>
          <p:cNvPr id="21" name="Picture 20">
            <a:extLst>
              <a:ext uri="{FF2B5EF4-FFF2-40B4-BE49-F238E27FC236}">
                <a16:creationId xmlns:a16="http://schemas.microsoft.com/office/drawing/2014/main" id="{F6AE4190-344A-EC4F-A1A9-2E7C132ED7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400" y="1133380"/>
            <a:ext cx="7398520" cy="1190720"/>
          </a:xfrm>
          <a:prstGeom prst="rect">
            <a:avLst/>
          </a:prstGeom>
        </p:spPr>
      </p:pic>
      <p:pic>
        <p:nvPicPr>
          <p:cNvPr id="22" name="Picture 21">
            <a:extLst>
              <a:ext uri="{FF2B5EF4-FFF2-40B4-BE49-F238E27FC236}">
                <a16:creationId xmlns:a16="http://schemas.microsoft.com/office/drawing/2014/main" id="{15FA1FC9-5090-F545-854D-190EE80237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2170" y="5448300"/>
            <a:ext cx="6251060" cy="904759"/>
          </a:xfrm>
          <a:prstGeom prst="rect">
            <a:avLst/>
          </a:prstGeom>
        </p:spPr>
      </p:pic>
    </p:spTree>
    <p:extLst>
      <p:ext uri="{BB962C8B-B14F-4D97-AF65-F5344CB8AC3E}">
        <p14:creationId xmlns:p14="http://schemas.microsoft.com/office/powerpoint/2010/main" val="1893481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28</a:t>
            </a:fld>
            <a:endParaRPr b="0" dirty="0">
              <a:latin typeface="Arial Regular" charset="0"/>
            </a:endParaRPr>
          </a:p>
        </p:txBody>
      </p:sp>
      <p:cxnSp>
        <p:nvCxnSpPr>
          <p:cNvPr id="5" name="Straight Connector 4"/>
          <p:cNvCxnSpPr/>
          <p:nvPr/>
        </p:nvCxnSpPr>
        <p:spPr>
          <a:xfrm>
            <a:off x="6019800" y="4454525"/>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496801" y="3695700"/>
            <a:ext cx="5562598" cy="3020675"/>
            <a:chOff x="1714500" y="3695700"/>
            <a:chExt cx="3829050" cy="3020675"/>
          </a:xfrm>
        </p:grpSpPr>
        <p:sp>
          <p:nvSpPr>
            <p:cNvPr id="9" name="TextBox 8"/>
            <p:cNvSpPr txBox="1"/>
            <p:nvPr/>
          </p:nvSpPr>
          <p:spPr>
            <a:xfrm>
              <a:off x="1714500" y="5700712"/>
              <a:ext cx="3829050"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Ease of Installation and Rework</a:t>
              </a:r>
            </a:p>
            <a:p>
              <a:pPr algn="ctr"/>
              <a:r>
                <a:rPr lang="en-US" sz="2000" dirty="0">
                  <a:solidFill>
                    <a:schemeClr val="tx2"/>
                  </a:solidFill>
                  <a:latin typeface="Arial Narrow" panose="020B0606020202030204" pitchFamily="34" charset="0"/>
                </a:rPr>
                <a:t>New Construction &amp; Retrofit</a:t>
              </a:r>
            </a:p>
            <a:p>
              <a:pPr algn="ctr"/>
              <a:r>
                <a:rPr lang="en-US" sz="2000" dirty="0">
                  <a:solidFill>
                    <a:schemeClr val="tx2"/>
                  </a:solidFill>
                  <a:latin typeface="Arial Narrow" panose="020B0606020202030204" pitchFamily="34" charset="0"/>
                </a:rPr>
                <a:t>Drains Designed for Specific Roof Types</a:t>
              </a: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306472" y="3695700"/>
            <a:ext cx="5680947" cy="3020675"/>
            <a:chOff x="12553951" y="3695700"/>
            <a:chExt cx="4299621" cy="3020675"/>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299621"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Wide Array of Drain Options for a Variety of Applications</a:t>
              </a:r>
            </a:p>
            <a:p>
              <a:pPr algn="ctr"/>
              <a:r>
                <a:rPr lang="en-US" sz="2000" dirty="0">
                  <a:solidFill>
                    <a:schemeClr val="tx2"/>
                  </a:solidFill>
                  <a:latin typeface="Arial Narrow" panose="020B0606020202030204" pitchFamily="34" charset="0"/>
                </a:rPr>
                <a:t>All Highly Durable; Aesthetically Pleasing Options</a:t>
              </a:r>
            </a:p>
            <a:p>
              <a:pPr algn="ctr"/>
              <a:r>
                <a:rPr lang="en-US" sz="2000" dirty="0">
                  <a:solidFill>
                    <a:schemeClr val="tx2"/>
                  </a:solidFill>
                  <a:latin typeface="Arial Narrow" panose="020B0606020202030204" pitchFamily="34" charset="0"/>
                </a:rPr>
                <a:t>Systematic Control of Rainwater Removal</a:t>
              </a:r>
              <a:endParaRPr lang="uk-UA" sz="2000" dirty="0">
                <a:solidFill>
                  <a:schemeClr val="tx2"/>
                </a:solidFill>
                <a:latin typeface="Arial Narrow" panose="020B0606020202030204" pitchFamily="34"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882718618"/>
              </p:ext>
            </p:extLst>
          </p:nvPr>
        </p:nvGraphicFramePr>
        <p:xfrm>
          <a:off x="685800" y="5737860"/>
          <a:ext cx="4841696" cy="1280160"/>
        </p:xfrm>
        <a:graphic>
          <a:graphicData uri="http://schemas.openxmlformats.org/drawingml/2006/table">
            <a:tbl>
              <a:tblPr firstRow="1" bandRow="1">
                <a:tableStyleId>{5C22544A-7EE6-4342-B048-85BDC9FD1C3A}</a:tableStyleId>
              </a:tblPr>
              <a:tblGrid>
                <a:gridCol w="4841696">
                  <a:extLst>
                    <a:ext uri="{9D8B030D-6E8A-4147-A177-3AD203B41FA5}">
                      <a16:colId xmlns:a16="http://schemas.microsoft.com/office/drawing/2014/main" val="20000"/>
                    </a:ext>
                  </a:extLst>
                </a:gridCol>
              </a:tblGrid>
              <a:tr h="640080">
                <a:tc>
                  <a:txBody>
                    <a:bodyPr/>
                    <a:lstStyle/>
                    <a:p>
                      <a:pPr algn="ctr"/>
                      <a:r>
                        <a:rPr lang="en-US" sz="2000" b="0" i="0" dirty="0">
                          <a:solidFill>
                            <a:schemeClr val="tx2"/>
                          </a:solidFill>
                          <a:latin typeface="Arial Narrow" panose="020B0606020202030204" pitchFamily="34" charset="0"/>
                        </a:rPr>
                        <a:t>Systematic</a:t>
                      </a:r>
                      <a:r>
                        <a:rPr lang="en-US" sz="2000" b="0" i="0" baseline="0" dirty="0">
                          <a:solidFill>
                            <a:schemeClr val="tx2"/>
                          </a:solidFill>
                          <a:latin typeface="Arial Narrow" panose="020B0606020202030204" pitchFamily="34" charset="0"/>
                        </a:rPr>
                        <a:t> Control of Rainwater Removal</a:t>
                      </a:r>
                      <a:endParaRPr lang="en-US" sz="2000" b="0" i="0" dirty="0">
                        <a:solidFill>
                          <a:schemeClr val="tx2"/>
                        </a:solidFill>
                        <a:latin typeface="Arial Narrow" panose="020B0606020202030204" pitchFamily="34" charset="0"/>
                      </a:endParaRPr>
                    </a:p>
                    <a:p>
                      <a:pPr algn="ctr"/>
                      <a:r>
                        <a:rPr lang="en-US" sz="2000" b="0" i="0" dirty="0">
                          <a:solidFill>
                            <a:schemeClr val="tx2"/>
                          </a:solidFill>
                          <a:latin typeface="Arial Narrow" panose="020B0606020202030204" pitchFamily="34" charset="0"/>
                        </a:rPr>
                        <a:t>Highly</a:t>
                      </a:r>
                      <a:r>
                        <a:rPr lang="en-US" sz="2000" b="0" i="0" baseline="0" dirty="0">
                          <a:solidFill>
                            <a:schemeClr val="tx2"/>
                          </a:solidFill>
                          <a:latin typeface="Arial Narrow" panose="020B0606020202030204" pitchFamily="34" charset="0"/>
                        </a:rPr>
                        <a:t> Durable; Aesthetically Pleasing Options</a:t>
                      </a:r>
                    </a:p>
                    <a:p>
                      <a:pPr algn="ctr"/>
                      <a:r>
                        <a:rPr lang="en-US" sz="2000" b="0" i="0" baseline="0" dirty="0">
                          <a:solidFill>
                            <a:schemeClr val="tx2"/>
                          </a:solidFill>
                          <a:latin typeface="Arial Narrow" panose="020B0606020202030204" pitchFamily="34" charset="0"/>
                        </a:rPr>
                        <a:t>Customizable Options Available</a:t>
                      </a:r>
                      <a:endParaRPr lang="en-US" sz="2000" b="0" i="0" dirty="0">
                        <a:solidFill>
                          <a:schemeClr val="tx2"/>
                        </a:solidFill>
                        <a:latin typeface="Arial Narrow" panose="020B0606020202030204" pitchFamily="34" charset="0"/>
                      </a:endParaRPr>
                    </a:p>
                    <a:p>
                      <a:pPr algn="ctr"/>
                      <a:endParaRPr lang="uk-UA" sz="1800" b="0" i="0" dirty="0">
                        <a:solidFill>
                          <a:schemeClr val="tx2"/>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8019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29</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trench drain systems,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3127112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9124951" y="-12700"/>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nvGrpSpPr>
          <p:cNvPr id="4" name="Group 3"/>
          <p:cNvGrpSpPr/>
          <p:nvPr/>
        </p:nvGrpSpPr>
        <p:grpSpPr>
          <a:xfrm>
            <a:off x="609600" y="3522678"/>
            <a:ext cx="8080432" cy="3625825"/>
            <a:chOff x="144064" y="4050159"/>
            <a:chExt cx="7264918" cy="3625825"/>
          </a:xfrm>
        </p:grpSpPr>
        <p:sp>
          <p:nvSpPr>
            <p:cNvPr id="2" name="TextBox 1"/>
            <p:cNvSpPr txBox="1"/>
            <p:nvPr/>
          </p:nvSpPr>
          <p:spPr>
            <a:xfrm>
              <a:off x="764376" y="7029653"/>
              <a:ext cx="6093624" cy="646331"/>
            </a:xfrm>
            <a:prstGeom prst="rect">
              <a:avLst/>
            </a:prstGeom>
            <a:noFill/>
          </p:spPr>
          <p:txBody>
            <a:bodyPr wrap="square" rtlCol="0">
              <a:spAutoFit/>
            </a:bodyPr>
            <a:lstStyle/>
            <a:p>
              <a:pPr algn="r"/>
              <a:endParaRPr lang="uk-UA" sz="3600" dirty="0">
                <a:solidFill>
                  <a:schemeClr val="bg1"/>
                </a:solidFill>
                <a:latin typeface="Arial Narrow Regular" charset="0"/>
              </a:endParaRPr>
            </a:p>
          </p:txBody>
        </p:sp>
        <p:sp>
          <p:nvSpPr>
            <p:cNvPr id="27" name="TextBox 26"/>
            <p:cNvSpPr txBox="1"/>
            <p:nvPr/>
          </p:nvSpPr>
          <p:spPr>
            <a:xfrm>
              <a:off x="144064" y="4050159"/>
              <a:ext cx="7264918" cy="1938992"/>
            </a:xfrm>
            <a:prstGeom prst="rect">
              <a:avLst/>
            </a:prstGeom>
            <a:noFill/>
          </p:spPr>
          <p:txBody>
            <a:bodyPr wrap="square" rtlCol="0">
              <a:spAutoFit/>
            </a:bodyPr>
            <a:lstStyle/>
            <a:p>
              <a:r>
                <a:rPr lang="en-US" sz="2400" dirty="0">
                  <a:solidFill>
                    <a:schemeClr val="bg2"/>
                  </a:solidFill>
                  <a:latin typeface="Arial Narrow Regular"/>
                </a:rPr>
                <a:t>For building owners, engineers, and contractors,</a:t>
              </a:r>
            </a:p>
            <a:p>
              <a:r>
                <a:rPr lang="en-US" sz="2400" dirty="0">
                  <a:solidFill>
                    <a:schemeClr val="bg2"/>
                  </a:solidFill>
                  <a:latin typeface="Arial Narrow Regular"/>
                </a:rPr>
                <a:t>Zurn Industries provides a wide array of roof drains that systematically control the removal of rainwater from commercial/industrial roofs allowing for the efficient and effective egress into the storm sewer</a:t>
              </a:r>
              <a:endParaRPr lang="en-US" sz="2000" dirty="0">
                <a:solidFill>
                  <a:schemeClr val="bg2"/>
                </a:solidFill>
                <a:latin typeface="Arial Narrow Regular"/>
              </a:endParaRPr>
            </a:p>
          </p:txBody>
        </p:sp>
      </p:grpSp>
      <p:pic>
        <p:nvPicPr>
          <p:cNvPr id="7" name="Picture 7" descr="Z100"/>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a:xfrm>
            <a:off x="9231256" y="3141510"/>
            <a:ext cx="9021910" cy="6721323"/>
          </a:xfrm>
          <a:prstGeom prst="rect">
            <a:avLst/>
          </a:prstGeom>
          <a:noFill/>
          <a:ln/>
        </p:spPr>
      </p:pic>
      <p:sp>
        <p:nvSpPr>
          <p:cNvPr id="8" name="TextBox 7"/>
          <p:cNvSpPr txBox="1"/>
          <p:nvPr/>
        </p:nvSpPr>
        <p:spPr>
          <a:xfrm>
            <a:off x="9677400" y="2400300"/>
            <a:ext cx="2362200" cy="1015663"/>
          </a:xfrm>
          <a:prstGeom prst="rect">
            <a:avLst/>
          </a:prstGeom>
          <a:noFill/>
        </p:spPr>
        <p:txBody>
          <a:bodyPr wrap="square" rtlCol="0">
            <a:spAutoFit/>
          </a:bodyPr>
          <a:lstStyle/>
          <a:p>
            <a:r>
              <a:rPr lang="en-US" sz="2000" dirty="0">
                <a:latin typeface="Arial Narrow Regular"/>
              </a:rPr>
              <a:t>Z100 </a:t>
            </a:r>
          </a:p>
          <a:p>
            <a:r>
              <a:rPr lang="en-US" sz="2000" dirty="0">
                <a:latin typeface="Arial Narrow Regular"/>
              </a:rPr>
              <a:t>15” diameter </a:t>
            </a:r>
          </a:p>
          <a:p>
            <a:r>
              <a:rPr lang="en-US" sz="2000" dirty="0">
                <a:latin typeface="Arial Narrow Regular"/>
              </a:rPr>
              <a:t>primary roof drain</a:t>
            </a:r>
          </a:p>
        </p:txBody>
      </p:sp>
    </p:spTree>
    <p:extLst>
      <p:ext uri="{BB962C8B-B14F-4D97-AF65-F5344CB8AC3E}">
        <p14:creationId xmlns:p14="http://schemas.microsoft.com/office/powerpoint/2010/main" val="2399819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30</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380675"/>
            <a:ext cx="6443662" cy="4647426"/>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2400" dirty="0">
              <a:solidFill>
                <a:schemeClr val="tx2"/>
              </a:solidFill>
              <a:latin typeface="Arial Narrow Regular"/>
            </a:endParaRPr>
          </a:p>
          <a:p>
            <a:r>
              <a:rPr lang="en-US" sz="2000" dirty="0">
                <a:solidFill>
                  <a:schemeClr val="tx2"/>
                </a:solidFill>
                <a:latin typeface="Arial" panose="020B0604020202020204" pitchFamily="34" charset="0"/>
                <a:cs typeface="Arial" panose="020B0604020202020204" pitchFamily="34" charset="0"/>
              </a:rPr>
              <a:t>facebook.com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a:t>
            </a:r>
            <a:r>
              <a:rPr lang="en-US" sz="2000" dirty="0">
                <a:latin typeface="Arial" panose="020B0604020202020204" pitchFamily="34" charset="0"/>
                <a:cs typeface="Arial" panose="020B0604020202020204" pitchFamily="34" charset="0"/>
              </a:rPr>
              <a:t> </a:t>
            </a:r>
          </a:p>
          <a:p>
            <a:r>
              <a:rPr lang="en-US" sz="2000" dirty="0">
                <a:solidFill>
                  <a:schemeClr val="tx2"/>
                </a:solidFill>
                <a:latin typeface="Arial" panose="020B0604020202020204" pitchFamily="34" charset="0"/>
                <a:cs typeface="Arial" panose="020B0604020202020204" pitchFamily="34" charset="0"/>
              </a:rPr>
              <a:t>twitter.com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a:t>
            </a:r>
            <a:endParaRPr lang="en-US" sz="2000" dirty="0">
              <a:latin typeface="Arial" panose="020B0604020202020204" pitchFamily="34" charset="0"/>
              <a:cs typeface="Arial" panose="020B0604020202020204" pitchFamily="34" charset="0"/>
            </a:endParaRPr>
          </a:p>
          <a:p>
            <a:r>
              <a:rPr lang="en-US" sz="2000" dirty="0">
                <a:solidFill>
                  <a:schemeClr val="tx2"/>
                </a:solidFill>
                <a:latin typeface="Arial" panose="020B0604020202020204" pitchFamily="34" charset="0"/>
                <a:cs typeface="Arial" panose="020B0604020202020204" pitchFamily="34" charset="0"/>
              </a:rPr>
              <a:t>linkedin.com</a:t>
            </a:r>
            <a:r>
              <a:rPr lang="en-US" sz="2000" dirty="0">
                <a:latin typeface="Arial" panose="020B0604020202020204" pitchFamily="34" charset="0"/>
                <a:cs typeface="Arial" panose="020B0604020202020204" pitchFamily="34" charset="0"/>
              </a:rPr>
              <a:t>/company/</a:t>
            </a:r>
            <a:r>
              <a:rPr lang="en-US" sz="2000" dirty="0" err="1">
                <a:latin typeface="Arial" panose="020B0604020202020204" pitchFamily="34" charset="0"/>
                <a:cs typeface="Arial" panose="020B0604020202020204" pitchFamily="34" charset="0"/>
              </a:rPr>
              <a:t>ZurnIndustries</a:t>
            </a:r>
            <a:endParaRPr lang="en-US" sz="2000" dirty="0">
              <a:latin typeface="Arial" panose="020B0604020202020204" pitchFamily="34" charset="0"/>
              <a:cs typeface="Arial" panose="020B0604020202020204" pitchFamily="34" charset="0"/>
            </a:endParaRPr>
          </a:p>
          <a:p>
            <a:r>
              <a:rPr lang="en-US" sz="2000" dirty="0">
                <a:solidFill>
                  <a:schemeClr val="tx2"/>
                </a:solidFill>
                <a:latin typeface="Arial" panose="020B0604020202020204" pitchFamily="34" charset="0"/>
                <a:cs typeface="Arial" panose="020B0604020202020204" pitchFamily="34" charset="0"/>
              </a:rPr>
              <a:t>youtube.com</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ZurnIndustriesLLC</a:t>
            </a:r>
            <a:endParaRPr lang="en-US" sz="2000" dirty="0">
              <a:latin typeface="Arial" panose="020B0604020202020204" pitchFamily="34" charset="0"/>
              <a:cs typeface="Arial" panose="020B0604020202020204" pitchFamily="34" charset="0"/>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623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310086"/>
            <a:chOff x="1658022" y="3695700"/>
            <a:chExt cx="4020230" cy="3310086"/>
          </a:xfrm>
        </p:grpSpPr>
        <p:sp>
          <p:nvSpPr>
            <p:cNvPr id="9" name="TextBox 8"/>
            <p:cNvSpPr txBox="1"/>
            <p:nvPr/>
          </p:nvSpPr>
          <p:spPr>
            <a:xfrm>
              <a:off x="1658022" y="5682347"/>
              <a:ext cx="402023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 and maintain</a:t>
              </a:r>
              <a:r>
                <a:rPr lang="en-US" sz="2000" dirty="0">
                  <a:solidFill>
                    <a:schemeClr val="tx2"/>
                  </a:solidFill>
                  <a:latin typeface="Arial Narrow Regular"/>
                </a:rPr>
                <a:t>, that are assembled and packaged in a manner that streamlines installation.”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310086"/>
            <a:chOff x="7010403" y="3771900"/>
            <a:chExt cx="4343270" cy="3310086"/>
          </a:xfrm>
        </p:grpSpPr>
        <p:sp>
          <p:nvSpPr>
            <p:cNvPr id="11" name="TextBox 10"/>
            <p:cNvSpPr txBox="1"/>
            <p:nvPr/>
          </p:nvSpPr>
          <p:spPr>
            <a:xfrm>
              <a:off x="7010403" y="5758547"/>
              <a:ext cx="434327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aesthetically pleasing, durable and have a low total cost of ownership </a:t>
              </a:r>
              <a:r>
                <a:rPr lang="en-US" sz="2000" dirty="0">
                  <a:solidFill>
                    <a:schemeClr val="tx2"/>
                  </a:solidFill>
                  <a:latin typeface="Arial Narrow Regular"/>
                </a:rPr>
                <a:t>+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architect &amp; engineer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aesthetically pleasing, durable</a:t>
              </a:r>
              <a:r>
                <a:rPr lang="en-US" sz="2000" dirty="0">
                  <a:solidFill>
                    <a:schemeClr val="tx2"/>
                  </a:solidFill>
                  <a:latin typeface="Arial Narrow Regular"/>
                </a:rPr>
                <a:t> and </a:t>
              </a:r>
              <a:r>
                <a:rPr lang="en-US" sz="2000" b="1" dirty="0">
                  <a:solidFill>
                    <a:schemeClr val="tx2"/>
                  </a:solidFill>
                  <a:latin typeface="Arial Narrow Regular"/>
                </a:rPr>
                <a:t>cost-effective</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3810000" y="8064652"/>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Healthcare  </a:t>
            </a:r>
            <a:r>
              <a:rPr lang="en-US" sz="2000" dirty="0">
                <a:solidFill>
                  <a:schemeClr val="tx2"/>
                </a:solidFill>
                <a:latin typeface="Arial Narrow Regular"/>
              </a:rPr>
              <a:t>| </a:t>
            </a:r>
            <a:r>
              <a:rPr lang="en-US" sz="2000" b="1" dirty="0">
                <a:solidFill>
                  <a:schemeClr val="tx2"/>
                </a:solidFill>
                <a:latin typeface="Arial Narrow Regular"/>
              </a:rPr>
              <a:t> Retail  </a:t>
            </a:r>
            <a:r>
              <a:rPr lang="en-US" sz="2000" dirty="0">
                <a:solidFill>
                  <a:schemeClr val="tx2"/>
                </a:solidFill>
                <a:latin typeface="Arial Narrow Regular"/>
              </a:rPr>
              <a:t>| </a:t>
            </a:r>
            <a:r>
              <a:rPr lang="en-US" sz="2000" b="1" dirty="0">
                <a:solidFill>
                  <a:schemeClr val="tx2"/>
                </a:solidFill>
                <a:latin typeface="Arial Narrow Regular"/>
              </a:rPr>
              <a:t> Food Service </a:t>
            </a:r>
            <a:r>
              <a:rPr lang="en-US" sz="2000" dirty="0">
                <a:solidFill>
                  <a:schemeClr val="tx2"/>
                </a:solidFill>
                <a:latin typeface="Arial Narrow Regular"/>
              </a:rPr>
              <a:t> |  </a:t>
            </a:r>
            <a:r>
              <a:rPr lang="en-US" sz="2000" b="1" dirty="0">
                <a:solidFill>
                  <a:schemeClr val="tx2"/>
                </a:solidFill>
                <a:latin typeface="Arial Narrow Regular"/>
              </a:rPr>
              <a:t>Hospitality  </a:t>
            </a:r>
            <a:r>
              <a:rPr lang="en-US" sz="2000" dirty="0">
                <a:solidFill>
                  <a:schemeClr val="tx2"/>
                </a:solidFill>
                <a:latin typeface="Arial Narrow Regular"/>
              </a:rPr>
              <a:t>| </a:t>
            </a:r>
            <a:r>
              <a:rPr lang="en-US" sz="2000" b="1" dirty="0">
                <a:solidFill>
                  <a:schemeClr val="tx2"/>
                </a:solidFill>
                <a:latin typeface="Arial Narrow Regular"/>
              </a:rPr>
              <a:t> Restaurants </a:t>
            </a:r>
            <a:r>
              <a:rPr lang="en-US" sz="2000" dirty="0">
                <a:solidFill>
                  <a:schemeClr val="tx2"/>
                </a:solidFill>
                <a:latin typeface="Arial Narrow Regular"/>
              </a:rPr>
              <a:t> |  </a:t>
            </a:r>
            <a:r>
              <a:rPr lang="en-US" sz="2000" b="1" dirty="0">
                <a:solidFill>
                  <a:schemeClr val="tx2"/>
                </a:solidFill>
                <a:latin typeface="Arial Narrow Regular"/>
              </a:rPr>
              <a:t>Institutional/Education </a:t>
            </a:r>
            <a:r>
              <a:rPr lang="en-US" sz="2000" dirty="0">
                <a:solidFill>
                  <a:schemeClr val="tx2"/>
                </a:solidFill>
                <a:latin typeface="Arial Narrow Regular"/>
              </a:rPr>
              <a:t> |  </a:t>
            </a:r>
            <a:r>
              <a:rPr lang="en-US" sz="2000" b="1" dirty="0">
                <a:solidFill>
                  <a:schemeClr val="tx2"/>
                </a:solidFill>
                <a:latin typeface="Arial Narrow Regular"/>
              </a:rPr>
              <a:t>Government</a:t>
            </a:r>
            <a:endParaRPr lang="en-US" sz="2400" dirty="0"/>
          </a:p>
        </p:txBody>
      </p:sp>
    </p:spTree>
    <p:extLst>
      <p:ext uri="{BB962C8B-B14F-4D97-AF65-F5344CB8AC3E}">
        <p14:creationId xmlns:p14="http://schemas.microsoft.com/office/powerpoint/2010/main" val="256207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roof drainage basics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5</a:t>
            </a:fld>
            <a:endParaRPr b="0" dirty="0">
              <a:latin typeface="Arial Regular" charset="0"/>
            </a:endParaRPr>
          </a:p>
        </p:txBody>
      </p:sp>
      <p:pic>
        <p:nvPicPr>
          <p:cNvPr id="33" name="Picture 6"/>
          <p:cNvPicPr>
            <a:picLocks noChangeAspect="1" noChangeArrowheads="1"/>
          </p:cNvPicPr>
          <p:nvPr/>
        </p:nvPicPr>
        <p:blipFill rotWithShape="1">
          <a:blip r:embed="rId2" cstate="print"/>
          <a:srcRect t="3440" b="8571"/>
          <a:stretch/>
        </p:blipFill>
        <p:spPr bwMode="auto">
          <a:xfrm>
            <a:off x="1409700" y="2200746"/>
            <a:ext cx="9829800" cy="7104708"/>
          </a:xfrm>
          <a:prstGeom prst="rect">
            <a:avLst/>
          </a:prstGeom>
          <a:noFill/>
          <a:ln w="9525">
            <a:noFill/>
            <a:miter lim="800000"/>
            <a:headEnd/>
            <a:tailEnd/>
          </a:ln>
        </p:spPr>
      </p:pic>
      <p:pic>
        <p:nvPicPr>
          <p:cNvPr id="34" name="Picture 7"/>
          <p:cNvPicPr>
            <a:picLocks noChangeArrowheads="1"/>
          </p:cNvPicPr>
          <p:nvPr/>
        </p:nvPicPr>
        <p:blipFill>
          <a:blip r:embed="rId3" cstate="print">
            <a:clrChange>
              <a:clrFrom>
                <a:srgbClr val="A0CCEB"/>
              </a:clrFrom>
              <a:clrTo>
                <a:srgbClr val="A0CCEB">
                  <a:alpha val="0"/>
                </a:srgbClr>
              </a:clrTo>
            </a:clrChange>
          </a:blip>
          <a:stretch>
            <a:fillRect/>
          </a:stretch>
        </p:blipFill>
        <p:spPr bwMode="auto">
          <a:xfrm>
            <a:off x="10842171" y="587740"/>
            <a:ext cx="7162800" cy="5486400"/>
          </a:xfrm>
          <a:prstGeom prst="rect">
            <a:avLst/>
          </a:prstGeom>
          <a:noFill/>
          <a:ln w="25400">
            <a:noFill/>
            <a:miter lim="800000"/>
            <a:headEnd/>
            <a:tailEnd/>
          </a:ln>
        </p:spPr>
      </p:pic>
      <p:sp>
        <p:nvSpPr>
          <p:cNvPr id="35" name="Rectangle 3"/>
          <p:cNvSpPr txBox="1">
            <a:spLocks noChangeArrowheads="1"/>
          </p:cNvSpPr>
          <p:nvPr/>
        </p:nvSpPr>
        <p:spPr>
          <a:xfrm>
            <a:off x="10210799" y="6990063"/>
            <a:ext cx="7794171" cy="228600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None/>
              <a:defRPr sz="4200" kern="1200">
                <a:solidFill>
                  <a:schemeClr val="tx1">
                    <a:lumMod val="65000"/>
                    <a:lumOff val="35000"/>
                  </a:schemeClr>
                </a:solidFill>
                <a:latin typeface="Calibri"/>
                <a:ea typeface="+mn-ea"/>
                <a:cs typeface="Calibri"/>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65000"/>
                    <a:lumOff val="35000"/>
                  </a:schemeClr>
                </a:solidFill>
                <a:latin typeface="Calibri"/>
                <a:ea typeface="+mn-ea"/>
                <a:cs typeface="Calibri"/>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65000"/>
                    <a:lumOff val="35000"/>
                  </a:schemeClr>
                </a:solidFill>
                <a:latin typeface="Calibri"/>
                <a:ea typeface="+mn-ea"/>
                <a:cs typeface="Calibri"/>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65000"/>
                    <a:lumOff val="35000"/>
                  </a:schemeClr>
                </a:solidFill>
                <a:latin typeface="Calibri"/>
                <a:ea typeface="+mn-ea"/>
                <a:cs typeface="Calibri"/>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65000"/>
                    <a:lumOff val="35000"/>
                  </a:schemeClr>
                </a:solidFill>
                <a:latin typeface="Calibri"/>
                <a:ea typeface="+mn-ea"/>
                <a:cs typeface="Calibri"/>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1371600" lvl="2" indent="0">
              <a:buNone/>
            </a:pPr>
            <a:r>
              <a:rPr lang="en-US" sz="2000" dirty="0">
                <a:solidFill>
                  <a:schemeClr val="tx1"/>
                </a:solidFill>
                <a:latin typeface="Arial Narrow Regular"/>
              </a:rPr>
              <a:t>Waterproofing seals any moisture from entering the building, commonly a EPDM sheet or mopped on tar</a:t>
            </a:r>
            <a:endParaRPr lang="en-US" sz="2000" u="sng" dirty="0">
              <a:solidFill>
                <a:schemeClr val="tx1"/>
              </a:solidFill>
              <a:latin typeface="Arial Narrow Regular"/>
            </a:endParaRPr>
          </a:p>
          <a:p>
            <a:pPr marL="1371600" lvl="2" indent="0">
              <a:buNone/>
            </a:pPr>
            <a:endParaRPr lang="en-US" sz="2000" dirty="0">
              <a:solidFill>
                <a:schemeClr val="tx1"/>
              </a:solidFill>
              <a:latin typeface="Arial Narrow Regular"/>
            </a:endParaRPr>
          </a:p>
          <a:p>
            <a:pPr marL="1371600" lvl="2" indent="0">
              <a:buNone/>
            </a:pPr>
            <a:r>
              <a:rPr lang="en-US" sz="2000" dirty="0">
                <a:solidFill>
                  <a:schemeClr val="tx1"/>
                </a:solidFill>
                <a:latin typeface="Arial Narrow Regular"/>
              </a:rPr>
              <a:t>Insulation is a layer of foam that isolates the building from external temperatures and prevents melting on the roof</a:t>
            </a:r>
            <a:endParaRPr lang="en-US" sz="2000" u="sng" dirty="0">
              <a:solidFill>
                <a:schemeClr val="tx1"/>
              </a:solidFill>
              <a:latin typeface="Arial Narrow Regular"/>
            </a:endParaRPr>
          </a:p>
        </p:txBody>
      </p:sp>
      <p:sp>
        <p:nvSpPr>
          <p:cNvPr id="5" name="Rectangle 4"/>
          <p:cNvSpPr/>
          <p:nvPr/>
        </p:nvSpPr>
        <p:spPr>
          <a:xfrm>
            <a:off x="609600" y="9072685"/>
            <a:ext cx="2590800" cy="1214315"/>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Tree>
    <p:extLst>
      <p:ext uri="{BB962C8B-B14F-4D97-AF65-F5344CB8AC3E}">
        <p14:creationId xmlns:p14="http://schemas.microsoft.com/office/powerpoint/2010/main" val="2716406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251"/>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features &amp; benefits</a:t>
            </a:r>
            <a:br>
              <a:rPr lang="en-US" dirty="0"/>
            </a:br>
            <a:r>
              <a:rPr lang="en-US" dirty="0"/>
              <a:t>roof drains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6</a:t>
            </a:fld>
            <a:endParaRPr b="0" dirty="0">
              <a:latin typeface="Arial Regular" charset="0"/>
            </a:endParaRPr>
          </a:p>
        </p:txBody>
      </p:sp>
      <p:grpSp>
        <p:nvGrpSpPr>
          <p:cNvPr id="26" name="Group 25"/>
          <p:cNvGrpSpPr/>
          <p:nvPr/>
        </p:nvGrpSpPr>
        <p:grpSpPr>
          <a:xfrm>
            <a:off x="7849341" y="5808799"/>
            <a:ext cx="8580120" cy="1863150"/>
            <a:chOff x="7848600" y="2615248"/>
            <a:chExt cx="8580120" cy="1863150"/>
          </a:xfrm>
        </p:grpSpPr>
        <p:grpSp>
          <p:nvGrpSpPr>
            <p:cNvPr id="7" name="Group 6"/>
            <p:cNvGrpSpPr/>
            <p:nvPr/>
          </p:nvGrpSpPr>
          <p:grpSpPr>
            <a:xfrm>
              <a:off x="7848600" y="2615248"/>
              <a:ext cx="4648200" cy="646331"/>
              <a:chOff x="7467600" y="3017520"/>
              <a:chExt cx="4648200" cy="646331"/>
            </a:xfrm>
          </p:grpSpPr>
          <p:sp>
            <p:nvSpPr>
              <p:cNvPr id="8" name="TextBox 7"/>
              <p:cNvSpPr txBox="1"/>
              <p:nvPr/>
            </p:nvSpPr>
            <p:spPr>
              <a:xfrm>
                <a:off x="7587625" y="3017520"/>
                <a:ext cx="4528175" cy="646331"/>
              </a:xfrm>
              <a:prstGeom prst="rect">
                <a:avLst/>
              </a:prstGeom>
              <a:noFill/>
            </p:spPr>
            <p:txBody>
              <a:bodyPr wrap="square" rtlCol="0">
                <a:spAutoFit/>
              </a:bodyPr>
              <a:lstStyle/>
              <a:p>
                <a:r>
                  <a:rPr lang="en-US" sz="3600" dirty="0">
                    <a:solidFill>
                      <a:schemeClr val="accent1"/>
                    </a:solidFill>
                    <a:latin typeface="Arial Narrow Regular" charset="0"/>
                  </a:rPr>
                  <a:t>common roof drains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400110"/>
              <a:chOff x="7528560" y="3924300"/>
              <a:chExt cx="3931920" cy="400110"/>
            </a:xfrm>
          </p:grpSpPr>
          <p:sp>
            <p:nvSpPr>
              <p:cNvPr id="11" name="TextBox 10"/>
              <p:cNvSpPr txBox="1"/>
              <p:nvPr/>
            </p:nvSpPr>
            <p:spPr>
              <a:xfrm>
                <a:off x="7620000" y="3924300"/>
                <a:ext cx="3840480" cy="400110"/>
              </a:xfrm>
              <a:prstGeom prst="rect">
                <a:avLst/>
              </a:prstGeom>
              <a:noFill/>
            </p:spPr>
            <p:txBody>
              <a:bodyPr wrap="square" rtlCol="0">
                <a:spAutoFit/>
              </a:bodyPr>
              <a:lstStyle/>
              <a:p>
                <a:r>
                  <a:rPr lang="en-US" sz="2000" dirty="0">
                    <a:solidFill>
                      <a:schemeClr val="tx2"/>
                    </a:solidFill>
                    <a:latin typeface="Arial Regular" charset="0"/>
                  </a:rPr>
                  <a:t>Primary roof drains	</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078288"/>
              <a:ext cx="3931920" cy="400110"/>
              <a:chOff x="7528560" y="3939160"/>
              <a:chExt cx="3931920" cy="400110"/>
            </a:xfrm>
          </p:grpSpPr>
          <p:sp>
            <p:nvSpPr>
              <p:cNvPr id="14" name="TextBox 13"/>
              <p:cNvSpPr txBox="1"/>
              <p:nvPr/>
            </p:nvSpPr>
            <p:spPr>
              <a:xfrm>
                <a:off x="7620000" y="3939160"/>
                <a:ext cx="3840480" cy="400110"/>
              </a:xfrm>
              <a:prstGeom prst="rect">
                <a:avLst/>
              </a:prstGeom>
              <a:noFill/>
            </p:spPr>
            <p:txBody>
              <a:bodyPr wrap="square" rtlCol="0">
                <a:spAutoFit/>
              </a:bodyPr>
              <a:lstStyle/>
              <a:p>
                <a:r>
                  <a:rPr lang="en-US" sz="2000" dirty="0">
                    <a:solidFill>
                      <a:schemeClr val="tx2"/>
                    </a:solidFill>
                    <a:latin typeface="Arial Regular" charset="0"/>
                  </a:rPr>
                  <a:t>Siphonic roof drains</a:t>
                </a:r>
                <a:endParaRPr lang="uk-UA" sz="2000" dirty="0">
                  <a:solidFill>
                    <a:schemeClr val="tx2"/>
                  </a:solidFill>
                  <a:latin typeface="Arial Regular" charset="0"/>
                </a:endParaRPr>
              </a:p>
            </p:txBody>
          </p:sp>
          <p:sp>
            <p:nvSpPr>
              <p:cNvPr id="15" name="Oval 14"/>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9648"/>
              <a:ext cx="3931920" cy="400110"/>
              <a:chOff x="7528560" y="3924300"/>
              <a:chExt cx="3931920" cy="400110"/>
            </a:xfrm>
          </p:grpSpPr>
          <p:sp>
            <p:nvSpPr>
              <p:cNvPr id="17" name="TextBox 16"/>
              <p:cNvSpPr txBox="1"/>
              <p:nvPr/>
            </p:nvSpPr>
            <p:spPr>
              <a:xfrm>
                <a:off x="7620000" y="3924300"/>
                <a:ext cx="3840480" cy="400110"/>
              </a:xfrm>
              <a:prstGeom prst="rect">
                <a:avLst/>
              </a:prstGeom>
              <a:noFill/>
            </p:spPr>
            <p:txBody>
              <a:bodyPr wrap="square" rtlCol="0">
                <a:spAutoFit/>
              </a:bodyPr>
              <a:lstStyle/>
              <a:p>
                <a:r>
                  <a:rPr lang="en-US" sz="2000" dirty="0">
                    <a:solidFill>
                      <a:schemeClr val="tx2"/>
                    </a:solidFill>
                    <a:latin typeface="Arial Regular" charset="0"/>
                  </a:rPr>
                  <a:t>Control-Flo™ roof drains</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078288"/>
              <a:ext cx="3931920" cy="400110"/>
              <a:chOff x="7528560" y="3939160"/>
              <a:chExt cx="3931920" cy="400110"/>
            </a:xfrm>
          </p:grpSpPr>
          <p:sp>
            <p:nvSpPr>
              <p:cNvPr id="20" name="TextBox 19"/>
              <p:cNvSpPr txBox="1"/>
              <p:nvPr/>
            </p:nvSpPr>
            <p:spPr>
              <a:xfrm>
                <a:off x="7620000" y="3939160"/>
                <a:ext cx="3840480" cy="400110"/>
              </a:xfrm>
              <a:prstGeom prst="rect">
                <a:avLst/>
              </a:prstGeom>
              <a:noFill/>
            </p:spPr>
            <p:txBody>
              <a:bodyPr wrap="square" rtlCol="0">
                <a:spAutoFit/>
              </a:bodyPr>
              <a:lstStyle/>
              <a:p>
                <a:r>
                  <a:rPr lang="en-US" sz="2000" dirty="0">
                    <a:solidFill>
                      <a:schemeClr val="tx2"/>
                    </a:solidFill>
                    <a:latin typeface="Arial Regular" charset="0"/>
                  </a:rPr>
                  <a:t>Promenade/deck roof drains</a:t>
                </a:r>
                <a:endParaRPr lang="uk-UA" sz="2000" dirty="0">
                  <a:solidFill>
                    <a:schemeClr val="tx2"/>
                  </a:solidFill>
                  <a:latin typeface="Arial Regular" charset="0"/>
                </a:endParaRPr>
              </a:p>
            </p:txBody>
          </p:sp>
          <p:sp>
            <p:nvSpPr>
              <p:cNvPr id="21" name="Oval 20"/>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295658" cy="2620925"/>
            <a:chOff x="7848600" y="5084128"/>
            <a:chExt cx="9295658" cy="2620925"/>
          </a:xfrm>
        </p:grpSpPr>
        <p:grpSp>
          <p:nvGrpSpPr>
            <p:cNvPr id="22" name="Group 21"/>
            <p:cNvGrpSpPr/>
            <p:nvPr/>
          </p:nvGrpSpPr>
          <p:grpSpPr>
            <a:xfrm>
              <a:off x="7848600" y="5084128"/>
              <a:ext cx="7619259" cy="646331"/>
              <a:chOff x="7467600" y="5557807"/>
              <a:chExt cx="7619259" cy="646331"/>
            </a:xfrm>
          </p:grpSpPr>
          <p:sp>
            <p:nvSpPr>
              <p:cNvPr id="23" name="TextBox 22"/>
              <p:cNvSpPr txBox="1"/>
              <p:nvPr/>
            </p:nvSpPr>
            <p:spPr>
              <a:xfrm>
                <a:off x="7587625" y="5557807"/>
                <a:ext cx="7499234" cy="646331"/>
              </a:xfrm>
              <a:prstGeom prst="rect">
                <a:avLst/>
              </a:prstGeom>
              <a:noFill/>
            </p:spPr>
            <p:txBody>
              <a:bodyPr wrap="square" rtlCol="0">
                <a:spAutoFit/>
              </a:bodyPr>
              <a:lstStyle/>
              <a:p>
                <a:r>
                  <a:rPr lang="en-US" sz="3600" dirty="0">
                    <a:solidFill>
                      <a:schemeClr val="accent1"/>
                    </a:solidFill>
                    <a:latin typeface="Arial Narrow Regular" charset="0"/>
                  </a:rPr>
                  <a:t>systematic rainwater drainage</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6073837"/>
              <a:ext cx="8864261" cy="1631216"/>
            </a:xfrm>
            <a:prstGeom prst="rect">
              <a:avLst/>
            </a:prstGeom>
            <a:noFill/>
          </p:spPr>
          <p:txBody>
            <a:bodyPr wrap="square" rtlCol="0">
              <a:spAutoFit/>
            </a:bodyPr>
            <a:lstStyle/>
            <a:p>
              <a:r>
                <a:rPr lang="en-US" sz="2000" dirty="0">
                  <a:solidFill>
                    <a:schemeClr val="tx2"/>
                  </a:solidFill>
                  <a:latin typeface="Arial Regular" charset="0"/>
                </a:rPr>
                <a:t>Systematically collects and drains rainwater off a roof</a:t>
              </a:r>
            </a:p>
            <a:p>
              <a:r>
                <a:rPr lang="en-US" sz="2000" dirty="0">
                  <a:solidFill>
                    <a:schemeClr val="tx2"/>
                  </a:solidFill>
                  <a:latin typeface="Arial Regular" charset="0"/>
                </a:rPr>
                <a:t>Drain body materials = cast iron (for fire codes), stainless steel, polymer</a:t>
              </a:r>
            </a:p>
            <a:p>
              <a:r>
                <a:rPr lang="en-US" sz="2000" dirty="0">
                  <a:solidFill>
                    <a:schemeClr val="tx2"/>
                  </a:solidFill>
                  <a:latin typeface="Arial Regular" charset="0"/>
                </a:rPr>
                <a:t>Various flange diameters to accommodate a range in roof sizes</a:t>
              </a:r>
            </a:p>
            <a:p>
              <a:r>
                <a:rPr lang="en-US" sz="2000" dirty="0">
                  <a:solidFill>
                    <a:schemeClr val="tx2"/>
                  </a:solidFill>
                  <a:latin typeface="Arial Regular" charset="0"/>
                </a:rPr>
                <a:t>New construction and retrofit drains</a:t>
              </a:r>
            </a:p>
            <a:p>
              <a:r>
                <a:rPr lang="en-US" sz="2000" dirty="0">
                  <a:solidFill>
                    <a:schemeClr val="tx2"/>
                  </a:solidFill>
                  <a:latin typeface="Arial Regular" charset="0"/>
                </a:rPr>
                <a:t>Many interchangeable drain components</a:t>
              </a:r>
            </a:p>
          </p:txBody>
        </p:sp>
      </p:grpSp>
      <p:sp>
        <p:nvSpPr>
          <p:cNvPr id="29" name="TextBox 28"/>
          <p:cNvSpPr txBox="1"/>
          <p:nvPr/>
        </p:nvSpPr>
        <p:spPr>
          <a:xfrm>
            <a:off x="8382741" y="7790759"/>
            <a:ext cx="3840480" cy="400110"/>
          </a:xfrm>
          <a:prstGeom prst="rect">
            <a:avLst/>
          </a:prstGeom>
          <a:noFill/>
        </p:spPr>
        <p:txBody>
          <a:bodyPr wrap="square" rtlCol="0">
            <a:spAutoFit/>
          </a:bodyPr>
          <a:lstStyle/>
          <a:p>
            <a:r>
              <a:rPr lang="en-US" sz="2000" dirty="0">
                <a:solidFill>
                  <a:schemeClr val="tx2"/>
                </a:solidFill>
                <a:latin typeface="Arial Regular" charset="0"/>
              </a:rPr>
              <a:t>Green roof drains</a:t>
            </a:r>
            <a:endParaRPr lang="uk-UA" sz="2000" dirty="0">
              <a:solidFill>
                <a:schemeClr val="tx2"/>
              </a:solidFill>
              <a:latin typeface="Arial Regular" charset="0"/>
            </a:endParaRPr>
          </a:p>
        </p:txBody>
      </p:sp>
      <p:sp>
        <p:nvSpPr>
          <p:cNvPr id="30" name="TextBox 29"/>
          <p:cNvSpPr txBox="1"/>
          <p:nvPr/>
        </p:nvSpPr>
        <p:spPr>
          <a:xfrm>
            <a:off x="12607834" y="7792953"/>
            <a:ext cx="3840480" cy="400110"/>
          </a:xfrm>
          <a:prstGeom prst="rect">
            <a:avLst/>
          </a:prstGeom>
          <a:noFill/>
        </p:spPr>
        <p:txBody>
          <a:bodyPr wrap="square" rtlCol="0">
            <a:spAutoFit/>
          </a:bodyPr>
          <a:lstStyle/>
          <a:p>
            <a:r>
              <a:rPr lang="en-US" sz="2000" dirty="0">
                <a:solidFill>
                  <a:schemeClr val="tx2"/>
                </a:solidFill>
                <a:latin typeface="Arial Regular" charset="0"/>
              </a:rPr>
              <a:t>Scupper (overflow) roof drains</a:t>
            </a:r>
            <a:endParaRPr lang="uk-UA" sz="2000" dirty="0">
              <a:solidFill>
                <a:schemeClr val="tx2"/>
              </a:solidFill>
              <a:latin typeface="Arial Regular" charset="0"/>
            </a:endParaRPr>
          </a:p>
        </p:txBody>
      </p:sp>
      <p:sp>
        <p:nvSpPr>
          <p:cNvPr id="31" name="Oval 30"/>
          <p:cNvSpPr/>
          <p:nvPr/>
        </p:nvSpPr>
        <p:spPr>
          <a:xfrm>
            <a:off x="12496800" y="794766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2" name="Oval 31"/>
          <p:cNvSpPr/>
          <p:nvPr/>
        </p:nvSpPr>
        <p:spPr>
          <a:xfrm>
            <a:off x="8290560" y="794766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pic>
        <p:nvPicPr>
          <p:cNvPr id="33" name="Picture 7" descr="Z100"/>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a:xfrm>
            <a:off x="1004513" y="2363155"/>
            <a:ext cx="2595937" cy="1933973"/>
          </a:xfrm>
          <a:prstGeom prst="rect">
            <a:avLst/>
          </a:prstGeom>
          <a:noFill/>
          <a:ln/>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631" y="2363155"/>
            <a:ext cx="2850169" cy="2061560"/>
          </a:xfrm>
          <a:prstGeom prst="rect">
            <a:avLst/>
          </a:prstGeom>
        </p:spPr>
      </p:pic>
      <p:pic>
        <p:nvPicPr>
          <p:cNvPr id="35" name="Picture 3"/>
          <p:cNvPicPr>
            <a:picLocks noChangeAspect="1" noChangeArrowheads="1"/>
          </p:cNvPicPr>
          <p:nvPr/>
        </p:nvPicPr>
        <p:blipFill rotWithShape="1">
          <a:blip r:embed="rId4" cstate="print"/>
          <a:srcRect t="11116" r="68443" b="52758"/>
          <a:stretch/>
        </p:blipFill>
        <p:spPr bwMode="auto">
          <a:xfrm>
            <a:off x="944746" y="4885630"/>
            <a:ext cx="2919912" cy="1981200"/>
          </a:xfrm>
          <a:prstGeom prst="rect">
            <a:avLst/>
          </a:prstGeom>
          <a:noFill/>
          <a:ln w="9525">
            <a:noFill/>
            <a:miter lim="800000"/>
            <a:headEnd/>
            <a:tailEnd/>
          </a:ln>
          <a:effectLst/>
        </p:spPr>
      </p:pic>
      <p:pic>
        <p:nvPicPr>
          <p:cNvPr id="36" name="Picture 6" descr="Z150"/>
          <p:cNvPicPr>
            <a:picLocks noChangeAspect="1" noChangeArrowheads="1"/>
          </p:cNvPicPr>
          <p:nvPr/>
        </p:nvPicPr>
        <p:blipFill>
          <a:blip r:embed="rId5" cstate="print">
            <a:clrChange>
              <a:clrFrom>
                <a:srgbClr val="FFFFFF"/>
              </a:clrFrom>
              <a:clrTo>
                <a:srgbClr val="FFFFFF">
                  <a:alpha val="0"/>
                </a:srgbClr>
              </a:clrTo>
            </a:clrChange>
          </a:blip>
          <a:stretch>
            <a:fillRect/>
          </a:stretch>
        </p:blipFill>
        <p:spPr>
          <a:xfrm>
            <a:off x="4267200" y="4929453"/>
            <a:ext cx="3189950" cy="1779283"/>
          </a:xfrm>
          <a:prstGeom prst="rect">
            <a:avLst/>
          </a:prstGeom>
          <a:noFill/>
          <a:ln/>
        </p:spPr>
      </p:pic>
      <p:pic>
        <p:nvPicPr>
          <p:cNvPr id="37" name="Picture 2" descr="Product Image"/>
          <p:cNvPicPr>
            <a:picLocks noChangeAspect="1" noChangeArrowheads="1"/>
          </p:cNvPicPr>
          <p:nvPr/>
        </p:nvPicPr>
        <p:blipFill>
          <a:blip r:embed="rId6" cstate="print"/>
          <a:srcRect/>
          <a:stretch>
            <a:fillRect/>
          </a:stretch>
        </p:blipFill>
        <p:spPr bwMode="auto">
          <a:xfrm>
            <a:off x="914400" y="7111335"/>
            <a:ext cx="2857500" cy="2857500"/>
          </a:xfrm>
          <a:prstGeom prst="rect">
            <a:avLst/>
          </a:prstGeom>
          <a:noFill/>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400" y="7152053"/>
            <a:ext cx="3099580" cy="2597660"/>
          </a:xfrm>
          <a:prstGeom prst="rect">
            <a:avLst/>
          </a:prstGeom>
        </p:spPr>
      </p:pic>
      <p:sp>
        <p:nvSpPr>
          <p:cNvPr id="39" name="TextBox 38"/>
          <p:cNvSpPr txBox="1"/>
          <p:nvPr/>
        </p:nvSpPr>
        <p:spPr>
          <a:xfrm>
            <a:off x="8334103" y="8710270"/>
            <a:ext cx="7543059" cy="707886"/>
          </a:xfrm>
          <a:prstGeom prst="rect">
            <a:avLst/>
          </a:prstGeom>
          <a:noFill/>
        </p:spPr>
        <p:txBody>
          <a:bodyPr wrap="square" rtlCol="0">
            <a:spAutoFit/>
          </a:bodyPr>
          <a:lstStyle/>
          <a:p>
            <a:r>
              <a:rPr lang="en-US" sz="2000" dirty="0">
                <a:solidFill>
                  <a:schemeClr val="tx2"/>
                </a:solidFill>
                <a:latin typeface="Arial Regular" charset="0"/>
              </a:rPr>
              <a:t>ASME standard</a:t>
            </a:r>
          </a:p>
          <a:p>
            <a:r>
              <a:rPr lang="en-US" sz="2000" dirty="0">
                <a:solidFill>
                  <a:schemeClr val="tx2"/>
                </a:solidFill>
                <a:latin typeface="Arial Regular" charset="0"/>
              </a:rPr>
              <a:t>One-year warranty, to match most new building warranties</a:t>
            </a:r>
            <a:endParaRPr lang="uk-UA" sz="2000" dirty="0">
              <a:solidFill>
                <a:schemeClr val="tx2"/>
              </a:solidFill>
              <a:latin typeface="Arial Regular" charset="0"/>
            </a:endParaRPr>
          </a:p>
        </p:txBody>
      </p:sp>
    </p:spTree>
    <p:extLst>
      <p:ext uri="{BB962C8B-B14F-4D97-AF65-F5344CB8AC3E}">
        <p14:creationId xmlns:p14="http://schemas.microsoft.com/office/powerpoint/2010/main" val="149691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6896101" cy="1962076"/>
          </a:xfrm>
        </p:spPr>
        <p:txBody>
          <a:bodyPr/>
          <a:lstStyle/>
          <a:p>
            <a:r>
              <a:rPr lang="en-US" dirty="0">
                <a:solidFill>
                  <a:schemeClr val="accent1"/>
                </a:solidFill>
              </a:rPr>
              <a:t>features &amp; benefits</a:t>
            </a:r>
            <a:br>
              <a:rPr lang="en-US" dirty="0"/>
            </a:br>
            <a:r>
              <a:rPr lang="en-US" dirty="0"/>
              <a:t>primary roof drains </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7</a:t>
            </a:fld>
            <a:endParaRPr b="0" dirty="0">
              <a:latin typeface="Arial Regular" charset="0"/>
            </a:endParaRPr>
          </a:p>
        </p:txBody>
      </p:sp>
      <p:grpSp>
        <p:nvGrpSpPr>
          <p:cNvPr id="27" name="Group 26"/>
          <p:cNvGrpSpPr/>
          <p:nvPr/>
        </p:nvGrpSpPr>
        <p:grpSpPr>
          <a:xfrm>
            <a:off x="990600" y="4490677"/>
            <a:ext cx="7672859" cy="1034020"/>
            <a:chOff x="7848600" y="5084128"/>
            <a:chExt cx="7672859" cy="1034020"/>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Z100</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48816"/>
              <a:ext cx="7241463" cy="369332"/>
            </a:xfrm>
            <a:prstGeom prst="rect">
              <a:avLst/>
            </a:prstGeom>
            <a:noFill/>
          </p:spPr>
          <p:txBody>
            <a:bodyPr wrap="square" rtlCol="0">
              <a:spAutoFit/>
            </a:bodyPr>
            <a:lstStyle/>
            <a:p>
              <a:endParaRPr lang="en-US" sz="1800" dirty="0">
                <a:solidFill>
                  <a:schemeClr val="tx2"/>
                </a:solidFill>
                <a:latin typeface="Arial Regular" charset="0"/>
              </a:endParaRPr>
            </a:p>
          </p:txBody>
        </p:sp>
      </p:gr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6764358"/>
            <a:ext cx="7672858" cy="1691385"/>
            <a:chOff x="7848600" y="5084128"/>
            <a:chExt cx="7672858" cy="1691385"/>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Z101</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241462" cy="1015663"/>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Regular" charset="0"/>
                </a:rPr>
                <a:t>Dome open area of 216 square inches for high capacity</a:t>
              </a:r>
            </a:p>
            <a:p>
              <a:pPr marL="285750" indent="-285750">
                <a:buClr>
                  <a:schemeClr val="tx2"/>
                </a:buClr>
                <a:buFont typeface="Arial" panose="020B0604020202020204" pitchFamily="34" charset="0"/>
                <a:buChar char="•"/>
              </a:pPr>
              <a:r>
                <a:rPr lang="en-US" sz="2000" dirty="0">
                  <a:solidFill>
                    <a:schemeClr val="tx2"/>
                  </a:solidFill>
                  <a:latin typeface="Arial Regular" charset="0"/>
                </a:rPr>
                <a:t>8”, 10”, and 12” no-hub connection only</a:t>
              </a:r>
            </a:p>
            <a:p>
              <a:pPr marL="285750" indent="-285750">
                <a:buClr>
                  <a:schemeClr val="tx2"/>
                </a:buClr>
                <a:buFont typeface="Arial" panose="020B0604020202020204" pitchFamily="34" charset="0"/>
                <a:buChar char="•"/>
              </a:pPr>
              <a:r>
                <a:rPr lang="en-US" sz="2000" dirty="0">
                  <a:solidFill>
                    <a:schemeClr val="tx2"/>
                  </a:solidFill>
                  <a:latin typeface="Arial Regular" charset="0"/>
                </a:rPr>
                <a:t>Standard with clamping collar and low silhouette iron dome</a:t>
              </a:r>
            </a:p>
          </p:txBody>
        </p:sp>
      </p:grpSp>
      <p:sp>
        <p:nvSpPr>
          <p:cNvPr id="16" name="Rectangle 15"/>
          <p:cNvSpPr/>
          <p:nvPr/>
        </p:nvSpPr>
        <p:spPr>
          <a:xfrm>
            <a:off x="9124951" y="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7" name="Picture 9"/>
          <p:cNvPicPr>
            <a:picLocks noChangeAspect="1" noChangeArrowheads="1"/>
          </p:cNvPicPr>
          <p:nvPr/>
        </p:nvPicPr>
        <p:blipFill>
          <a:blip r:embed="rId2" cstate="print">
            <a:clrChange>
              <a:clrFrom>
                <a:srgbClr val="A0CCEB"/>
              </a:clrFrom>
              <a:clrTo>
                <a:srgbClr val="A0CCEB">
                  <a:alpha val="0"/>
                </a:srgbClr>
              </a:clrTo>
            </a:clrChange>
          </a:blip>
          <a:stretch>
            <a:fillRect/>
          </a:stretch>
        </p:blipFill>
        <p:spPr>
          <a:xfrm>
            <a:off x="12504316" y="281876"/>
            <a:ext cx="5666984" cy="8556001"/>
          </a:xfrm>
          <a:prstGeom prst="rect">
            <a:avLst/>
          </a:prstGeom>
        </p:spPr>
      </p:pic>
      <p:pic>
        <p:nvPicPr>
          <p:cNvPr id="18" name="Picture 7" descr="Z100"/>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a:xfrm>
            <a:off x="9613102" y="4419061"/>
            <a:ext cx="2595937" cy="1933973"/>
          </a:xfrm>
          <a:prstGeom prst="rect">
            <a:avLst/>
          </a:prstGeom>
          <a:noFill/>
          <a:ln/>
        </p:spPr>
      </p:pic>
      <p:sp>
        <p:nvSpPr>
          <p:cNvPr id="19" name="TextBox 18"/>
          <p:cNvSpPr txBox="1"/>
          <p:nvPr/>
        </p:nvSpPr>
        <p:spPr>
          <a:xfrm>
            <a:off x="10016010" y="3443303"/>
            <a:ext cx="2315825" cy="1015663"/>
          </a:xfrm>
          <a:prstGeom prst="rect">
            <a:avLst/>
          </a:prstGeom>
          <a:noFill/>
        </p:spPr>
        <p:txBody>
          <a:bodyPr wrap="square" rtlCol="0">
            <a:spAutoFit/>
          </a:bodyPr>
          <a:lstStyle/>
          <a:p>
            <a:r>
              <a:rPr lang="en-US" sz="2000" dirty="0">
                <a:latin typeface="Arial Narrow Regular"/>
              </a:rPr>
              <a:t>Z100 </a:t>
            </a:r>
          </a:p>
          <a:p>
            <a:r>
              <a:rPr lang="en-US" sz="2000" dirty="0">
                <a:latin typeface="Arial Narrow Regular"/>
              </a:rPr>
              <a:t>15” diameter </a:t>
            </a:r>
          </a:p>
          <a:p>
            <a:r>
              <a:rPr lang="en-US" sz="2000" dirty="0">
                <a:latin typeface="Arial Narrow Regular"/>
              </a:rPr>
              <a:t>primary roof drain</a:t>
            </a:r>
          </a:p>
        </p:txBody>
      </p:sp>
      <p:sp>
        <p:nvSpPr>
          <p:cNvPr id="20" name="Rectangle 3"/>
          <p:cNvSpPr txBox="1">
            <a:spLocks noChangeArrowheads="1"/>
          </p:cNvSpPr>
          <p:nvPr/>
        </p:nvSpPr>
        <p:spPr>
          <a:xfrm>
            <a:off x="4367546" y="4000500"/>
            <a:ext cx="8007625" cy="2864880"/>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38138" indent="-338138">
              <a:spcBef>
                <a:spcPts val="0"/>
              </a:spcBef>
              <a:spcAft>
                <a:spcPts val="900"/>
              </a:spcAft>
              <a:buFontTx/>
              <a:buChar char="•"/>
              <a:tabLst>
                <a:tab pos="338138" algn="l"/>
              </a:tabLst>
            </a:pPr>
            <a:endParaRPr lang="en-US" sz="1800" dirty="0">
              <a:solidFill>
                <a:schemeClr val="tx1">
                  <a:lumMod val="65000"/>
                  <a:lumOff val="35000"/>
                </a:schemeClr>
              </a:solidFill>
              <a:latin typeface="Arial Narrow Regular"/>
            </a:endParaRPr>
          </a:p>
        </p:txBody>
      </p:sp>
      <p:pic>
        <p:nvPicPr>
          <p:cNvPr id="21" name="Picture 20" descr="Z101"/>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9478036" y="6659582"/>
            <a:ext cx="3149765" cy="2446318"/>
          </a:xfrm>
          <a:prstGeom prst="rect">
            <a:avLst/>
          </a:prstGeom>
          <a:noFill/>
          <a:ln w="9525">
            <a:noFill/>
            <a:miter lim="800000"/>
            <a:headEnd/>
            <a:tailEnd/>
          </a:ln>
        </p:spPr>
      </p:pic>
      <p:sp>
        <p:nvSpPr>
          <p:cNvPr id="26" name="TextBox 25"/>
          <p:cNvSpPr txBox="1"/>
          <p:nvPr/>
        </p:nvSpPr>
        <p:spPr>
          <a:xfrm>
            <a:off x="10246616" y="9096970"/>
            <a:ext cx="3733736" cy="1015663"/>
          </a:xfrm>
          <a:prstGeom prst="rect">
            <a:avLst/>
          </a:prstGeom>
          <a:noFill/>
        </p:spPr>
        <p:txBody>
          <a:bodyPr wrap="square" rtlCol="0">
            <a:spAutoFit/>
          </a:bodyPr>
          <a:lstStyle/>
          <a:p>
            <a:r>
              <a:rPr lang="en-US" sz="2000" dirty="0">
                <a:latin typeface="Arial Narrow Regular"/>
              </a:rPr>
              <a:t>Z101 </a:t>
            </a:r>
          </a:p>
          <a:p>
            <a:r>
              <a:rPr lang="en-US" sz="2000" dirty="0">
                <a:latin typeface="Arial Narrow Regular"/>
              </a:rPr>
              <a:t>20” diameter high capacity </a:t>
            </a:r>
          </a:p>
          <a:p>
            <a:r>
              <a:rPr lang="en-US" sz="2000" dirty="0">
                <a:latin typeface="Arial Narrow Regular"/>
              </a:rPr>
              <a:t>primary roof drain</a:t>
            </a:r>
          </a:p>
        </p:txBody>
      </p:sp>
      <p:sp>
        <p:nvSpPr>
          <p:cNvPr id="6" name="Rectangle 5"/>
          <p:cNvSpPr/>
          <p:nvPr/>
        </p:nvSpPr>
        <p:spPr>
          <a:xfrm>
            <a:off x="1255759" y="5100277"/>
            <a:ext cx="9144000" cy="1323439"/>
          </a:xfrm>
          <a:prstGeom prst="rect">
            <a:avLst/>
          </a:prstGeom>
        </p:spPr>
        <p:txBody>
          <a:bodyPr>
            <a:spAutoFit/>
          </a:bodyPr>
          <a:lstStyle/>
          <a:p>
            <a:pPr marL="338138" indent="-338138">
              <a:buClr>
                <a:schemeClr val="tx2"/>
              </a:buClr>
              <a:buFontTx/>
              <a:buChar char="•"/>
              <a:tabLst>
                <a:tab pos="338138" algn="l"/>
              </a:tabLst>
            </a:pPr>
            <a:r>
              <a:rPr lang="en-US" sz="2000" dirty="0">
                <a:solidFill>
                  <a:schemeClr val="accent1"/>
                </a:solidFill>
                <a:latin typeface="Arial" panose="020B0604020202020204" pitchFamily="34" charset="0"/>
                <a:cs typeface="Arial" panose="020B0604020202020204" pitchFamily="34" charset="0"/>
              </a:rPr>
              <a:t>Highly customizable</a:t>
            </a:r>
          </a:p>
          <a:p>
            <a:pPr marL="338138" indent="-338138">
              <a:spcBef>
                <a:spcPts val="0"/>
              </a:spcBef>
              <a:buClr>
                <a:schemeClr val="tx2"/>
              </a:buClr>
              <a:buFontTx/>
              <a:buChar char="•"/>
              <a:tabLst>
                <a:tab pos="338138" algn="l"/>
              </a:tabLst>
            </a:pPr>
            <a:r>
              <a:rPr lang="en-US" sz="2000" dirty="0">
                <a:solidFill>
                  <a:schemeClr val="tx2"/>
                </a:solidFill>
                <a:latin typeface="Arial" panose="020B0604020202020204" pitchFamily="34" charset="0"/>
                <a:cs typeface="Arial" panose="020B0604020202020204" pitchFamily="34" charset="0"/>
              </a:rPr>
              <a:t>Standard with clamping collar and low silhouette Poly-Dome</a:t>
            </a:r>
          </a:p>
          <a:p>
            <a:pPr marL="338138" indent="-338138">
              <a:buClr>
                <a:schemeClr val="tx2"/>
              </a:buClr>
              <a:buFontTx/>
              <a:buChar char="•"/>
              <a:tabLst>
                <a:tab pos="338138" algn="l"/>
              </a:tabLst>
            </a:pPr>
            <a:r>
              <a:rPr lang="en-US" sz="2000" dirty="0">
                <a:solidFill>
                  <a:schemeClr val="tx2"/>
                </a:solidFill>
                <a:latin typeface="Arial" panose="020B0604020202020204" pitchFamily="34" charset="0"/>
                <a:cs typeface="Arial" panose="020B0604020202020204" pitchFamily="34" charset="0"/>
              </a:rPr>
              <a:t>Aluminum, bronze, and cast iron domes also available</a:t>
            </a:r>
          </a:p>
          <a:p>
            <a:pPr marL="338138" indent="-338138">
              <a:spcBef>
                <a:spcPts val="0"/>
              </a:spcBef>
              <a:buClr>
                <a:schemeClr val="tx2"/>
              </a:buClr>
              <a:buFontTx/>
              <a:buChar char="•"/>
              <a:tabLst>
                <a:tab pos="338138" algn="l"/>
              </a:tabLst>
            </a:pPr>
            <a:r>
              <a:rPr lang="en-US" sz="2000" dirty="0">
                <a:solidFill>
                  <a:schemeClr val="tx2"/>
                </a:solidFill>
                <a:latin typeface="Arial" panose="020B0604020202020204" pitchFamily="34" charset="0"/>
                <a:cs typeface="Arial" panose="020B0604020202020204" pitchFamily="34" charset="0"/>
              </a:rPr>
              <a:t>2”-8” outlet sizes</a:t>
            </a:r>
          </a:p>
        </p:txBody>
      </p:sp>
      <p:grpSp>
        <p:nvGrpSpPr>
          <p:cNvPr id="30" name="Group 29"/>
          <p:cNvGrpSpPr/>
          <p:nvPr/>
        </p:nvGrpSpPr>
        <p:grpSpPr>
          <a:xfrm>
            <a:off x="990600" y="2487194"/>
            <a:ext cx="7968219" cy="1680351"/>
            <a:chOff x="7848600" y="5084128"/>
            <a:chExt cx="7968219" cy="1680351"/>
          </a:xfrm>
        </p:grpSpPr>
        <p:grpSp>
          <p:nvGrpSpPr>
            <p:cNvPr id="32" name="Group 31"/>
            <p:cNvGrpSpPr/>
            <p:nvPr/>
          </p:nvGrpSpPr>
          <p:grpSpPr>
            <a:xfrm>
              <a:off x="7848600" y="5084128"/>
              <a:ext cx="7380759" cy="646331"/>
              <a:chOff x="7467600" y="5557807"/>
              <a:chExt cx="7380759" cy="646331"/>
            </a:xfrm>
          </p:grpSpPr>
          <p:sp>
            <p:nvSpPr>
              <p:cNvPr id="34" name="TextBox 33"/>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main roof drainage</a:t>
                </a:r>
                <a:endParaRPr lang="uk-UA" sz="3600" dirty="0">
                  <a:solidFill>
                    <a:schemeClr val="accent1"/>
                  </a:solidFill>
                  <a:latin typeface="Arial Narrow Regular" charset="0"/>
                </a:endParaRPr>
              </a:p>
            </p:txBody>
          </p:sp>
          <p:cxnSp>
            <p:nvCxnSpPr>
              <p:cNvPr id="35" name="Straight Connector 34"/>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8279996" y="5748816"/>
              <a:ext cx="7536823" cy="1015663"/>
            </a:xfrm>
            <a:prstGeom prst="rect">
              <a:avLst/>
            </a:prstGeom>
            <a:noFill/>
          </p:spPr>
          <p:txBody>
            <a:bodyPr wrap="square" rtlCol="0">
              <a:spAutoFit/>
            </a:bodyPr>
            <a:lstStyle/>
            <a:p>
              <a:r>
                <a:rPr lang="en-US" sz="2000" dirty="0">
                  <a:solidFill>
                    <a:schemeClr val="tx2"/>
                  </a:solidFill>
                  <a:latin typeface="Arial Regular"/>
                </a:rPr>
                <a:t>Collects rainwater from the roof and drains it into the storm sewer </a:t>
              </a:r>
            </a:p>
            <a:p>
              <a:r>
                <a:rPr lang="en-US" sz="2000" dirty="0">
                  <a:solidFill>
                    <a:schemeClr val="tx2"/>
                  </a:solidFill>
                  <a:latin typeface="Arial Regular"/>
                </a:rPr>
                <a:t>Provides drainage for large, medium, and small roof areas</a:t>
              </a:r>
            </a:p>
            <a:p>
              <a:r>
                <a:rPr lang="en-US" sz="2000" dirty="0">
                  <a:solidFill>
                    <a:schemeClr val="tx2"/>
                  </a:solidFill>
                  <a:latin typeface="Arial Regular"/>
                </a:rPr>
                <a:t>Accessories = deck plates, extensions, and underdeck clamps</a:t>
              </a:r>
              <a:endParaRPr lang="en-US" sz="2000" dirty="0">
                <a:solidFill>
                  <a:schemeClr val="tx2"/>
                </a:solidFill>
                <a:latin typeface="Arial Regular" charset="0"/>
              </a:endParaRPr>
            </a:p>
          </p:txBody>
        </p:sp>
      </p:grpSp>
    </p:spTree>
    <p:extLst>
      <p:ext uri="{BB962C8B-B14F-4D97-AF65-F5344CB8AC3E}">
        <p14:creationId xmlns:p14="http://schemas.microsoft.com/office/powerpoint/2010/main" val="3738850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7615083" cy="1338828"/>
          </a:xfrm>
        </p:spPr>
        <p:txBody>
          <a:bodyPr/>
          <a:lstStyle/>
          <a:p>
            <a:r>
              <a:rPr lang="en-US" dirty="0">
                <a:solidFill>
                  <a:schemeClr val="accent1"/>
                </a:solidFill>
              </a:rPr>
              <a:t>features &amp; benefits</a:t>
            </a:r>
            <a:br>
              <a:rPr lang="en-US" dirty="0"/>
            </a:br>
            <a:r>
              <a:rPr lang="en-US" dirty="0"/>
              <a:t>Control-Flo™ roof drains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8</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39" name="Group 38"/>
          <p:cNvGrpSpPr/>
          <p:nvPr/>
        </p:nvGrpSpPr>
        <p:grpSpPr>
          <a:xfrm>
            <a:off x="990600" y="5372100"/>
            <a:ext cx="8114674" cy="2614714"/>
            <a:chOff x="7848600" y="5084128"/>
            <a:chExt cx="8114674" cy="2614714"/>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759850"/>
              <a:ext cx="7683278" cy="1938992"/>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Internal parabolic weir, clamping collar, gravel guard, and Poly-Dome</a:t>
              </a:r>
            </a:p>
            <a:p>
              <a:pPr marL="285750" indent="-285750">
                <a:buClr>
                  <a:schemeClr val="tx2"/>
                </a:buClr>
                <a:buFont typeface="Arial" panose="020B0604020202020204" pitchFamily="34" charset="0"/>
                <a:buChar char="•"/>
              </a:pPr>
              <a:r>
                <a:rPr lang="en-US" sz="2000" dirty="0">
                  <a:solidFill>
                    <a:schemeClr val="tx2"/>
                  </a:solidFill>
                  <a:latin typeface="Arial Regular" charset="0"/>
                </a:rPr>
                <a:t>Dura-Coated cast iron body – will form rust which actually protects the cast iron and makes it stronger, forming “patina”</a:t>
              </a:r>
            </a:p>
            <a:p>
              <a:pPr marL="285750" indent="-285750">
                <a:buClr>
                  <a:schemeClr val="tx2"/>
                </a:buClr>
                <a:buFont typeface="Arial" panose="020B0604020202020204" pitchFamily="34" charset="0"/>
                <a:buChar char="•"/>
              </a:pPr>
              <a:r>
                <a:rPr lang="en-US" sz="2000" dirty="0">
                  <a:solidFill>
                    <a:schemeClr val="accent1"/>
                  </a:solidFill>
                  <a:latin typeface="Arial Regular" charset="0"/>
                </a:rPr>
                <a:t>Purposely restricts flow to 10 GPM per inch of water above drain body</a:t>
              </a:r>
            </a:p>
          </p:txBody>
        </p:sp>
      </p:grpSp>
      <p:sp>
        <p:nvSpPr>
          <p:cNvPr id="16" name="Rectangle 15"/>
          <p:cNvSpPr/>
          <p:nvPr/>
        </p:nvSpPr>
        <p:spPr>
          <a:xfrm>
            <a:off x="9124951" y="-52252"/>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grpSp>
        <p:nvGrpSpPr>
          <p:cNvPr id="21" name="Group 20"/>
          <p:cNvGrpSpPr/>
          <p:nvPr/>
        </p:nvGrpSpPr>
        <p:grpSpPr>
          <a:xfrm>
            <a:off x="990600" y="2487194"/>
            <a:ext cx="7672859" cy="1372574"/>
            <a:chOff x="7848600" y="5084128"/>
            <a:chExt cx="7672859" cy="1372574"/>
          </a:xfrm>
        </p:grpSpPr>
        <p:grpSp>
          <p:nvGrpSpPr>
            <p:cNvPr id="26" name="Group 25"/>
            <p:cNvGrpSpPr/>
            <p:nvPr/>
          </p:nvGrpSpPr>
          <p:grpSpPr>
            <a:xfrm>
              <a:off x="7848600" y="5084128"/>
              <a:ext cx="7380759" cy="646331"/>
              <a:chOff x="7467600" y="5557807"/>
              <a:chExt cx="7380759" cy="646331"/>
            </a:xfrm>
          </p:grpSpPr>
          <p:sp>
            <p:nvSpPr>
              <p:cNvPr id="29" name="TextBox 28"/>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storm water retention</a:t>
                </a:r>
                <a:endParaRPr lang="uk-UA" sz="3600" dirty="0">
                  <a:solidFill>
                    <a:schemeClr val="accent1"/>
                  </a:solidFill>
                  <a:latin typeface="Arial Narrow Regular" charset="0"/>
                </a:endParaRPr>
              </a:p>
            </p:txBody>
          </p:sp>
          <p:cxnSp>
            <p:nvCxnSpPr>
              <p:cNvPr id="30" name="Straight Connector 29"/>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8279996" y="5748816"/>
              <a:ext cx="7241463" cy="707886"/>
            </a:xfrm>
            <a:prstGeom prst="rect">
              <a:avLst/>
            </a:prstGeom>
            <a:noFill/>
          </p:spPr>
          <p:txBody>
            <a:bodyPr wrap="square" rtlCol="0">
              <a:spAutoFit/>
            </a:bodyPr>
            <a:lstStyle/>
            <a:p>
              <a:r>
                <a:rPr lang="en-US" sz="2000" dirty="0">
                  <a:solidFill>
                    <a:schemeClr val="accent1"/>
                  </a:solidFill>
                  <a:latin typeface="Arial Regular"/>
                </a:rPr>
                <a:t>Reduces peak storm water discharge and strain on the storm water infrastructure</a:t>
              </a:r>
              <a:r>
                <a:rPr lang="en-US" sz="2000" dirty="0">
                  <a:solidFill>
                    <a:schemeClr val="tx2"/>
                  </a:solidFill>
                  <a:latin typeface="Arial Regular"/>
                </a:rPr>
                <a:t> by retaining rainwater on roofs</a:t>
              </a:r>
              <a:endParaRPr lang="en-US" sz="2000" dirty="0">
                <a:solidFill>
                  <a:schemeClr val="tx2"/>
                </a:solidFill>
                <a:latin typeface="Arial Regular" charset="0"/>
              </a:endParaRP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6633" y="3475047"/>
            <a:ext cx="9013334" cy="6519449"/>
          </a:xfrm>
          <a:prstGeom prst="rect">
            <a:avLst/>
          </a:prstGeom>
        </p:spPr>
      </p:pic>
      <p:sp>
        <p:nvSpPr>
          <p:cNvPr id="20" name="TextBox 19"/>
          <p:cNvSpPr txBox="1"/>
          <p:nvPr/>
        </p:nvSpPr>
        <p:spPr>
          <a:xfrm>
            <a:off x="9829800" y="2519421"/>
            <a:ext cx="4240888" cy="1015663"/>
          </a:xfrm>
          <a:prstGeom prst="rect">
            <a:avLst/>
          </a:prstGeom>
          <a:noFill/>
        </p:spPr>
        <p:txBody>
          <a:bodyPr wrap="square" rtlCol="0">
            <a:spAutoFit/>
          </a:bodyPr>
          <a:lstStyle/>
          <a:p>
            <a:r>
              <a:rPr lang="en-US" sz="2000" dirty="0">
                <a:latin typeface="Arial Narrow Regular"/>
              </a:rPr>
              <a:t>Z105 Control-Flo™ roof drain, with internal parabolic weir managing 10 GPM flow per inch of head depth</a:t>
            </a:r>
          </a:p>
        </p:txBody>
      </p:sp>
    </p:spTree>
    <p:extLst>
      <p:ext uri="{BB962C8B-B14F-4D97-AF65-F5344CB8AC3E}">
        <p14:creationId xmlns:p14="http://schemas.microsoft.com/office/powerpoint/2010/main" val="1910520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299" y="571411"/>
            <a:ext cx="8953501" cy="1338828"/>
          </a:xfrm>
        </p:spPr>
        <p:txBody>
          <a:bodyPr/>
          <a:lstStyle/>
          <a:p>
            <a:r>
              <a:rPr lang="en-US" dirty="0">
                <a:solidFill>
                  <a:schemeClr val="accent1"/>
                </a:solidFill>
              </a:rPr>
              <a:t>features &amp; benefits</a:t>
            </a:r>
            <a:br>
              <a:rPr lang="en-US" dirty="0"/>
            </a:br>
            <a:r>
              <a:rPr lang="en-US" dirty="0"/>
              <a:t>bi-functional roof drains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9</a:t>
            </a:fld>
            <a:endParaRPr b="0" dirty="0">
              <a:latin typeface="Arial Regular" charset="0"/>
            </a:endParaRPr>
          </a:p>
        </p:txBody>
      </p:sp>
      <p:sp>
        <p:nvSpPr>
          <p:cNvPr id="31" name="Rectangle 30"/>
          <p:cNvSpPr/>
          <p:nvPr/>
        </p:nvSpPr>
        <p:spPr>
          <a:xfrm>
            <a:off x="9131300" y="-25400"/>
            <a:ext cx="9144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grpSp>
        <p:nvGrpSpPr>
          <p:cNvPr id="2" name="Group 38"/>
          <p:cNvGrpSpPr/>
          <p:nvPr/>
        </p:nvGrpSpPr>
        <p:grpSpPr>
          <a:xfrm>
            <a:off x="1066800" y="2300186"/>
            <a:ext cx="8153400" cy="2614714"/>
            <a:chOff x="7848600" y="5084128"/>
            <a:chExt cx="8348413" cy="2614714"/>
          </a:xfrm>
        </p:grpSpPr>
        <p:grpSp>
          <p:nvGrpSpPr>
            <p:cNvPr id="5" name="Group 39"/>
            <p:cNvGrpSpPr/>
            <p:nvPr/>
          </p:nvGrpSpPr>
          <p:grpSpPr>
            <a:xfrm>
              <a:off x="7848600" y="5084128"/>
              <a:ext cx="8134351" cy="646331"/>
              <a:chOff x="7467600" y="5557807"/>
              <a:chExt cx="8134351" cy="646331"/>
            </a:xfrm>
          </p:grpSpPr>
          <p:sp>
            <p:nvSpPr>
              <p:cNvPr id="42" name="TextBox 41"/>
              <p:cNvSpPr txBox="1"/>
              <p:nvPr/>
            </p:nvSpPr>
            <p:spPr>
              <a:xfrm>
                <a:off x="7587625" y="5557807"/>
                <a:ext cx="8014326" cy="646331"/>
              </a:xfrm>
              <a:prstGeom prst="rect">
                <a:avLst/>
              </a:prstGeom>
              <a:noFill/>
            </p:spPr>
            <p:txBody>
              <a:bodyPr wrap="square" rtlCol="0">
                <a:spAutoFit/>
              </a:bodyPr>
              <a:lstStyle/>
              <a:p>
                <a:r>
                  <a:rPr lang="en-US" sz="3600" dirty="0">
                    <a:solidFill>
                      <a:schemeClr val="accent1"/>
                    </a:solidFill>
                    <a:latin typeface="Arial Narrow Regular" charset="0"/>
                  </a:rPr>
                  <a:t> </a:t>
                </a:r>
                <a:r>
                  <a:rPr lang="en-US" sz="3600" dirty="0" err="1">
                    <a:solidFill>
                      <a:schemeClr val="accent1"/>
                    </a:solidFill>
                    <a:latin typeface="Arial Narrow Regular" charset="0"/>
                  </a:rPr>
                  <a:t>Froet</a:t>
                </a:r>
                <a:r>
                  <a:rPr lang="en-US" sz="3600" dirty="0">
                    <a:solidFill>
                      <a:schemeClr val="accent1"/>
                    </a:solidFill>
                    <a:latin typeface="Arial Narrow Regular" charset="0"/>
                  </a:rPr>
                  <a:t> roof drains</a:t>
                </a:r>
                <a:endParaRPr lang="uk-UA" sz="3600" dirty="0">
                  <a:solidFill>
                    <a:schemeClr val="accent1"/>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5" y="5759850"/>
              <a:ext cx="7917018" cy="1938992"/>
            </a:xfrm>
            <a:prstGeom prst="rect">
              <a:avLst/>
            </a:prstGeom>
            <a:noFill/>
          </p:spPr>
          <p:txBody>
            <a:bodyPr wrap="square" rtlCol="0">
              <a:spAutoFit/>
            </a:bodyPr>
            <a:lstStyle/>
            <a:p>
              <a:pPr marL="1828800" lvl="2" indent="-457200">
                <a:spcAft>
                  <a:spcPts val="600"/>
                </a:spcAft>
                <a:buAutoNum type="arabicParenR"/>
              </a:pPr>
              <a:endParaRPr lang="en-US" sz="2000" dirty="0">
                <a:solidFill>
                  <a:schemeClr val="tx2"/>
                </a:solidFill>
                <a:latin typeface="Arial Narrow Regular" charset="0"/>
              </a:endParaRPr>
            </a:p>
            <a:p>
              <a:pPr marL="1143000" lvl="1" indent="-457200">
                <a:spcAft>
                  <a:spcPts val="600"/>
                </a:spcAft>
                <a:buAutoNum type="arabicParenR"/>
              </a:pPr>
              <a:endParaRPr lang="en-US" sz="2000" dirty="0">
                <a:solidFill>
                  <a:schemeClr val="tx2"/>
                </a:solidFill>
                <a:latin typeface="Arial Narrow Regular" charset="0"/>
              </a:endParaRPr>
            </a:p>
            <a:p>
              <a:pPr marL="1143000" lvl="1" indent="-457200">
                <a:spcAft>
                  <a:spcPts val="600"/>
                </a:spcAft>
                <a:buAutoNum type="arabicParenR"/>
              </a:pPr>
              <a:endParaRPr lang="en-US" sz="2000" dirty="0">
                <a:solidFill>
                  <a:schemeClr val="tx2"/>
                </a:solidFill>
                <a:latin typeface="Arial Narrow Regular" charset="0"/>
              </a:endParaRPr>
            </a:p>
            <a:p>
              <a:pPr marL="457200" indent="-457200">
                <a:spcAft>
                  <a:spcPts val="600"/>
                </a:spcAft>
                <a:buAutoNum type="arabicParenR"/>
              </a:pPr>
              <a:endParaRPr lang="en-US" sz="2000" dirty="0">
                <a:solidFill>
                  <a:schemeClr val="tx2"/>
                </a:solidFill>
                <a:latin typeface="Arial Narrow Regular" charset="0"/>
              </a:endParaRPr>
            </a:p>
            <a:p>
              <a:pPr marL="457200" indent="-457200">
                <a:spcAft>
                  <a:spcPts val="600"/>
                </a:spcAft>
                <a:buAutoNum type="arabicParenR"/>
              </a:pPr>
              <a:endParaRPr lang="en-US" sz="2000" dirty="0">
                <a:solidFill>
                  <a:srgbClr val="858591"/>
                </a:solidFill>
                <a:latin typeface="Arial Narrow Regular" charset="0"/>
              </a:endParaRPr>
            </a:p>
          </p:txBody>
        </p:sp>
      </p:grpSp>
      <p:sp>
        <p:nvSpPr>
          <p:cNvPr id="16" name="Rectangle 15"/>
          <p:cNvSpPr/>
          <p:nvPr/>
        </p:nvSpPr>
        <p:spPr>
          <a:xfrm>
            <a:off x="9299576" y="-25400"/>
            <a:ext cx="9163049"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ln>
                <a:solidFill>
                  <a:schemeClr val="bg2"/>
                </a:solidFill>
              </a:ln>
              <a:solidFill>
                <a:schemeClr val="tx1"/>
              </a:solidFill>
            </a:endParaRPr>
          </a:p>
        </p:txBody>
      </p:sp>
      <p:pic>
        <p:nvPicPr>
          <p:cNvPr id="1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82800" y="4818725"/>
            <a:ext cx="2920233" cy="510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4B6D4F15-3C2F-42DD-9335-E9BDABB1AFBF}"/>
              </a:ext>
            </a:extLst>
          </p:cNvPr>
          <p:cNvSpPr txBox="1">
            <a:spLocks noChangeArrowheads="1"/>
          </p:cNvSpPr>
          <p:nvPr/>
        </p:nvSpPr>
        <p:spPr>
          <a:xfrm>
            <a:off x="1371600" y="3009900"/>
            <a:ext cx="7299323" cy="4322435"/>
          </a:xfrm>
          <a:prstGeom prst="rect">
            <a:avLst/>
          </a:prstGeom>
        </p:spPr>
        <p:txBody>
          <a:bodyPr>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buFont typeface="Arial" charset="0"/>
              <a:buChar char="•"/>
              <a:defRPr/>
            </a:pPr>
            <a:r>
              <a:rPr lang="en-US" sz="2000" dirty="0">
                <a:solidFill>
                  <a:schemeClr val="tx2"/>
                </a:solidFill>
                <a:latin typeface="Arial" panose="020B0604020202020204" pitchFamily="34" charset="0"/>
                <a:cs typeface="Arial" panose="020B0604020202020204" pitchFamily="34" charset="0"/>
              </a:rPr>
              <a:t>Designed like no other roof drain </a:t>
            </a:r>
          </a:p>
          <a:p>
            <a:pPr>
              <a:buFont typeface="Arial" charset="0"/>
              <a:buChar char="•"/>
              <a:defRPr/>
            </a:pPr>
            <a:r>
              <a:rPr lang="en-US" sz="2000" dirty="0">
                <a:solidFill>
                  <a:schemeClr val="tx2"/>
                </a:solidFill>
                <a:latin typeface="Arial" panose="020B0604020202020204" pitchFamily="34" charset="0"/>
                <a:cs typeface="Arial" panose="020B0604020202020204" pitchFamily="34" charset="0"/>
              </a:rPr>
              <a:t>The industry’s original patented bi-functional roof drain and drain with vent</a:t>
            </a:r>
          </a:p>
        </p:txBody>
      </p:sp>
      <p:pic>
        <p:nvPicPr>
          <p:cNvPr id="17"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942" t="9992" b="5405"/>
          <a:stretch/>
        </p:blipFill>
        <p:spPr bwMode="auto">
          <a:xfrm>
            <a:off x="9220200" y="38099"/>
            <a:ext cx="9053822"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554055"/>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16207</TotalTime>
  <Words>2623</Words>
  <Application>Microsoft Office PowerPoint</Application>
  <PresentationFormat>Custom</PresentationFormat>
  <Paragraphs>516</Paragraphs>
  <Slides>30</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Arial</vt:lpstr>
      <vt:lpstr>Arial Narrow</vt:lpstr>
      <vt:lpstr>Arial Narrow Regular</vt:lpstr>
      <vt:lpstr>Arial Regular</vt:lpstr>
      <vt:lpstr>Calibri</vt:lpstr>
      <vt:lpstr>Roboto</vt:lpstr>
      <vt:lpstr>GENARAL LAYOUTS</vt:lpstr>
      <vt:lpstr>TEAM SLIDES</vt:lpstr>
      <vt:lpstr>SLIDES WITH IMAGES</vt:lpstr>
      <vt:lpstr>PORTFOLIO</vt:lpstr>
      <vt:lpstr>PowerPoint Presentation</vt:lpstr>
      <vt:lpstr>agenda what you’ll learn </vt:lpstr>
      <vt:lpstr>PowerPoint Presentation</vt:lpstr>
      <vt:lpstr>voice of customer industries </vt:lpstr>
      <vt:lpstr>features &amp; benefits roof drainage basics</vt:lpstr>
      <vt:lpstr>features &amp; benefits roof drains</vt:lpstr>
      <vt:lpstr>features &amp; benefits primary roof drains  </vt:lpstr>
      <vt:lpstr>features &amp; benefits Control-Flo™ roof drains</vt:lpstr>
      <vt:lpstr>features &amp; benefits bi-functional roof drains</vt:lpstr>
      <vt:lpstr>features &amp; benefits bi-functional roof drains</vt:lpstr>
      <vt:lpstr>features &amp; benefits bi-functional roof drains</vt:lpstr>
      <vt:lpstr>features &amp; benefits siphonic roof drains</vt:lpstr>
      <vt:lpstr>how it works step-by-step</vt:lpstr>
      <vt:lpstr>PowerPoint Presentation</vt:lpstr>
      <vt:lpstr>features &amp; benefits stainless steel roof drains</vt:lpstr>
      <vt:lpstr>features &amp; benefits promenade/deck roof drain</vt:lpstr>
      <vt:lpstr>features &amp; benefits green roof drains</vt:lpstr>
      <vt:lpstr>features &amp; benefits scupper (overflow) drain</vt:lpstr>
      <vt:lpstr>features &amp; benefits accessory</vt:lpstr>
      <vt:lpstr>features &amp; benefits questions</vt:lpstr>
      <vt:lpstr>PowerPoint Presentation</vt:lpstr>
      <vt:lpstr>how to specify step-by-step</vt:lpstr>
      <vt:lpstr>PowerPoint Presentation</vt:lpstr>
      <vt:lpstr>design &amp; specify roof drain sizing</vt:lpstr>
      <vt:lpstr>design &amp; specify options</vt:lpstr>
      <vt:lpstr>PowerPoint Presentation</vt:lpstr>
      <vt:lpstr>design &amp; specify tools</vt:lpstr>
      <vt:lpstr>summary what you learned </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Wurster, Cassandra</cp:lastModifiedBy>
  <cp:revision>1107</cp:revision>
  <dcterms:created xsi:type="dcterms:W3CDTF">2015-01-20T11:47:48Z</dcterms:created>
  <dcterms:modified xsi:type="dcterms:W3CDTF">2019-07-25T16:03:47Z</dcterms:modified>
</cp:coreProperties>
</file>