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32"/>
  </p:notesMasterIdLst>
  <p:sldIdLst>
    <p:sldId id="269" r:id="rId5"/>
    <p:sldId id="266" r:id="rId6"/>
    <p:sldId id="511" r:id="rId7"/>
    <p:sldId id="664" r:id="rId8"/>
    <p:sldId id="270" r:id="rId9"/>
    <p:sldId id="546" r:id="rId10"/>
    <p:sldId id="665" r:id="rId11"/>
    <p:sldId id="418" r:id="rId12"/>
    <p:sldId id="666" r:id="rId13"/>
    <p:sldId id="387" r:id="rId14"/>
    <p:sldId id="686" r:id="rId15"/>
    <p:sldId id="687" r:id="rId16"/>
    <p:sldId id="625" r:id="rId17"/>
    <p:sldId id="644" r:id="rId18"/>
    <p:sldId id="663" r:id="rId19"/>
    <p:sldId id="688" r:id="rId20"/>
    <p:sldId id="662" r:id="rId21"/>
    <p:sldId id="647" r:id="rId22"/>
    <p:sldId id="622" r:id="rId23"/>
    <p:sldId id="690" r:id="rId24"/>
    <p:sldId id="691" r:id="rId25"/>
    <p:sldId id="692" r:id="rId26"/>
    <p:sldId id="693" r:id="rId27"/>
    <p:sldId id="695" r:id="rId28"/>
    <p:sldId id="624" r:id="rId29"/>
    <p:sldId id="506" r:id="rId30"/>
    <p:sldId id="696" r:id="rId31"/>
  </p:sldIdLst>
  <p:sldSz cx="18288000" cy="10287000"/>
  <p:notesSz cx="7023100" cy="93091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3651" autoAdjust="0"/>
  </p:normalViewPr>
  <p:slideViewPr>
    <p:cSldViewPr>
      <p:cViewPr varScale="1">
        <p:scale>
          <a:sx n="77" d="100"/>
          <a:sy n="77" d="100"/>
        </p:scale>
        <p:origin x="96" y="102"/>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uk-U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B027185-10FB-4A57-B3F0-45136A811A24}" type="datetimeFigureOut">
              <a:rPr lang="uk-UA" smtClean="0"/>
              <a:t>12.07.2019</a:t>
            </a:fld>
            <a:endParaRPr lang="uk-U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uk-U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uk-U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20180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166581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265011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230506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21</a:t>
            </a:fld>
            <a:endParaRPr lang="uk-UA"/>
          </a:p>
        </p:txBody>
      </p:sp>
    </p:spTree>
    <p:extLst>
      <p:ext uri="{BB962C8B-B14F-4D97-AF65-F5344CB8AC3E}">
        <p14:creationId xmlns:p14="http://schemas.microsoft.com/office/powerpoint/2010/main" val="271570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51177065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43" r:id="rId6"/>
    <p:sldLayoutId id="2147483753" r:id="rId7"/>
    <p:sldLayoutId id="2147483761"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1631216"/>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Thermostatic Mixing Valves – </a:t>
            </a:r>
          </a:p>
          <a:p>
            <a:r>
              <a:rPr lang="en-US" sz="5000" dirty="0">
                <a:solidFill>
                  <a:schemeClr val="accent1"/>
                </a:solidFill>
                <a:latin typeface="Arial Regular" charset="0"/>
                <a:ea typeface="Arial Narrow Regular" charset="0"/>
                <a:cs typeface="Lato Semibold" panose="020F0502020204030203" pitchFamily="34" charset="0"/>
              </a:rPr>
              <a:t>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9543246"/>
            <a:ext cx="10744200" cy="477054"/>
          </a:xfrm>
          <a:prstGeom prst="rect">
            <a:avLst/>
          </a:prstGeom>
          <a:noFill/>
        </p:spPr>
        <p:txBody>
          <a:bodyPr wrap="square" rtlCol="0">
            <a:spAutoFit/>
          </a:bodyPr>
          <a:lstStyle/>
          <a:p>
            <a:r>
              <a:rPr lang="en-US" sz="2500" dirty="0">
                <a:solidFill>
                  <a:schemeClr val="tx2"/>
                </a:solidFill>
                <a:latin typeface="Arial Regular" charset="0"/>
              </a:rPr>
              <a:t>March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17030700" cy="1962076"/>
          </a:xfrm>
        </p:spPr>
        <p:txBody>
          <a:bodyPr/>
          <a:lstStyle/>
          <a:p>
            <a:r>
              <a:rPr lang="en-US" dirty="0">
                <a:solidFill>
                  <a:schemeClr val="accent1"/>
                </a:solidFill>
              </a:rPr>
              <a:t>features &amp; benefits</a:t>
            </a:r>
            <a:br>
              <a:rPr lang="en-US" dirty="0"/>
            </a:br>
            <a:r>
              <a:rPr lang="en-US" dirty="0"/>
              <a:t>designed and manufactured Wilkins thermostatic mixing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grpSp>
        <p:nvGrpSpPr>
          <p:cNvPr id="27" name="Group 26"/>
          <p:cNvGrpSpPr/>
          <p:nvPr/>
        </p:nvGrpSpPr>
        <p:grpSpPr>
          <a:xfrm>
            <a:off x="7849341" y="2989399"/>
            <a:ext cx="9295658" cy="4852305"/>
            <a:chOff x="7848600" y="5084128"/>
            <a:chExt cx="9295658" cy="4852305"/>
          </a:xfrm>
        </p:grpSpPr>
        <p:grpSp>
          <p:nvGrpSpPr>
            <p:cNvPr id="22" name="Group 21"/>
            <p:cNvGrpSpPr/>
            <p:nvPr/>
          </p:nvGrpSpPr>
          <p:grpSpPr>
            <a:xfrm>
              <a:off x="7848600" y="5084128"/>
              <a:ext cx="6323859" cy="646331"/>
              <a:chOff x="7467600" y="5557807"/>
              <a:chExt cx="6323859" cy="646331"/>
            </a:xfrm>
          </p:grpSpPr>
          <p:sp>
            <p:nvSpPr>
              <p:cNvPr id="23" name="TextBox 22"/>
              <p:cNvSpPr txBox="1"/>
              <p:nvPr/>
            </p:nvSpPr>
            <p:spPr>
              <a:xfrm>
                <a:off x="7587625" y="5557807"/>
                <a:ext cx="62038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073837"/>
              <a:ext cx="8864261" cy="386259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chemeClr val="tx2"/>
                  </a:solidFill>
                  <a:latin typeface="Arial Regular" charset="0"/>
                </a:rPr>
                <a:t>ASSE® 1070 or 1017 standards compliant</a:t>
              </a:r>
            </a:p>
            <a:p>
              <a:pPr marL="342900" indent="-342900">
                <a:spcAft>
                  <a:spcPts val="600"/>
                </a:spcAft>
                <a:buFont typeface="Arial" panose="020B0604020202020204" pitchFamily="34" charset="0"/>
                <a:buChar char="•"/>
              </a:pPr>
              <a:r>
                <a:rPr lang="en-US" sz="2000" dirty="0">
                  <a:solidFill>
                    <a:schemeClr val="tx2"/>
                  </a:solidFill>
                  <a:latin typeface="Arial Regular" charset="0"/>
                </a:rPr>
                <a:t>CSA® certified</a:t>
              </a:r>
            </a:p>
            <a:p>
              <a:pPr marL="342900" indent="-342900">
                <a:spcAft>
                  <a:spcPts val="600"/>
                </a:spcAft>
                <a:buFont typeface="Arial" panose="020B0604020202020204" pitchFamily="34" charset="0"/>
                <a:buChar char="•"/>
              </a:pPr>
              <a:r>
                <a:rPr lang="en-US" sz="2000" dirty="0">
                  <a:solidFill>
                    <a:schemeClr val="tx2"/>
                  </a:solidFill>
                  <a:latin typeface="Arial Regular" charset="0"/>
                </a:rPr>
                <a:t>Rapid shut-off if either hot or cold supply failure</a:t>
              </a:r>
            </a:p>
            <a:p>
              <a:pPr marL="342900" indent="-342900">
                <a:spcAft>
                  <a:spcPts val="600"/>
                </a:spcAft>
                <a:buFont typeface="Arial" panose="020B0604020202020204" pitchFamily="34" charset="0"/>
                <a:buChar char="•"/>
              </a:pPr>
              <a:r>
                <a:rPr lang="en-US" sz="2000" dirty="0">
                  <a:solidFill>
                    <a:schemeClr val="tx2"/>
                  </a:solidFill>
                  <a:latin typeface="Arial Regular" charset="0"/>
                </a:rPr>
                <a:t>Precise temperature control +/- 3°F</a:t>
              </a:r>
            </a:p>
            <a:p>
              <a:pPr marL="342900" indent="-342900">
                <a:spcAft>
                  <a:spcPts val="600"/>
                </a:spcAft>
                <a:buFont typeface="Arial" panose="020B0604020202020204" pitchFamily="34" charset="0"/>
                <a:buChar char="•"/>
              </a:pPr>
              <a:r>
                <a:rPr lang="en-US" sz="2000" dirty="0">
                  <a:solidFill>
                    <a:schemeClr val="tx2"/>
                  </a:solidFill>
                  <a:latin typeface="Arial Regular" charset="0"/>
                </a:rPr>
                <a:t>Simplified design with wax thermal motor</a:t>
              </a:r>
            </a:p>
            <a:p>
              <a:pPr marL="342900" indent="-342900">
                <a:spcAft>
                  <a:spcPts val="600"/>
                </a:spcAft>
                <a:buFont typeface="Arial" panose="020B0604020202020204" pitchFamily="34" charset="0"/>
                <a:buChar char="•"/>
              </a:pPr>
              <a:r>
                <a:rPr lang="en-US" sz="2000" dirty="0">
                  <a:solidFill>
                    <a:schemeClr val="tx2"/>
                  </a:solidFill>
                  <a:latin typeface="Arial Regular" charset="0"/>
                </a:rPr>
                <a:t>Greatest choice of union configurations in the industry</a:t>
              </a:r>
            </a:p>
            <a:p>
              <a:pPr marL="342900" indent="-342900">
                <a:spcAft>
                  <a:spcPts val="600"/>
                </a:spcAft>
                <a:buFont typeface="Arial" panose="020B0604020202020204" pitchFamily="34" charset="0"/>
                <a:buChar char="•"/>
              </a:pPr>
              <a:r>
                <a:rPr lang="en-US" sz="2000" dirty="0">
                  <a:solidFill>
                    <a:schemeClr val="tx2"/>
                  </a:solidFill>
                  <a:latin typeface="Arial Regular" charset="0"/>
                </a:rPr>
                <a:t>Tamper resistant temperature adjustment cap</a:t>
              </a:r>
            </a:p>
            <a:p>
              <a:pPr marL="342900" indent="-342900">
                <a:spcAft>
                  <a:spcPts val="600"/>
                </a:spcAft>
                <a:buFont typeface="Arial" panose="020B0604020202020204" pitchFamily="34" charset="0"/>
                <a:buChar char="•"/>
              </a:pPr>
              <a:r>
                <a:rPr lang="en-US" sz="2000" dirty="0">
                  <a:solidFill>
                    <a:schemeClr val="tx2"/>
                  </a:solidFill>
                  <a:latin typeface="Arial Regular" charset="0"/>
                </a:rPr>
                <a:t>Integral strainers and check valves</a:t>
              </a:r>
            </a:p>
            <a:p>
              <a:pPr marL="342900" indent="-342900">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Low-lead law compliant</a:t>
              </a:r>
            </a:p>
            <a:p>
              <a:pPr marL="342900" indent="-342900">
                <a:spcAft>
                  <a:spcPts val="600"/>
                </a:spcAft>
                <a:buFont typeface="Arial" panose="020B0604020202020204" pitchFamily="34" charset="0"/>
                <a:buChar char="•"/>
              </a:pPr>
              <a:r>
                <a:rPr lang="en-US" sz="2000" dirty="0">
                  <a:solidFill>
                    <a:schemeClr val="tx2"/>
                  </a:solidFill>
                  <a:latin typeface="Arial Regular" charset="0"/>
                </a:rPr>
                <a:t>Simple to install</a:t>
              </a: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5676900"/>
            <a:ext cx="3047999" cy="3047999"/>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403" y="2531482"/>
            <a:ext cx="2629355" cy="2492067"/>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61" y="2293061"/>
            <a:ext cx="2437172" cy="2579323"/>
          </a:xfrm>
          <a:prstGeom prst="rect">
            <a:avLst/>
          </a:prstGeom>
        </p:spPr>
      </p:pic>
      <p:pic>
        <p:nvPicPr>
          <p:cNvPr id="7" name="Picture 6"/>
          <p:cNvPicPr>
            <a:picLocks noChangeAspect="1"/>
          </p:cNvPicPr>
          <p:nvPr/>
        </p:nvPicPr>
        <p:blipFill>
          <a:blip r:embed="rId5"/>
          <a:stretch>
            <a:fillRect/>
          </a:stretch>
        </p:blipFill>
        <p:spPr>
          <a:xfrm>
            <a:off x="4240615" y="5529836"/>
            <a:ext cx="3002960" cy="3118864"/>
          </a:xfrm>
          <a:prstGeom prst="rect">
            <a:avLst/>
          </a:prstGeom>
        </p:spPr>
      </p:pic>
    </p:spTree>
    <p:extLst>
      <p:ext uri="{BB962C8B-B14F-4D97-AF65-F5344CB8AC3E}">
        <p14:creationId xmlns:p14="http://schemas.microsoft.com/office/powerpoint/2010/main" val="271640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17030700" cy="1338828"/>
          </a:xfrm>
        </p:spPr>
        <p:txBody>
          <a:bodyPr/>
          <a:lstStyle/>
          <a:p>
            <a:r>
              <a:rPr lang="en-US" dirty="0">
                <a:solidFill>
                  <a:schemeClr val="accent1"/>
                </a:solidFill>
              </a:rPr>
              <a:t>features &amp; benefits</a:t>
            </a:r>
            <a:br>
              <a:rPr lang="en-US" dirty="0"/>
            </a:br>
            <a:r>
              <a:rPr lang="en-US" dirty="0"/>
              <a:t>wax element</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graphicFrame>
        <p:nvGraphicFramePr>
          <p:cNvPr id="15" name="Group 2131"/>
          <p:cNvGraphicFramePr>
            <a:graphicFrameLocks/>
          </p:cNvGraphicFramePr>
          <p:nvPr>
            <p:extLst>
              <p:ext uri="{D42A27DB-BD31-4B8C-83A1-F6EECF244321}">
                <p14:modId xmlns:p14="http://schemas.microsoft.com/office/powerpoint/2010/main" val="2182608314"/>
              </p:ext>
            </p:extLst>
          </p:nvPr>
        </p:nvGraphicFramePr>
        <p:xfrm>
          <a:off x="902458" y="3162300"/>
          <a:ext cx="16154400" cy="4224337"/>
        </p:xfrm>
        <a:graphic>
          <a:graphicData uri="http://schemas.openxmlformats.org/drawingml/2006/table">
            <a:tbl>
              <a:tblPr/>
              <a:tblGrid>
                <a:gridCol w="8229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6096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tx2"/>
                          </a:solidFill>
                          <a:effectLst/>
                          <a:latin typeface="Arial Narrow Regular"/>
                        </a:rPr>
                        <a:t>Desired Features</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tx2"/>
                          </a:solidFill>
                          <a:effectLst/>
                          <a:latin typeface="Arial Narrow Regular"/>
                        </a:rPr>
                        <a:t>Element Design</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42937">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ysClr val="windowText" lastClr="000000"/>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tx2"/>
                          </a:solidFill>
                          <a:effectLst/>
                          <a:latin typeface="Arial Narrow Regular"/>
                        </a:rPr>
                        <a:t>Wax</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tx2"/>
                          </a:solidFill>
                          <a:effectLst/>
                          <a:latin typeface="Arial Narrow Regular"/>
                        </a:rPr>
                        <a:t>Liquid Filled/Bellows </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1" i="0" u="none" strike="noStrike" cap="none" normalizeH="0" baseline="0" dirty="0">
                          <a:ln>
                            <a:noFill/>
                          </a:ln>
                          <a:solidFill>
                            <a:schemeClr val="tx2"/>
                          </a:solidFill>
                          <a:effectLst/>
                          <a:latin typeface="Arial Narrow Regular"/>
                        </a:rPr>
                        <a:t>Bi-metal</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Narrow Regular"/>
                        </a:rPr>
                        <a:t>Simple design with fewer moving parts</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chemeClr val="tx2"/>
                        </a:solidFill>
                        <a:effectLst/>
                        <a:latin typeface="Arial Narrow Regular"/>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Narrow Regular"/>
                        </a:rPr>
                        <a:t>Corrosion resistant</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chemeClr val="tx2"/>
                        </a:solidFill>
                        <a:effectLst/>
                        <a:latin typeface="Arial Narrow Regular"/>
                      </a:endParaRP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4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Narrow Regular"/>
                        </a:rPr>
                        <a:t>High reliability</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chemeClr val="tx2"/>
                        </a:solidFill>
                        <a:effectLst/>
                        <a:latin typeface="Arial Narrow Regular"/>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chemeClr val="tx2"/>
                        </a:solidFill>
                        <a:effectLst/>
                        <a:latin typeface="Arial Narrow Regular"/>
                      </a:endParaRP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67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Narrow Regular"/>
                        </a:rPr>
                        <a:t>Precise temperature control</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94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Narrow Regular"/>
                        </a:rPr>
                        <a:t>No small orifices, which are susceptible to blockage</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000" b="0" i="0" u="none" strike="noStrike" cap="none" normalizeH="0" baseline="0" dirty="0">
                          <a:ln>
                            <a:noFill/>
                          </a:ln>
                          <a:solidFill>
                            <a:schemeClr val="tx2"/>
                          </a:solidFill>
                          <a:effectLst/>
                          <a:latin typeface="Arial Narrow Regular"/>
                        </a:rPr>
                        <a:t>X</a:t>
                      </a: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chemeClr val="tx2"/>
                        </a:solidFill>
                        <a:effectLst/>
                        <a:latin typeface="Arial Narrow Regular"/>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chemeClr val="tx2"/>
                        </a:solidFill>
                        <a:effectLst/>
                        <a:latin typeface="Arial Narrow Regular"/>
                      </a:endParaRP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00892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287000" y="-3940"/>
            <a:ext cx="8013032" cy="10290940"/>
          </a:xfrm>
          <a:prstGeom prst="rect">
            <a:avLst/>
          </a:prstGeom>
        </p:spPr>
      </p:pic>
      <p:sp>
        <p:nvSpPr>
          <p:cNvPr id="6" name="Title 5"/>
          <p:cNvSpPr>
            <a:spLocks noGrp="1"/>
          </p:cNvSpPr>
          <p:nvPr>
            <p:ph type="title"/>
          </p:nvPr>
        </p:nvSpPr>
        <p:spPr>
          <a:xfrm>
            <a:off x="876300" y="571411"/>
            <a:ext cx="8496300" cy="1962076"/>
          </a:xfrm>
        </p:spPr>
        <p:txBody>
          <a:bodyPr/>
          <a:lstStyle/>
          <a:p>
            <a:r>
              <a:rPr lang="en-US" dirty="0">
                <a:solidFill>
                  <a:schemeClr val="accent1"/>
                </a:solidFill>
              </a:rPr>
              <a:t>features &amp; benefits</a:t>
            </a:r>
            <a:br>
              <a:rPr lang="en-US" dirty="0"/>
            </a:br>
            <a:r>
              <a:rPr lang="en-US" dirty="0">
                <a:latin typeface="Arial" panose="020B0604020202020204" pitchFamily="34" charset="0"/>
                <a:cs typeface="Arial" panose="020B0604020202020204" pitchFamily="34" charset="0"/>
              </a:rPr>
              <a:t>ASSE Standard 1070</a:t>
            </a:r>
            <a:br>
              <a:rPr lang="en-US" dirty="0">
                <a:latin typeface="Arial Narrow Regular"/>
              </a:rPr>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sp>
        <p:nvSpPr>
          <p:cNvPr id="10" name="Rectangle 3"/>
          <p:cNvSpPr txBox="1">
            <a:spLocks noChangeArrowheads="1"/>
          </p:cNvSpPr>
          <p:nvPr/>
        </p:nvSpPr>
        <p:spPr>
          <a:xfrm>
            <a:off x="737418" y="2401135"/>
            <a:ext cx="9187631" cy="6801013"/>
          </a:xfrm>
          <a:prstGeom prst="rect">
            <a:avLst/>
          </a:prstGeom>
        </p:spPr>
        <p:txBody>
          <a:bodyPr vert="horz" lIns="137160" tIns="68580" rIns="137160" bIns="68580" rtlCol="0">
            <a:normAutofit/>
          </a:bodyPr>
          <a:lstStyle/>
          <a:p>
            <a:pPr indent="-514350">
              <a:buFont typeface="Arial" pitchFamily="34" charset="0"/>
              <a:buChar char="•"/>
              <a:defRPr/>
            </a:pPr>
            <a:endParaRPr lang="en-US" sz="2000" dirty="0">
              <a:solidFill>
                <a:schemeClr val="tx2"/>
              </a:solidFill>
              <a:latin typeface="Arial Regular"/>
              <a:cs typeface="Calibri" panose="020F0502020204030204" pitchFamily="34" charset="0"/>
            </a:endParaRPr>
          </a:p>
        </p:txBody>
      </p:sp>
      <p:pic>
        <p:nvPicPr>
          <p:cNvPr id="11" name="Picture 2" descr="Product Image"/>
          <p:cNvPicPr>
            <a:picLocks noChangeAspect="1" noChangeArrowheads="1"/>
          </p:cNvPicPr>
          <p:nvPr/>
        </p:nvPicPr>
        <p:blipFill>
          <a:blip r:embed="rId3" cstate="print"/>
          <a:srcRect/>
          <a:stretch>
            <a:fillRect/>
          </a:stretch>
        </p:blipFill>
        <p:spPr bwMode="auto">
          <a:xfrm>
            <a:off x="10427637" y="190500"/>
            <a:ext cx="5327910" cy="5327910"/>
          </a:xfrm>
          <a:prstGeom prst="rect">
            <a:avLst/>
          </a:prstGeom>
          <a:noFill/>
        </p:spPr>
      </p:pic>
      <p:sp>
        <p:nvSpPr>
          <p:cNvPr id="12" name="TextBox 11"/>
          <p:cNvSpPr txBox="1"/>
          <p:nvPr/>
        </p:nvSpPr>
        <p:spPr>
          <a:xfrm>
            <a:off x="14121224" y="342900"/>
            <a:ext cx="4191000" cy="707886"/>
          </a:xfrm>
          <a:prstGeom prst="rect">
            <a:avLst/>
          </a:prstGeom>
          <a:noFill/>
        </p:spPr>
        <p:txBody>
          <a:bodyPr wrap="square" rtlCol="0">
            <a:spAutoFit/>
          </a:bodyPr>
          <a:lstStyle/>
          <a:p>
            <a:r>
              <a:rPr lang="en-US" sz="2000" dirty="0">
                <a:latin typeface="Arial Narrow Regular"/>
                <a:cs typeface="Calibri" panose="020F0502020204030204" pitchFamily="34" charset="0"/>
              </a:rPr>
              <a:t>ZW1070XL </a:t>
            </a:r>
          </a:p>
          <a:p>
            <a:r>
              <a:rPr lang="en-US" sz="2000" dirty="0">
                <a:latin typeface="Arial Narrow Regular"/>
                <a:cs typeface="Calibri" panose="020F0502020204030204" pitchFamily="34" charset="0"/>
              </a:rPr>
              <a:t>thermostatic mixing valve</a:t>
            </a:r>
          </a:p>
        </p:txBody>
      </p:sp>
      <p:sp>
        <p:nvSpPr>
          <p:cNvPr id="14" name="TextBox 13"/>
          <p:cNvSpPr txBox="1"/>
          <p:nvPr/>
        </p:nvSpPr>
        <p:spPr>
          <a:xfrm>
            <a:off x="11371819" y="8604442"/>
            <a:ext cx="5661750" cy="707886"/>
          </a:xfrm>
          <a:prstGeom prst="rect">
            <a:avLst/>
          </a:prstGeom>
          <a:noFill/>
        </p:spPr>
        <p:txBody>
          <a:bodyPr wrap="square" rtlCol="0">
            <a:spAutoFit/>
          </a:bodyPr>
          <a:lstStyle/>
          <a:p>
            <a:r>
              <a:rPr lang="en-US" sz="2000" dirty="0">
                <a:latin typeface="Arial Regular"/>
                <a:cs typeface="Calibri" panose="020F0502020204030204" pitchFamily="34" charset="0"/>
              </a:rPr>
              <a:t>ZW3870XLT</a:t>
            </a:r>
          </a:p>
          <a:p>
            <a:r>
              <a:rPr lang="en-US" sz="2000" dirty="0">
                <a:latin typeface="Arial Regular"/>
                <a:cs typeface="Calibri" panose="020F0502020204030204" pitchFamily="34" charset="0"/>
              </a:rPr>
              <a:t>thermostatic mixing valve</a:t>
            </a:r>
          </a:p>
        </p:txBody>
      </p:sp>
      <p:grpSp>
        <p:nvGrpSpPr>
          <p:cNvPr id="15" name="Group 14"/>
          <p:cNvGrpSpPr/>
          <p:nvPr/>
        </p:nvGrpSpPr>
        <p:grpSpPr>
          <a:xfrm>
            <a:off x="1373942" y="2547203"/>
            <a:ext cx="8455858" cy="2922491"/>
            <a:chOff x="7848600" y="5084128"/>
            <a:chExt cx="8455858" cy="2922491"/>
          </a:xfrm>
        </p:grpSpPr>
        <p:grpSp>
          <p:nvGrpSpPr>
            <p:cNvPr id="16" name="Group 15"/>
            <p:cNvGrpSpPr/>
            <p:nvPr/>
          </p:nvGrpSpPr>
          <p:grpSpPr>
            <a:xfrm>
              <a:off x="7848600" y="5084128"/>
              <a:ext cx="7380759" cy="646331"/>
              <a:chOff x="7467600" y="5557807"/>
              <a:chExt cx="7380759" cy="646331"/>
            </a:xfrm>
          </p:grpSpPr>
          <p:sp>
            <p:nvSpPr>
              <p:cNvPr id="18" name="TextBox 17"/>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19" name="Straight Connector 1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279996" y="5759850"/>
              <a:ext cx="8024462"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Point of use application</a:t>
              </a:r>
            </a:p>
            <a:p>
              <a:pPr marL="285750" indent="-285750">
                <a:buFont typeface="Arial" panose="020B0604020202020204" pitchFamily="34" charset="0"/>
                <a:buChar char="•"/>
              </a:pPr>
              <a:r>
                <a:rPr lang="en-US" sz="2000" dirty="0">
                  <a:solidFill>
                    <a:schemeClr val="tx2"/>
                  </a:solidFill>
                  <a:latin typeface="Arial Regular" charset="0"/>
                </a:rPr>
                <a:t>For devices designed to limit the water temperature to a single fixture, the temperature setting is set and adjusted by the end user</a:t>
              </a:r>
            </a:p>
            <a:p>
              <a:pPr marL="285750" indent="-285750">
                <a:buFont typeface="Arial" panose="020B0604020202020204" pitchFamily="34" charset="0"/>
                <a:buChar char="•"/>
              </a:pPr>
              <a:r>
                <a:rPr lang="en-US" sz="2000" dirty="0">
                  <a:solidFill>
                    <a:schemeClr val="tx2"/>
                  </a:solidFill>
                  <a:latin typeface="Arial Regular" charset="0"/>
                </a:rPr>
                <a:t>The device must reduce flow to .5 gpm, within 5 seconds, when cold water supply failure occurs</a:t>
              </a:r>
            </a:p>
            <a:p>
              <a:pPr marL="285750" indent="-285750">
                <a:buFont typeface="Arial" panose="020B0604020202020204" pitchFamily="34" charset="0"/>
                <a:buChar char="•"/>
              </a:pPr>
              <a:r>
                <a:rPr lang="en-US" sz="2000" dirty="0">
                  <a:solidFill>
                    <a:schemeClr val="tx2"/>
                  </a:solidFill>
                  <a:latin typeface="Arial Regular" charset="0"/>
                </a:rPr>
                <a:t>Under cold water failure, the device must maintain temperature below </a:t>
              </a:r>
              <a:r>
                <a:rPr lang="en-US" sz="2000" dirty="0">
                  <a:solidFill>
                    <a:schemeClr val="tx2"/>
                  </a:solidFill>
                  <a:latin typeface="Arial Regular"/>
                  <a:cs typeface="Calibri" panose="020F0502020204030204" pitchFamily="34" charset="0"/>
                </a:rPr>
                <a:t>120ºF (48.9ºC) prior to the reduction of flow</a:t>
              </a:r>
              <a:endParaRPr lang="en-US" sz="2000" dirty="0">
                <a:solidFill>
                  <a:schemeClr val="tx2"/>
                </a:solidFill>
                <a:latin typeface="Arial Regular" charset="0"/>
              </a:endParaRPr>
            </a:p>
          </p:txBody>
        </p:sp>
      </p:grpSp>
      <p:pic>
        <p:nvPicPr>
          <p:cNvPr id="2" name="Picture 1"/>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638755" y="4457700"/>
            <a:ext cx="5400036" cy="5715000"/>
          </a:xfrm>
          <a:prstGeom prst="rect">
            <a:avLst/>
          </a:prstGeom>
        </p:spPr>
      </p:pic>
    </p:spTree>
    <p:extLst>
      <p:ext uri="{BB962C8B-B14F-4D97-AF65-F5344CB8AC3E}">
        <p14:creationId xmlns:p14="http://schemas.microsoft.com/office/powerpoint/2010/main" val="1894944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962076"/>
          </a:xfrm>
        </p:spPr>
        <p:txBody>
          <a:bodyPr/>
          <a:lstStyle/>
          <a:p>
            <a:r>
              <a:rPr lang="en-US" dirty="0">
                <a:solidFill>
                  <a:schemeClr val="accent1"/>
                </a:solidFill>
              </a:rPr>
              <a:t>features &amp; benefits</a:t>
            </a:r>
            <a:br>
              <a:rPr lang="en-US" dirty="0"/>
            </a:br>
            <a:r>
              <a:rPr lang="en-US" dirty="0">
                <a:latin typeface="Arial" panose="020B0604020202020204" pitchFamily="34" charset="0"/>
                <a:cs typeface="Arial" panose="020B0604020202020204" pitchFamily="34" charset="0"/>
              </a:rPr>
              <a:t>Aqua-Gard® ZW3870XLT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thermostatic mixing valve</a:t>
            </a:r>
            <a:endParaRPr lang="uk-UA"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13</a:t>
            </a:fld>
            <a:endParaRPr b="0" dirty="0">
              <a:latin typeface="Arial Regular" charset="0"/>
            </a:endParaRPr>
          </a:p>
        </p:txBody>
      </p:sp>
      <p:grpSp>
        <p:nvGrpSpPr>
          <p:cNvPr id="27" name="Group 26"/>
          <p:cNvGrpSpPr/>
          <p:nvPr/>
        </p:nvGrpSpPr>
        <p:grpSpPr>
          <a:xfrm>
            <a:off x="990600" y="2857500"/>
            <a:ext cx="8082297" cy="1393686"/>
            <a:chOff x="7848600" y="5099747"/>
            <a:chExt cx="8082297" cy="1393686"/>
          </a:xfrm>
        </p:grpSpPr>
        <p:grpSp>
          <p:nvGrpSpPr>
            <p:cNvPr id="22" name="Group 21"/>
            <p:cNvGrpSpPr/>
            <p:nvPr/>
          </p:nvGrpSpPr>
          <p:grpSpPr>
            <a:xfrm>
              <a:off x="7848600" y="5099747"/>
              <a:ext cx="7500782" cy="646331"/>
              <a:chOff x="7467600" y="5573426"/>
              <a:chExt cx="7500782" cy="646331"/>
            </a:xfrm>
          </p:grpSpPr>
          <p:sp>
            <p:nvSpPr>
              <p:cNvPr id="23" name="TextBox 22"/>
              <p:cNvSpPr txBox="1"/>
              <p:nvPr/>
            </p:nvSpPr>
            <p:spPr>
              <a:xfrm>
                <a:off x="7587625" y="5573426"/>
                <a:ext cx="7380757" cy="646331"/>
              </a:xfrm>
              <a:prstGeom prst="rect">
                <a:avLst/>
              </a:prstGeom>
              <a:noFill/>
            </p:spPr>
            <p:txBody>
              <a:bodyPr wrap="square" rtlCol="0">
                <a:spAutoFit/>
              </a:bodyPr>
              <a:lstStyle/>
              <a:p>
                <a:r>
                  <a:rPr lang="en-US" sz="3600" dirty="0">
                    <a:solidFill>
                      <a:schemeClr val="accent1"/>
                    </a:solidFill>
                    <a:latin typeface="Arial Narrow Regular" charset="0"/>
                  </a:rPr>
                  <a:t>for a single fixture</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85547"/>
              <a:ext cx="7650901" cy="707886"/>
            </a:xfrm>
            <a:prstGeom prst="rect">
              <a:avLst/>
            </a:prstGeom>
            <a:noFill/>
          </p:spPr>
          <p:txBody>
            <a:bodyPr wrap="square" rtlCol="0">
              <a:spAutoFit/>
            </a:bodyPr>
            <a:lstStyle/>
            <a:p>
              <a:r>
                <a:rPr lang="en-US" sz="2000" dirty="0">
                  <a:solidFill>
                    <a:schemeClr val="tx2"/>
                  </a:solidFill>
                  <a:latin typeface="Arial Regular" charset="0"/>
                </a:rPr>
                <a:t>For devices designed to </a:t>
              </a:r>
              <a:r>
                <a:rPr lang="en-US" sz="2000" dirty="0">
                  <a:solidFill>
                    <a:schemeClr val="accent1"/>
                  </a:solidFill>
                  <a:latin typeface="Arial Regular" charset="0"/>
                </a:rPr>
                <a:t>limit the water temperature to a single fixture</a:t>
              </a:r>
              <a:r>
                <a:rPr lang="en-US" sz="2000" dirty="0">
                  <a:solidFill>
                    <a:schemeClr val="tx2"/>
                  </a:solidFill>
                  <a:latin typeface="Arial Regular" charset="0"/>
                </a:rPr>
                <a:t>, the temperature setting is set and adjusted by the end user</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4974" y="524851"/>
            <a:ext cx="8978272" cy="9501941"/>
          </a:xfrm>
          <a:prstGeom prst="rect">
            <a:avLst/>
          </a:prstGeom>
        </p:spPr>
      </p:pic>
      <p:sp>
        <p:nvSpPr>
          <p:cNvPr id="18" name="Rectangle 17"/>
          <p:cNvSpPr/>
          <p:nvPr/>
        </p:nvSpPr>
        <p:spPr>
          <a:xfrm>
            <a:off x="14614566" y="890729"/>
            <a:ext cx="3722354" cy="1323439"/>
          </a:xfrm>
          <a:prstGeom prst="rect">
            <a:avLst/>
          </a:prstGeom>
        </p:spPr>
        <p:txBody>
          <a:bodyPr wrap="square">
            <a:spAutoFit/>
          </a:bodyPr>
          <a:lstStyle/>
          <a:p>
            <a:r>
              <a:rPr lang="en-US" sz="2000" dirty="0">
                <a:latin typeface="Arial Narrow Regular"/>
              </a:rPr>
              <a:t>Aqua-Gard® ZW3870XLT</a:t>
            </a:r>
          </a:p>
          <a:p>
            <a:r>
              <a:rPr lang="en-US" sz="2000" dirty="0">
                <a:latin typeface="Arial Narrow Regular"/>
              </a:rPr>
              <a:t>thermostatic mixing valve,</a:t>
            </a:r>
          </a:p>
          <a:p>
            <a:r>
              <a:rPr lang="en-US" sz="2000" dirty="0">
                <a:latin typeface="Arial Narrow Regular"/>
              </a:rPr>
              <a:t>for 3/8” point-of-use applications</a:t>
            </a:r>
            <a:r>
              <a:rPr lang="en-US" sz="1800" dirty="0">
                <a:solidFill>
                  <a:schemeClr val="tx2"/>
                </a:solidFill>
                <a:latin typeface="Arial Narrow Regular"/>
              </a:rPr>
              <a:t> </a:t>
            </a:r>
          </a:p>
        </p:txBody>
      </p:sp>
      <p:grpSp>
        <p:nvGrpSpPr>
          <p:cNvPr id="19" name="Group 18"/>
          <p:cNvGrpSpPr/>
          <p:nvPr/>
        </p:nvGrpSpPr>
        <p:grpSpPr>
          <a:xfrm>
            <a:off x="990600" y="4838700"/>
            <a:ext cx="7672858" cy="1045054"/>
            <a:chOff x="7848600" y="5084128"/>
            <a:chExt cx="7672858" cy="1045054"/>
          </a:xfrm>
        </p:grpSpPr>
        <p:grpSp>
          <p:nvGrpSpPr>
            <p:cNvPr id="20" name="Group 19"/>
            <p:cNvGrpSpPr/>
            <p:nvPr/>
          </p:nvGrpSpPr>
          <p:grpSpPr>
            <a:xfrm>
              <a:off x="7848600" y="5084128"/>
              <a:ext cx="7380759" cy="646331"/>
              <a:chOff x="7467600" y="5557807"/>
              <a:chExt cx="7380759" cy="646331"/>
            </a:xfrm>
          </p:grpSpPr>
          <p:sp>
            <p:nvSpPr>
              <p:cNvPr id="26" name="TextBox 25"/>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28" name="Straight Connector 2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8279996" y="5759850"/>
              <a:ext cx="7241462" cy="369332"/>
            </a:xfrm>
            <a:prstGeom prst="rect">
              <a:avLst/>
            </a:prstGeom>
            <a:noFill/>
          </p:spPr>
          <p:txBody>
            <a:bodyPr wrap="square" rtlCol="0">
              <a:spAutoFit/>
            </a:bodyPr>
            <a:lstStyle/>
            <a:p>
              <a:pPr marL="285750" indent="-285750">
                <a:buFont typeface="Arial" panose="020B0604020202020204" pitchFamily="34" charset="0"/>
                <a:buChar char="•"/>
              </a:pPr>
              <a:endParaRPr lang="en-US" sz="1800" dirty="0">
                <a:solidFill>
                  <a:schemeClr val="accent1"/>
                </a:solidFill>
                <a:latin typeface="Arial Regular" charset="0"/>
              </a:endParaRPr>
            </a:p>
          </p:txBody>
        </p:sp>
      </p:grpSp>
      <p:sp>
        <p:nvSpPr>
          <p:cNvPr id="2" name="Rectangle 1"/>
          <p:cNvSpPr/>
          <p:nvPr/>
        </p:nvSpPr>
        <p:spPr>
          <a:xfrm>
            <a:off x="1421996" y="5660988"/>
            <a:ext cx="9144000" cy="1631216"/>
          </a:xfrm>
          <a:prstGeom prst="rect">
            <a:avLst/>
          </a:prstGeom>
        </p:spPr>
        <p:txBody>
          <a:bodyPr>
            <a:spAutoFit/>
          </a:bodyPr>
          <a:lstStyle/>
          <a:p>
            <a:pPr marL="285750" indent="-28575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Most suitable for use with faucets </a:t>
            </a:r>
          </a:p>
          <a:p>
            <a:pPr marL="285750" indent="-28575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Inlet checks and strainers included</a:t>
            </a:r>
          </a:p>
          <a:p>
            <a:pPr marL="285750" indent="-28575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Nickel plated</a:t>
            </a:r>
          </a:p>
          <a:p>
            <a:pPr marL="285750" indent="-28575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ASSE 1070 compliant</a:t>
            </a:r>
          </a:p>
          <a:p>
            <a:pPr marL="285750" indent="-28575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Outlet temperature range 95-115°F</a:t>
            </a:r>
          </a:p>
        </p:txBody>
      </p:sp>
    </p:spTree>
    <p:extLst>
      <p:ext uri="{BB962C8B-B14F-4D97-AF65-F5344CB8AC3E}">
        <p14:creationId xmlns:p14="http://schemas.microsoft.com/office/powerpoint/2010/main" val="254587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76300" y="571411"/>
            <a:ext cx="8496300" cy="1962076"/>
          </a:xfrm>
        </p:spPr>
        <p:txBody>
          <a:bodyPr/>
          <a:lstStyle/>
          <a:p>
            <a:r>
              <a:rPr lang="en-US" dirty="0">
                <a:solidFill>
                  <a:schemeClr val="accent1"/>
                </a:solidFill>
              </a:rPr>
              <a:t>features &amp; benefits</a:t>
            </a:r>
            <a:br>
              <a:rPr lang="en-US" dirty="0"/>
            </a:br>
            <a:r>
              <a:rPr lang="en-US" dirty="0">
                <a:latin typeface="Arial" panose="020B0604020202020204" pitchFamily="34" charset="0"/>
                <a:cs typeface="Arial" panose="020B0604020202020204" pitchFamily="34" charset="0"/>
              </a:rPr>
              <a:t>Aqua-Gard® ZW3870XLT (-4P)</a:t>
            </a:r>
            <a:br>
              <a:rPr lang="en-US" dirty="0">
                <a:latin typeface="Arial" panose="020B0604020202020204" pitchFamily="34" charset="0"/>
                <a:cs typeface="Arial" panose="020B0604020202020204" pitchFamily="34" charset="0"/>
              </a:rPr>
            </a:br>
            <a:endParaRPr lang="uk-UA"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14</a:t>
            </a:fld>
            <a:endParaRPr b="0" dirty="0">
              <a:latin typeface="Arial Regular" charset="0"/>
            </a:endParaRPr>
          </a:p>
        </p:txBody>
      </p:sp>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r="47891"/>
          <a:stretch>
            <a:fillRect/>
          </a:stretch>
        </p:blipFill>
        <p:spPr bwMode="auto">
          <a:xfrm>
            <a:off x="9448800" y="2070425"/>
            <a:ext cx="4747548" cy="5867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r="37403"/>
          <a:stretch>
            <a:fillRect/>
          </a:stretch>
        </p:blipFill>
        <p:spPr bwMode="auto">
          <a:xfrm>
            <a:off x="3124200" y="2306419"/>
            <a:ext cx="5070878" cy="5638799"/>
          </a:xfrm>
          <a:prstGeom prst="rect">
            <a:avLst/>
          </a:prstGeom>
          <a:noFill/>
          <a:ln w="9525">
            <a:noFill/>
            <a:miter lim="800000"/>
            <a:headEnd/>
            <a:tailEnd/>
          </a:ln>
        </p:spPr>
      </p:pic>
      <p:sp>
        <p:nvSpPr>
          <p:cNvPr id="7" name="TextBox 6"/>
          <p:cNvSpPr txBox="1"/>
          <p:nvPr/>
        </p:nvSpPr>
        <p:spPr>
          <a:xfrm>
            <a:off x="4953000" y="8267700"/>
            <a:ext cx="3657600" cy="707886"/>
          </a:xfrm>
          <a:prstGeom prst="rect">
            <a:avLst/>
          </a:prstGeom>
          <a:solidFill>
            <a:schemeClr val="accent2">
              <a:lumMod val="20000"/>
              <a:lumOff val="80000"/>
            </a:schemeClr>
          </a:solidFill>
        </p:spPr>
        <p:txBody>
          <a:bodyPr wrap="square" rtlCol="0">
            <a:spAutoFit/>
          </a:bodyPr>
          <a:lstStyle/>
          <a:p>
            <a:r>
              <a:rPr lang="en-US" sz="2000" dirty="0">
                <a:latin typeface="Arial Narrow Regular"/>
              </a:rPr>
              <a:t>Single Use</a:t>
            </a:r>
          </a:p>
          <a:p>
            <a:r>
              <a:rPr lang="en-US" sz="2000" dirty="0">
                <a:latin typeface="Arial Narrow Regular"/>
              </a:rPr>
              <a:t>ZW3870XLT</a:t>
            </a:r>
          </a:p>
        </p:txBody>
      </p:sp>
      <p:sp>
        <p:nvSpPr>
          <p:cNvPr id="8" name="TextBox 7"/>
          <p:cNvSpPr txBox="1"/>
          <p:nvPr/>
        </p:nvSpPr>
        <p:spPr>
          <a:xfrm>
            <a:off x="11506200" y="8267700"/>
            <a:ext cx="4076700" cy="707886"/>
          </a:xfrm>
          <a:prstGeom prst="rect">
            <a:avLst/>
          </a:prstGeom>
          <a:solidFill>
            <a:schemeClr val="accent2">
              <a:lumMod val="20000"/>
              <a:lumOff val="80000"/>
            </a:schemeClr>
          </a:solidFill>
        </p:spPr>
        <p:txBody>
          <a:bodyPr wrap="square" rtlCol="0">
            <a:spAutoFit/>
          </a:bodyPr>
          <a:lstStyle/>
          <a:p>
            <a:r>
              <a:rPr lang="en-US" sz="2000" dirty="0">
                <a:latin typeface="Arial Narrow Regular"/>
              </a:rPr>
              <a:t>Individual Use</a:t>
            </a:r>
          </a:p>
          <a:p>
            <a:r>
              <a:rPr lang="en-US" sz="2000" dirty="0">
                <a:latin typeface="Arial Narrow Regular"/>
              </a:rPr>
              <a:t>ZW3870XLT-4P</a:t>
            </a:r>
          </a:p>
        </p:txBody>
      </p:sp>
    </p:spTree>
    <p:extLst>
      <p:ext uri="{BB962C8B-B14F-4D97-AF65-F5344CB8AC3E}">
        <p14:creationId xmlns:p14="http://schemas.microsoft.com/office/powerpoint/2010/main" val="2745615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962076"/>
          </a:xfrm>
        </p:spPr>
        <p:txBody>
          <a:bodyPr/>
          <a:lstStyle/>
          <a:p>
            <a:r>
              <a:rPr lang="en-US" dirty="0">
                <a:solidFill>
                  <a:schemeClr val="accent1"/>
                </a:solidFill>
              </a:rPr>
              <a:t>features &amp; benefits</a:t>
            </a:r>
            <a:br>
              <a:rPr lang="en-US" dirty="0"/>
            </a:br>
            <a:r>
              <a:rPr lang="en-US" dirty="0">
                <a:latin typeface="Arial" panose="020B0604020202020204" pitchFamily="34" charset="0"/>
                <a:cs typeface="Arial" panose="020B0604020202020204" pitchFamily="34" charset="0"/>
              </a:rPr>
              <a:t>Aqua-Gard® ZW1070XL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thermostatic mixing valve</a:t>
            </a:r>
            <a:endParaRPr lang="uk-UA"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15</a:t>
            </a:fld>
            <a:endParaRPr b="0" dirty="0">
              <a:latin typeface="Arial Regular" charset="0"/>
            </a:endParaRPr>
          </a:p>
        </p:txBody>
      </p:sp>
      <p:grpSp>
        <p:nvGrpSpPr>
          <p:cNvPr id="27" name="Group 26"/>
          <p:cNvGrpSpPr/>
          <p:nvPr/>
        </p:nvGrpSpPr>
        <p:grpSpPr>
          <a:xfrm>
            <a:off x="990599" y="3193490"/>
            <a:ext cx="7672859" cy="1988127"/>
            <a:chOff x="7848600" y="5084128"/>
            <a:chExt cx="7672859" cy="1988127"/>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point-of-use</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1323439"/>
            </a:xfrm>
            <a:prstGeom prst="rect">
              <a:avLst/>
            </a:prstGeom>
            <a:noFill/>
          </p:spPr>
          <p:txBody>
            <a:bodyPr wrap="square" rtlCol="0">
              <a:spAutoFit/>
            </a:bodyPr>
            <a:lstStyle/>
            <a:p>
              <a:r>
                <a:rPr lang="en-US" sz="2000" dirty="0">
                  <a:solidFill>
                    <a:schemeClr val="tx2"/>
                  </a:solidFill>
                  <a:latin typeface="Arial Regular" charset="0"/>
                </a:rPr>
                <a:t>For devices designed to </a:t>
              </a:r>
              <a:r>
                <a:rPr lang="en-US" sz="2000" dirty="0">
                  <a:solidFill>
                    <a:schemeClr val="accent1"/>
                  </a:solidFill>
                  <a:latin typeface="Arial Regular" charset="0"/>
                </a:rPr>
                <a:t>limit the water temperature to a single fixture</a:t>
              </a:r>
              <a:r>
                <a:rPr lang="en-US" sz="2000" dirty="0">
                  <a:solidFill>
                    <a:schemeClr val="tx2"/>
                  </a:solidFill>
                  <a:latin typeface="Arial Regular" charset="0"/>
                </a:rPr>
                <a:t>, the temperature setting is set and adjusted by the installer</a:t>
              </a:r>
            </a:p>
            <a:p>
              <a:endParaRPr lang="en-US" sz="2000" dirty="0">
                <a:solidFill>
                  <a:schemeClr val="tx2"/>
                </a:solidFill>
                <a:latin typeface="Arial Regular" charset="0"/>
              </a:endParaRP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5435981"/>
            <a:ext cx="7672858" cy="2583937"/>
            <a:chOff x="7848600" y="5084128"/>
            <a:chExt cx="7672858" cy="2583937"/>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90821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Narrow Regular"/>
                  <a:cs typeface="Arial" panose="020B0604020202020204" pitchFamily="34" charset="0"/>
                </a:rPr>
                <a:t>Nickel plated</a:t>
              </a:r>
              <a:endParaRPr lang="en-US" sz="2000" dirty="0">
                <a:solidFill>
                  <a:schemeClr val="accent1"/>
                </a:solidFill>
                <a:latin typeface="Arial Narrow Regular"/>
              </a:endParaRPr>
            </a:p>
            <a:p>
              <a:pPr marL="285750" indent="-285750">
                <a:buFont typeface="Arial" panose="020B0604020202020204" pitchFamily="34" charset="0"/>
                <a:buChar char="•"/>
              </a:pPr>
              <a:r>
                <a:rPr lang="en-US" sz="2000" dirty="0">
                  <a:solidFill>
                    <a:schemeClr val="tx2"/>
                  </a:solidFill>
                  <a:latin typeface="Arial Narrow Regular"/>
                  <a:cs typeface="Arial" panose="020B0604020202020204" pitchFamily="34" charset="0"/>
                </a:rPr>
                <a:t>ASSE 1070 Compliant</a:t>
              </a:r>
            </a:p>
            <a:p>
              <a:pPr marL="285750" indent="-285750">
                <a:buFont typeface="Arial" panose="020B0604020202020204" pitchFamily="34" charset="0"/>
                <a:buChar char="•"/>
              </a:pPr>
              <a:r>
                <a:rPr lang="en-US" sz="2000" dirty="0">
                  <a:solidFill>
                    <a:schemeClr val="tx2"/>
                  </a:solidFill>
                  <a:latin typeface="Arial Narrow Regular"/>
                </a:rPr>
                <a:t>Inlet strainers and checks included</a:t>
              </a:r>
              <a:endParaRPr lang="en-US" sz="2000" dirty="0">
                <a:solidFill>
                  <a:schemeClr val="tx2"/>
                </a:solidFill>
                <a:latin typeface="Arial Narrow Regular"/>
                <a:cs typeface="Arial" panose="020B0604020202020204" pitchFamily="34" charset="0"/>
              </a:endParaRPr>
            </a:p>
            <a:p>
              <a:pPr marL="285750" indent="-285750">
                <a:buFont typeface="Arial" panose="020B0604020202020204" pitchFamily="34" charset="0"/>
                <a:buChar char="•"/>
              </a:pPr>
              <a:r>
                <a:rPr lang="en-US" sz="2000" dirty="0">
                  <a:solidFill>
                    <a:schemeClr val="tx2"/>
                  </a:solidFill>
                  <a:latin typeface="Arial Narrow Regular"/>
                  <a:cs typeface="Arial" panose="020B0604020202020204" pitchFamily="34" charset="0"/>
                </a:rPr>
                <a:t>Various inlets and outlet connection options available</a:t>
              </a:r>
            </a:p>
            <a:p>
              <a:pPr marL="285750" indent="-285750">
                <a:buFont typeface="Arial" panose="020B0604020202020204" pitchFamily="34" charset="0"/>
                <a:buChar char="•"/>
              </a:pPr>
              <a:r>
                <a:rPr lang="en-US" sz="2000" dirty="0">
                  <a:solidFill>
                    <a:schemeClr val="tx2"/>
                  </a:solidFill>
                  <a:latin typeface="Arial Narrow Regular"/>
                  <a:cs typeface="Arial" panose="020B0604020202020204" pitchFamily="34" charset="0"/>
                </a:rPr>
                <a:t>Outlet temperature range 95-115°F</a:t>
              </a:r>
            </a:p>
            <a:p>
              <a:pPr marL="285750" indent="-285750">
                <a:buFont typeface="Arial" panose="020B0604020202020204" pitchFamily="34" charset="0"/>
                <a:buChar char="•"/>
              </a:pPr>
              <a:endParaRPr lang="en-US" sz="1800" dirty="0">
                <a:solidFill>
                  <a:schemeClr val="accent1"/>
                </a:solidFill>
                <a:latin typeface="Arial Regular" charset="0"/>
              </a:endParaRP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7027" y="1188300"/>
            <a:ext cx="8822068" cy="8361438"/>
          </a:xfrm>
          <a:prstGeom prst="rect">
            <a:avLst/>
          </a:prstGeom>
        </p:spPr>
      </p:pic>
      <p:sp>
        <p:nvSpPr>
          <p:cNvPr id="18" name="Rectangle 17"/>
          <p:cNvSpPr/>
          <p:nvPr/>
        </p:nvSpPr>
        <p:spPr>
          <a:xfrm>
            <a:off x="14935200" y="1149184"/>
            <a:ext cx="3107695" cy="1323439"/>
          </a:xfrm>
          <a:prstGeom prst="rect">
            <a:avLst/>
          </a:prstGeom>
        </p:spPr>
        <p:txBody>
          <a:bodyPr wrap="square">
            <a:spAutoFit/>
          </a:bodyPr>
          <a:lstStyle/>
          <a:p>
            <a:r>
              <a:rPr lang="en-US" sz="2000" dirty="0">
                <a:latin typeface="Arial Narrow Regular"/>
              </a:rPr>
              <a:t>Aqua-Gard® ZW1070XL</a:t>
            </a:r>
          </a:p>
          <a:p>
            <a:r>
              <a:rPr lang="en-US" sz="2000" dirty="0">
                <a:latin typeface="Arial Narrow Regular"/>
              </a:rPr>
              <a:t>thermostatic mixing valve, for point-of-use applications</a:t>
            </a:r>
          </a:p>
        </p:txBody>
      </p:sp>
    </p:spTree>
    <p:extLst>
      <p:ext uri="{BB962C8B-B14F-4D97-AF65-F5344CB8AC3E}">
        <p14:creationId xmlns:p14="http://schemas.microsoft.com/office/powerpoint/2010/main" val="268319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287000" y="-3940"/>
            <a:ext cx="8013032" cy="10290940"/>
          </a:xfrm>
          <a:prstGeom prst="rect">
            <a:avLst/>
          </a:prstGeom>
        </p:spPr>
      </p:pic>
      <p:sp>
        <p:nvSpPr>
          <p:cNvPr id="6" name="Title 5"/>
          <p:cNvSpPr>
            <a:spLocks noGrp="1"/>
          </p:cNvSpPr>
          <p:nvPr>
            <p:ph type="title"/>
          </p:nvPr>
        </p:nvSpPr>
        <p:spPr>
          <a:xfrm>
            <a:off x="876300" y="571411"/>
            <a:ext cx="8496300" cy="1962076"/>
          </a:xfrm>
        </p:spPr>
        <p:txBody>
          <a:bodyPr/>
          <a:lstStyle/>
          <a:p>
            <a:r>
              <a:rPr lang="en-US" dirty="0">
                <a:solidFill>
                  <a:schemeClr val="accent1"/>
                </a:solidFill>
              </a:rPr>
              <a:t>features &amp; benefits</a:t>
            </a:r>
            <a:br>
              <a:rPr lang="en-US" dirty="0"/>
            </a:br>
            <a:r>
              <a:rPr lang="en-US" dirty="0">
                <a:latin typeface="Arial" panose="020B0604020202020204" pitchFamily="34" charset="0"/>
                <a:cs typeface="Arial" panose="020B0604020202020204" pitchFamily="34" charset="0"/>
              </a:rPr>
              <a:t>ASSE Standard 1017</a:t>
            </a:r>
            <a:br>
              <a:rPr lang="en-US" dirty="0">
                <a:latin typeface="Arial Narrow Regular"/>
              </a:rPr>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16</a:t>
            </a:fld>
            <a:endParaRPr b="0" dirty="0">
              <a:latin typeface="Arial Regular" charset="0"/>
            </a:endParaRPr>
          </a:p>
        </p:txBody>
      </p:sp>
      <p:sp>
        <p:nvSpPr>
          <p:cNvPr id="11" name="Rectangle 1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2" name="Rectangle 11"/>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3" name="Picture 12"/>
          <p:cNvPicPr>
            <a:picLocks noChangeAspect="1"/>
          </p:cNvPicPr>
          <p:nvPr/>
        </p:nvPicPr>
        <p:blipFill>
          <a:blip r:embed="rId3"/>
          <a:stretch>
            <a:fillRect/>
          </a:stretch>
        </p:blipFill>
        <p:spPr>
          <a:xfrm>
            <a:off x="9300691" y="704862"/>
            <a:ext cx="5657838" cy="5657838"/>
          </a:xfrm>
          <a:prstGeom prst="rect">
            <a:avLst/>
          </a:prstGeom>
        </p:spPr>
      </p:pic>
      <p:sp>
        <p:nvSpPr>
          <p:cNvPr id="14" name="Rectangle 13"/>
          <p:cNvSpPr/>
          <p:nvPr/>
        </p:nvSpPr>
        <p:spPr>
          <a:xfrm>
            <a:off x="13514587" y="271127"/>
            <a:ext cx="4559490" cy="1323439"/>
          </a:xfrm>
          <a:prstGeom prst="rect">
            <a:avLst/>
          </a:prstGeom>
        </p:spPr>
        <p:txBody>
          <a:bodyPr wrap="square">
            <a:spAutoFit/>
          </a:bodyPr>
          <a:lstStyle/>
          <a:p>
            <a:r>
              <a:rPr lang="en-US" sz="2000" dirty="0">
                <a:latin typeface="Arial Narrow Regular"/>
              </a:rPr>
              <a:t>Aqua-Gard® ZW1017XL</a:t>
            </a:r>
          </a:p>
          <a:p>
            <a:r>
              <a:rPr lang="en-US" sz="2000" dirty="0">
                <a:latin typeface="Arial Narrow Regular"/>
              </a:rPr>
              <a:t>tempering mixing valve </a:t>
            </a:r>
            <a:r>
              <a:rPr lang="en-US" sz="2000" dirty="0">
                <a:solidFill>
                  <a:schemeClr val="accent1"/>
                </a:solidFill>
                <a:latin typeface="Arial Narrow Regular"/>
              </a:rPr>
              <a:t>for use at the potable hot water source (residential and light commercial installations)</a:t>
            </a:r>
          </a:p>
        </p:txBody>
      </p:sp>
      <p:sp>
        <p:nvSpPr>
          <p:cNvPr id="18" name="Rectangle 17"/>
          <p:cNvSpPr/>
          <p:nvPr/>
        </p:nvSpPr>
        <p:spPr>
          <a:xfrm>
            <a:off x="10083486" y="7282131"/>
            <a:ext cx="3124200" cy="2554545"/>
          </a:xfrm>
          <a:prstGeom prst="rect">
            <a:avLst/>
          </a:prstGeom>
        </p:spPr>
        <p:txBody>
          <a:bodyPr wrap="square">
            <a:spAutoFit/>
          </a:bodyPr>
          <a:lstStyle/>
          <a:p>
            <a:r>
              <a:rPr lang="en-US" sz="2000" dirty="0">
                <a:latin typeface="Arial Narrow Regular"/>
              </a:rPr>
              <a:t>Aqua-Gard® ZW1017XLHT </a:t>
            </a:r>
          </a:p>
          <a:p>
            <a:r>
              <a:rPr lang="en-US" sz="2000" dirty="0">
                <a:solidFill>
                  <a:schemeClr val="accent1"/>
                </a:solidFill>
                <a:latin typeface="Arial Narrow Regular"/>
              </a:rPr>
              <a:t>high temperature </a:t>
            </a:r>
            <a:r>
              <a:rPr lang="en-US" sz="2000" dirty="0">
                <a:latin typeface="Arial Narrow Regular"/>
              </a:rPr>
              <a:t>tempering mixing valve for use at the hot water source, for higher temperature apps </a:t>
            </a:r>
            <a:r>
              <a:rPr lang="en-US" sz="2000" dirty="0">
                <a:solidFill>
                  <a:schemeClr val="accent1"/>
                </a:solidFill>
                <a:latin typeface="Arial Narrow Regular"/>
              </a:rPr>
              <a:t>(hydronic/radiant heating)</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4172" y="4424590"/>
            <a:ext cx="5207628" cy="5412086"/>
          </a:xfrm>
          <a:prstGeom prst="rect">
            <a:avLst/>
          </a:prstGeom>
        </p:spPr>
      </p:pic>
      <p:grpSp>
        <p:nvGrpSpPr>
          <p:cNvPr id="20" name="Group 19"/>
          <p:cNvGrpSpPr/>
          <p:nvPr/>
        </p:nvGrpSpPr>
        <p:grpSpPr>
          <a:xfrm>
            <a:off x="990600" y="2552700"/>
            <a:ext cx="7672858" cy="2830158"/>
            <a:chOff x="7848600" y="5084128"/>
            <a:chExt cx="7672858" cy="2830158"/>
          </a:xfrm>
        </p:grpSpPr>
        <p:grpSp>
          <p:nvGrpSpPr>
            <p:cNvPr id="21" name="Group 20"/>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279996" y="5759850"/>
              <a:ext cx="7241462" cy="2154436"/>
            </a:xfrm>
            <a:prstGeom prst="rect">
              <a:avLst/>
            </a:prstGeom>
            <a:noFill/>
          </p:spPr>
          <p:txBody>
            <a:bodyPr wrap="square" rtlCol="0">
              <a:spAutoFit/>
            </a:bodyPr>
            <a:lstStyle/>
            <a:p>
              <a:pPr marL="342900" indent="-342900" fontAlgn="auto">
                <a:lnSpc>
                  <a:spcPct val="90000"/>
                </a:lnSpc>
                <a:spcBef>
                  <a:spcPct val="20000"/>
                </a:spcBef>
                <a:spcAft>
                  <a:spcPts val="0"/>
                </a:spcAft>
                <a:buFont typeface="Arial" pitchFamily="34" charset="0"/>
                <a:buChar char="•"/>
                <a:defRPr/>
              </a:pPr>
              <a:r>
                <a:rPr lang="en-US" sz="2000" dirty="0">
                  <a:solidFill>
                    <a:schemeClr val="tx2"/>
                  </a:solidFill>
                  <a:latin typeface="Arial Regular"/>
                  <a:cs typeface="Calibri" panose="020F0502020204030204" pitchFamily="34" charset="0"/>
                </a:rPr>
                <a:t>A system application used with other ASSE 1070 valves</a:t>
              </a:r>
            </a:p>
            <a:p>
              <a:pPr marL="342900" lvl="0" indent="-342900" defTabSz="914400">
                <a:lnSpc>
                  <a:spcPct val="90000"/>
                </a:lnSpc>
                <a:spcBef>
                  <a:spcPct val="20000"/>
                </a:spcBef>
                <a:buFont typeface="Arial" pitchFamily="34" charset="0"/>
                <a:buChar char="•"/>
                <a:defRPr/>
              </a:pPr>
              <a:r>
                <a:rPr lang="en-US" sz="2000" dirty="0">
                  <a:solidFill>
                    <a:schemeClr val="tx2"/>
                  </a:solidFill>
                  <a:latin typeface="Arial Regular"/>
                  <a:cs typeface="Calibri" panose="020F0502020204030204" pitchFamily="34" charset="0"/>
                </a:rPr>
                <a:t>For devices designed to limit the water temperature at the source of hot water for distribution to a supply system</a:t>
              </a:r>
            </a:p>
            <a:p>
              <a:pPr marL="342900" lvl="0" indent="-342900" fontAlgn="auto">
                <a:lnSpc>
                  <a:spcPct val="90000"/>
                </a:lnSpc>
                <a:spcBef>
                  <a:spcPct val="20000"/>
                </a:spcBef>
                <a:spcAft>
                  <a:spcPts val="0"/>
                </a:spcAft>
                <a:buFont typeface="Arial" pitchFamily="34" charset="0"/>
                <a:buChar char="•"/>
                <a:defRPr/>
              </a:pPr>
              <a:r>
                <a:rPr lang="en-US" sz="2000" dirty="0">
                  <a:solidFill>
                    <a:schemeClr val="tx2"/>
                  </a:solidFill>
                  <a:latin typeface="Arial Regular"/>
                  <a:cs typeface="Calibri" panose="020F0502020204030204" pitchFamily="34" charset="0"/>
                </a:rPr>
                <a:t>Permissible temperature tolerance varies from 3ºF to 7ºF (1.7ºC to 3.9ºC), depending on the size of the valve, when flowing at the required flow rate</a:t>
              </a:r>
            </a:p>
            <a:p>
              <a:pPr marL="285750" indent="-285750">
                <a:buFont typeface="Arial" panose="020B0604020202020204" pitchFamily="34" charset="0"/>
                <a:buChar char="•"/>
              </a:pPr>
              <a:endParaRPr lang="en-US" sz="1800" dirty="0">
                <a:solidFill>
                  <a:schemeClr val="tx2"/>
                </a:solidFill>
                <a:latin typeface="Arial Regular" charset="0"/>
              </a:endParaRPr>
            </a:p>
          </p:txBody>
        </p:sp>
      </p:grpSp>
    </p:spTree>
    <p:extLst>
      <p:ext uri="{BB962C8B-B14F-4D97-AF65-F5344CB8AC3E}">
        <p14:creationId xmlns:p14="http://schemas.microsoft.com/office/powerpoint/2010/main" val="27256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5" name="Picture 4"/>
          <p:cNvPicPr>
            <a:picLocks noChangeAspect="1"/>
          </p:cNvPicPr>
          <p:nvPr/>
        </p:nvPicPr>
        <p:blipFill>
          <a:blip r:embed="rId2"/>
          <a:stretch>
            <a:fillRect/>
          </a:stretch>
        </p:blipFill>
        <p:spPr>
          <a:xfrm>
            <a:off x="9300691" y="704862"/>
            <a:ext cx="5657838" cy="5657838"/>
          </a:xfrm>
          <a:prstGeom prst="rect">
            <a:avLst/>
          </a:prstGeom>
        </p:spPr>
      </p:pic>
      <p:sp>
        <p:nvSpPr>
          <p:cNvPr id="4" name="Title 3"/>
          <p:cNvSpPr>
            <a:spLocks noGrp="1"/>
          </p:cNvSpPr>
          <p:nvPr>
            <p:ph type="title"/>
          </p:nvPr>
        </p:nvSpPr>
        <p:spPr>
          <a:xfrm>
            <a:off x="876299" y="571411"/>
            <a:ext cx="7787159" cy="1962076"/>
          </a:xfrm>
        </p:spPr>
        <p:txBody>
          <a:bodyPr/>
          <a:lstStyle/>
          <a:p>
            <a:r>
              <a:rPr lang="en-US" dirty="0">
                <a:solidFill>
                  <a:schemeClr val="accent1"/>
                </a:solidFill>
              </a:rPr>
              <a:t>features &amp; benefits</a:t>
            </a:r>
            <a:br>
              <a:rPr lang="en-US" dirty="0"/>
            </a:br>
            <a:r>
              <a:rPr lang="en-US" dirty="0">
                <a:latin typeface="Arial" panose="020B0604020202020204" pitchFamily="34" charset="0"/>
                <a:cs typeface="Arial" panose="020B0604020202020204" pitchFamily="34" charset="0"/>
              </a:rPr>
              <a:t>Aqua-Gard® ZW1017XL (HT)</a:t>
            </a:r>
            <a:br>
              <a:rPr lang="en-US" dirty="0">
                <a:latin typeface="Arial" panose="020B0604020202020204" pitchFamily="34" charset="0"/>
                <a:cs typeface="Arial" panose="020B0604020202020204" pitchFamily="34" charset="0"/>
              </a:rPr>
            </a:br>
            <a:r>
              <a:rPr lang="en-US" dirty="0"/>
              <a:t>thermostatic mixing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17</a:t>
            </a:fld>
            <a:endParaRPr b="0" dirty="0">
              <a:latin typeface="Arial Regular" charset="0"/>
            </a:endParaRPr>
          </a:p>
        </p:txBody>
      </p:sp>
      <p:grpSp>
        <p:nvGrpSpPr>
          <p:cNvPr id="27" name="Group 26"/>
          <p:cNvGrpSpPr/>
          <p:nvPr/>
        </p:nvGrpSpPr>
        <p:grpSpPr>
          <a:xfrm>
            <a:off x="990600" y="2918081"/>
            <a:ext cx="7848599" cy="1372574"/>
            <a:chOff x="7848600" y="5084128"/>
            <a:chExt cx="7848599" cy="1372574"/>
          </a:xfrm>
        </p:grpSpPr>
        <p:grpSp>
          <p:nvGrpSpPr>
            <p:cNvPr id="22" name="Group 21"/>
            <p:cNvGrpSpPr/>
            <p:nvPr/>
          </p:nvGrpSpPr>
          <p:grpSpPr>
            <a:xfrm>
              <a:off x="7848600" y="5084128"/>
              <a:ext cx="7848599" cy="646331"/>
              <a:chOff x="7467600" y="5557807"/>
              <a:chExt cx="7848599" cy="646331"/>
            </a:xfrm>
          </p:grpSpPr>
          <p:sp>
            <p:nvSpPr>
              <p:cNvPr id="23" name="TextBox 22"/>
              <p:cNvSpPr txBox="1"/>
              <p:nvPr/>
            </p:nvSpPr>
            <p:spPr>
              <a:xfrm>
                <a:off x="7587624" y="5557807"/>
                <a:ext cx="7728575" cy="646331"/>
              </a:xfrm>
              <a:prstGeom prst="rect">
                <a:avLst/>
              </a:prstGeom>
              <a:noFill/>
            </p:spPr>
            <p:txBody>
              <a:bodyPr wrap="square" rtlCol="0">
                <a:spAutoFit/>
              </a:bodyPr>
              <a:lstStyle/>
              <a:p>
                <a:r>
                  <a:rPr lang="en-US" sz="3600" dirty="0">
                    <a:solidFill>
                      <a:schemeClr val="accent1"/>
                    </a:solidFill>
                    <a:latin typeface="Arial Narrow Regular" charset="0"/>
                  </a:rPr>
                  <a:t>point-of-distribution</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707886"/>
            </a:xfrm>
            <a:prstGeom prst="rect">
              <a:avLst/>
            </a:prstGeom>
            <a:noFill/>
          </p:spPr>
          <p:txBody>
            <a:bodyPr wrap="square" rtlCol="0">
              <a:spAutoFit/>
            </a:bodyPr>
            <a:lstStyle/>
            <a:p>
              <a:r>
                <a:rPr lang="en-US" sz="2000" dirty="0">
                  <a:solidFill>
                    <a:schemeClr val="accent1"/>
                  </a:solidFill>
                  <a:latin typeface="Arial Regular" charset="0"/>
                </a:rPr>
                <a:t>Designed</a:t>
              </a:r>
              <a:r>
                <a:rPr lang="en-US" sz="2000" dirty="0">
                  <a:solidFill>
                    <a:schemeClr val="tx2"/>
                  </a:solidFill>
                  <a:latin typeface="Arial Regular" charset="0"/>
                </a:rPr>
                <a:t> </a:t>
              </a:r>
              <a:r>
                <a:rPr lang="en-US" sz="2000" dirty="0">
                  <a:solidFill>
                    <a:schemeClr val="accent1"/>
                  </a:solidFill>
                  <a:latin typeface="Arial Regular" charset="0"/>
                </a:rPr>
                <a:t>to limit the water temperature at the source of hot water</a:t>
              </a:r>
              <a:r>
                <a:rPr lang="en-US" sz="2000" dirty="0">
                  <a:solidFill>
                    <a:schemeClr val="tx2"/>
                  </a:solidFill>
                  <a:latin typeface="Arial Regular" charset="0"/>
                </a:rPr>
                <a:t> </a:t>
              </a:r>
              <a:r>
                <a:rPr lang="en-US" sz="2000" dirty="0">
                  <a:solidFill>
                    <a:schemeClr val="accent1"/>
                  </a:solidFill>
                  <a:latin typeface="Arial Regular" charset="0"/>
                </a:rPr>
                <a:t>for distribution </a:t>
              </a:r>
              <a:r>
                <a:rPr lang="en-US" sz="2000" dirty="0">
                  <a:solidFill>
                    <a:schemeClr val="tx2"/>
                  </a:solidFill>
                  <a:latin typeface="Arial Regular" charset="0"/>
                </a:rPr>
                <a:t>to a supply system</a:t>
              </a:r>
            </a:p>
          </p:txBody>
        </p:sp>
      </p:grpSp>
      <p:grpSp>
        <p:nvGrpSpPr>
          <p:cNvPr id="39" name="Group 38"/>
          <p:cNvGrpSpPr/>
          <p:nvPr/>
        </p:nvGrpSpPr>
        <p:grpSpPr>
          <a:xfrm>
            <a:off x="981456" y="4610100"/>
            <a:ext cx="7672858" cy="1999161"/>
            <a:chOff x="7848600" y="5084128"/>
            <a:chExt cx="7672858" cy="1999161"/>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Narrow Regular"/>
                  <a:cs typeface="Arial" panose="020B0604020202020204" pitchFamily="34" charset="0"/>
                </a:rPr>
                <a:t>Various inlets and outlet connection options available</a:t>
              </a:r>
            </a:p>
            <a:p>
              <a:pPr marL="285750" indent="-285750">
                <a:buFont typeface="Arial" panose="020B0604020202020204" pitchFamily="34" charset="0"/>
                <a:buChar char="•"/>
              </a:pPr>
              <a:r>
                <a:rPr lang="en-US" sz="2000" dirty="0">
                  <a:solidFill>
                    <a:schemeClr val="tx2"/>
                  </a:solidFill>
                  <a:latin typeface="Arial Narrow Regular"/>
                </a:rPr>
                <a:t>High temperature option available</a:t>
              </a:r>
            </a:p>
            <a:p>
              <a:pPr marL="285750" indent="-285750">
                <a:buFont typeface="Arial" panose="020B0604020202020204" pitchFamily="34" charset="0"/>
                <a:buChar char="•"/>
              </a:pPr>
              <a:r>
                <a:rPr lang="en-US" sz="2000" dirty="0">
                  <a:solidFill>
                    <a:schemeClr val="tx2"/>
                  </a:solidFill>
                  <a:latin typeface="Arial Narrow Regular"/>
                </a:rPr>
                <a:t>Inlet strainers and checks included</a:t>
              </a:r>
            </a:p>
            <a:p>
              <a:r>
                <a:rPr lang="en-US" sz="2000" dirty="0">
                  <a:solidFill>
                    <a:srgbClr val="FF0000"/>
                  </a:solidFill>
                  <a:latin typeface="Arial Narrow Regular"/>
                  <a:cs typeface="Arial" panose="020B0604020202020204" pitchFamily="34" charset="0"/>
                </a:rPr>
                <a:t>***1017 devices should NEVER be installed at the point-of-use</a:t>
              </a:r>
              <a:endParaRPr lang="en-US" sz="2000" dirty="0">
                <a:solidFill>
                  <a:schemeClr val="tx2"/>
                </a:solidFill>
                <a:latin typeface="Arial Narrow Regular"/>
              </a:endParaRPr>
            </a:p>
          </p:txBody>
        </p:sp>
      </p:grpSp>
      <p:sp>
        <p:nvSpPr>
          <p:cNvPr id="18" name="Rectangle 17"/>
          <p:cNvSpPr/>
          <p:nvPr/>
        </p:nvSpPr>
        <p:spPr>
          <a:xfrm>
            <a:off x="13514587" y="271127"/>
            <a:ext cx="4559490" cy="1323439"/>
          </a:xfrm>
          <a:prstGeom prst="rect">
            <a:avLst/>
          </a:prstGeom>
        </p:spPr>
        <p:txBody>
          <a:bodyPr wrap="square">
            <a:spAutoFit/>
          </a:bodyPr>
          <a:lstStyle/>
          <a:p>
            <a:r>
              <a:rPr lang="en-US" sz="2000" dirty="0">
                <a:latin typeface="Arial Narrow Regular"/>
              </a:rPr>
              <a:t>Aqua-Gard® ZW1017XL</a:t>
            </a:r>
          </a:p>
          <a:p>
            <a:r>
              <a:rPr lang="en-US" sz="2000" dirty="0">
                <a:latin typeface="Arial Narrow Regular"/>
              </a:rPr>
              <a:t>tempering mixing valve</a:t>
            </a:r>
            <a:r>
              <a:rPr lang="en-US" sz="2000" dirty="0">
                <a:solidFill>
                  <a:schemeClr val="tx2"/>
                </a:solidFill>
                <a:latin typeface="Arial Narrow Regular"/>
              </a:rPr>
              <a:t> </a:t>
            </a:r>
            <a:r>
              <a:rPr lang="en-US" sz="2000" dirty="0">
                <a:solidFill>
                  <a:schemeClr val="accent1"/>
                </a:solidFill>
                <a:latin typeface="Arial Narrow Regular"/>
              </a:rPr>
              <a:t>for use at the potable hot water source (residential and light commercial installations)</a:t>
            </a:r>
          </a:p>
        </p:txBody>
      </p:sp>
      <p:sp>
        <p:nvSpPr>
          <p:cNvPr id="20" name="Rectangle 19"/>
          <p:cNvSpPr/>
          <p:nvPr/>
        </p:nvSpPr>
        <p:spPr>
          <a:xfrm>
            <a:off x="10597388" y="7084755"/>
            <a:ext cx="3124200" cy="2554545"/>
          </a:xfrm>
          <a:prstGeom prst="rect">
            <a:avLst/>
          </a:prstGeom>
        </p:spPr>
        <p:txBody>
          <a:bodyPr wrap="square">
            <a:spAutoFit/>
          </a:bodyPr>
          <a:lstStyle/>
          <a:p>
            <a:r>
              <a:rPr lang="en-US" sz="2000" dirty="0">
                <a:latin typeface="Arial Narrow Regular"/>
              </a:rPr>
              <a:t>Aqua-Gard® ZW1017XLHT </a:t>
            </a:r>
          </a:p>
          <a:p>
            <a:r>
              <a:rPr lang="en-US" sz="2000" dirty="0">
                <a:solidFill>
                  <a:schemeClr val="accent1"/>
                </a:solidFill>
                <a:latin typeface="Arial Narrow Regular"/>
              </a:rPr>
              <a:t>high temperature </a:t>
            </a:r>
            <a:r>
              <a:rPr lang="en-US" sz="2000" dirty="0">
                <a:latin typeface="Arial Narrow Regular"/>
              </a:rPr>
              <a:t>tempering mixing valve for use at the hot water source, for higher temperature apps </a:t>
            </a:r>
            <a:r>
              <a:rPr lang="en-US" sz="2000" dirty="0">
                <a:solidFill>
                  <a:schemeClr val="accent1"/>
                </a:solidFill>
                <a:latin typeface="Arial Narrow Regular"/>
              </a:rPr>
              <a:t>(hydronic/radiant heating)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172" y="4424590"/>
            <a:ext cx="5207628" cy="5412086"/>
          </a:xfrm>
          <a:prstGeom prst="rect">
            <a:avLst/>
          </a:prstGeom>
        </p:spPr>
      </p:pic>
      <p:sp>
        <p:nvSpPr>
          <p:cNvPr id="6" name="Rectangle 5"/>
          <p:cNvSpPr/>
          <p:nvPr/>
        </p:nvSpPr>
        <p:spPr>
          <a:xfrm>
            <a:off x="609600" y="9182100"/>
            <a:ext cx="1752600" cy="914400"/>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4048691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35001601"/>
              </p:ext>
            </p:extLst>
          </p:nvPr>
        </p:nvGraphicFramePr>
        <p:xfrm>
          <a:off x="876301" y="2887980"/>
          <a:ext cx="16649698" cy="4663440"/>
        </p:xfrm>
        <a:graphic>
          <a:graphicData uri="http://schemas.openxmlformats.org/drawingml/2006/table">
            <a:tbl>
              <a:tblPr firstRow="1" bandRow="1">
                <a:tableStyleId>{5C22544A-7EE6-4342-B048-85BDC9FD1C3A}</a:tableStyleId>
              </a:tblPr>
              <a:tblGrid>
                <a:gridCol w="5219699">
                  <a:extLst>
                    <a:ext uri="{9D8B030D-6E8A-4147-A177-3AD203B41FA5}">
                      <a16:colId xmlns:a16="http://schemas.microsoft.com/office/drawing/2014/main" val="20000"/>
                    </a:ext>
                  </a:extLst>
                </a:gridCol>
                <a:gridCol w="7723731">
                  <a:extLst>
                    <a:ext uri="{9D8B030D-6E8A-4147-A177-3AD203B41FA5}">
                      <a16:colId xmlns:a16="http://schemas.microsoft.com/office/drawing/2014/main" val="20001"/>
                    </a:ext>
                  </a:extLst>
                </a:gridCol>
                <a:gridCol w="3706268">
                  <a:extLst>
                    <a:ext uri="{9D8B030D-6E8A-4147-A177-3AD203B41FA5}">
                      <a16:colId xmlns:a16="http://schemas.microsoft.com/office/drawing/2014/main" val="20002"/>
                    </a:ext>
                  </a:extLst>
                </a:gridCol>
              </a:tblGrid>
              <a:tr h="76200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water temperature safety to you?</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Narrow" panose="020B0606020202030204" pitchFamily="34" charset="0"/>
                        </a:rPr>
                        <a:t>Use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Delivers a final, safe temperature</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Protection against scalding, bacterial infection, higher energy costs, and financial liability</a:t>
                      </a:r>
                    </a:p>
                    <a:p>
                      <a:pPr marL="0" marR="0" indent="0" algn="l" defTabSz="1371600" rtl="0" eaLnBrk="1" fontAlgn="auto" latinLnBrk="0" hangingPunct="1">
                        <a:lnSpc>
                          <a:spcPct val="100000"/>
                        </a:lnSpc>
                        <a:spcBef>
                          <a:spcPts val="0"/>
                        </a:spcBef>
                        <a:spcAft>
                          <a:spcPts val="0"/>
                        </a:spcAft>
                        <a:buClrTx/>
                        <a:buSzTx/>
                        <a:buFontTx/>
                        <a:buNone/>
                        <a:tabLst/>
                        <a:defRPr/>
                      </a:pPr>
                      <a:endParaRPr lang="en-US" sz="1600" b="0" i="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en-US"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Precise</a:t>
                      </a:r>
                      <a:r>
                        <a:rPr lang="en-US" sz="1600" b="1" i="0" baseline="0" dirty="0">
                          <a:solidFill>
                            <a:schemeClr val="tx1"/>
                          </a:solidFill>
                          <a:latin typeface="Arial Narrow" panose="020B0606020202030204" pitchFamily="34" charset="0"/>
                        </a:rPr>
                        <a:t> Temperature Regulation</a:t>
                      </a:r>
                    </a:p>
                    <a:p>
                      <a:pPr algn="ctr"/>
                      <a:r>
                        <a:rPr lang="en-US" sz="1600" b="1" i="0" baseline="0" dirty="0">
                          <a:solidFill>
                            <a:schemeClr val="tx1"/>
                          </a:solidFill>
                          <a:latin typeface="Arial Narrow" panose="020B0606020202030204" pitchFamily="34" charset="0"/>
                        </a:rPr>
                        <a:t>Protection from Bacterial Infection</a:t>
                      </a:r>
                    </a:p>
                    <a:p>
                      <a:pPr algn="ctr"/>
                      <a:r>
                        <a:rPr lang="en-US" sz="1600" b="1" i="0" baseline="0" dirty="0">
                          <a:solidFill>
                            <a:schemeClr val="tx1"/>
                          </a:solidFill>
                          <a:latin typeface="Arial Narrow" panose="020B0606020202030204" pitchFamily="34" charset="0"/>
                        </a:rPr>
                        <a:t>Protection from Scalding Injury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algn="l"/>
                      <a:r>
                        <a:rPr lang="en-US" sz="1600" b="0" i="0" dirty="0">
                          <a:solidFill>
                            <a:schemeClr val="tx1"/>
                          </a:solidFill>
                          <a:latin typeface="Arial Narrow" panose="020B0606020202030204" pitchFamily="34" charset="0"/>
                        </a:rPr>
                        <a:t>What</a:t>
                      </a:r>
                      <a:r>
                        <a:rPr lang="en-US" sz="1600" b="0" i="0" baseline="0" dirty="0">
                          <a:solidFill>
                            <a:schemeClr val="tx1"/>
                          </a:solidFill>
                          <a:latin typeface="Arial Narrow" panose="020B0606020202030204" pitchFamily="34" charset="0"/>
                        </a:rPr>
                        <a:t> fixtures and systems need water temperature safety?</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Narrow" panose="020B0606020202030204" pitchFamily="34" charset="0"/>
                        </a:rPr>
                        <a:t>Design</a:t>
                      </a:r>
                      <a:r>
                        <a:rPr lang="en-US" sz="1600" b="1" i="0" baseline="0" dirty="0">
                          <a:solidFill>
                            <a:schemeClr val="tx1"/>
                          </a:solidFill>
                          <a:latin typeface="Arial Narrow" panose="020B0606020202030204" pitchFamily="34" charset="0"/>
                        </a:rPr>
                        <a:t> &amp; Specify </a:t>
                      </a:r>
                    </a:p>
                    <a:p>
                      <a:pPr algn="l"/>
                      <a:r>
                        <a:rPr lang="en-US" sz="1600" baseline="0" dirty="0">
                          <a:solidFill>
                            <a:schemeClr val="tx1"/>
                          </a:solidFill>
                          <a:latin typeface="Arial Narrow" panose="020B0606020202030204" pitchFamily="34" charset="0"/>
                        </a:rPr>
                        <a:t>Simplified design with highly-reliable, corrosion resistant wax thermal motor</a:t>
                      </a:r>
                    </a:p>
                    <a:p>
                      <a:pPr algn="l"/>
                      <a:r>
                        <a:rPr lang="en-US" sz="1600" baseline="0" dirty="0">
                          <a:solidFill>
                            <a:schemeClr val="tx1"/>
                          </a:solidFill>
                          <a:latin typeface="Arial Narrow" panose="020B0606020202030204" pitchFamily="34" charset="0"/>
                        </a:rPr>
                        <a:t>Greatest choice of union configurations in the industry</a:t>
                      </a:r>
                    </a:p>
                    <a:p>
                      <a:pPr algn="l"/>
                      <a:r>
                        <a:rPr lang="en-US" sz="1600" baseline="0" dirty="0">
                          <a:solidFill>
                            <a:schemeClr val="tx1"/>
                          </a:solidFill>
                          <a:latin typeface="Arial Narrow" panose="020B0606020202030204" pitchFamily="34" charset="0"/>
                        </a:rPr>
                        <a:t>Tamper resistant temperature adjustment cap</a:t>
                      </a:r>
                    </a:p>
                    <a:p>
                      <a:pPr algn="l"/>
                      <a:r>
                        <a:rPr lang="en-US" sz="1600" baseline="0" dirty="0">
                          <a:solidFill>
                            <a:schemeClr val="tx1"/>
                          </a:solidFill>
                          <a:latin typeface="Arial Narrow" panose="020B0606020202030204" pitchFamily="34" charset="0"/>
                        </a:rPr>
                        <a:t>Integral strainers and check valves</a:t>
                      </a:r>
                    </a:p>
                    <a:p>
                      <a:pPr algn="l"/>
                      <a:r>
                        <a:rPr lang="en-US" sz="1600" baseline="0" dirty="0">
                          <a:solidFill>
                            <a:schemeClr val="tx1"/>
                          </a:solidFill>
                          <a:latin typeface="Arial Narrow" panose="020B0606020202030204" pitchFamily="34" charset="0"/>
                        </a:rPr>
                        <a:t>Low-lead law compliant</a:t>
                      </a:r>
                      <a:endParaRPr lang="en-US" sz="1600" dirty="0">
                        <a:solidFill>
                          <a:schemeClr val="tx1"/>
                        </a:solidFill>
                        <a:latin typeface="Arial Narrow" panose="020B060602020203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Designed and manufactured by Zurn Wilkins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Narrow" panose="020B0606020202030204" pitchFamily="34" charset="0"/>
                        </a:rPr>
                        <a:t>Zurn Online</a:t>
                      </a:r>
                      <a:r>
                        <a:rPr lang="en-US" sz="1600" b="0" baseline="0" dirty="0">
                          <a:solidFill>
                            <a:schemeClr val="tx1"/>
                          </a:solidFill>
                          <a:latin typeface="Arial Narrow" panose="020B0606020202030204" pitchFamily="34" charset="0"/>
                        </a:rPr>
                        <a:t> Specification Tools</a:t>
                      </a:r>
                      <a:endParaRPr lang="en-US" sz="1600" b="0" dirty="0">
                        <a:solidFill>
                          <a:schemeClr val="tx1"/>
                        </a:solidFill>
                        <a:latin typeface="Arial Narrow" panose="020B060602020203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sz="1600" baseline="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baseline="0" dirty="0">
                          <a:solidFill>
                            <a:schemeClr val="tx1"/>
                          </a:solidFill>
                          <a:latin typeface="Arial Narrow" panose="020B0606020202030204" pitchFamily="34" charset="0"/>
                        </a:rPr>
                        <a:t>Highly Reliable and Durable</a:t>
                      </a:r>
                    </a:p>
                    <a:p>
                      <a:pPr algn="ctr"/>
                      <a:r>
                        <a:rPr lang="en-US" sz="1600" b="1" i="0" baseline="0" dirty="0">
                          <a:solidFill>
                            <a:schemeClr val="tx1"/>
                          </a:solidFill>
                          <a:latin typeface="Arial Narrow" panose="020B0606020202030204" pitchFamily="34" charset="0"/>
                        </a:rPr>
                        <a:t>Corrosion-Resistant for Long Life</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ease of installation?</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Narrow" panose="020B0606020202030204" pitchFamily="34" charset="0"/>
                        </a:rPr>
                        <a:t>Install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Simple installation</a:t>
                      </a:r>
                      <a:endParaRPr lang="en-US" sz="1600" dirty="0">
                        <a:solidFill>
                          <a:schemeClr val="tx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Simple</a:t>
                      </a:r>
                      <a:r>
                        <a:rPr lang="en-US" sz="1600" b="1" i="0" baseline="0" dirty="0">
                          <a:solidFill>
                            <a:schemeClr val="tx1"/>
                          </a:solidFill>
                          <a:latin typeface="Arial Narrow" panose="020B0606020202030204" pitchFamily="34" charset="0"/>
                        </a:rPr>
                        <a:t> Installation</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nvPr>
        </p:nvGraphicFramePr>
        <p:xfrm>
          <a:off x="1066800" y="12306300"/>
          <a:ext cx="19202400" cy="1600200"/>
        </p:xfrm>
        <a:graphic>
          <a:graphicData uri="http://schemas.openxmlformats.org/drawingml/2006/table">
            <a:tbl>
              <a:tblPr>
                <a:tableStyleId>{5C22544A-7EE6-4342-B048-85BDC9FD1C3A}</a:tableStyleId>
              </a:tblPr>
              <a:tblGrid>
                <a:gridCol w="829786">
                  <a:extLst>
                    <a:ext uri="{9D8B030D-6E8A-4147-A177-3AD203B41FA5}">
                      <a16:colId xmlns:a16="http://schemas.microsoft.com/office/drawing/2014/main" val="20000"/>
                    </a:ext>
                  </a:extLst>
                </a:gridCol>
                <a:gridCol w="1835690">
                  <a:extLst>
                    <a:ext uri="{9D8B030D-6E8A-4147-A177-3AD203B41FA5}">
                      <a16:colId xmlns:a16="http://schemas.microsoft.com/office/drawing/2014/main" val="20001"/>
                    </a:ext>
                  </a:extLst>
                </a:gridCol>
                <a:gridCol w="1835687">
                  <a:extLst>
                    <a:ext uri="{9D8B030D-6E8A-4147-A177-3AD203B41FA5}">
                      <a16:colId xmlns:a16="http://schemas.microsoft.com/office/drawing/2014/main" val="20002"/>
                    </a:ext>
                  </a:extLst>
                </a:gridCol>
                <a:gridCol w="1835687">
                  <a:extLst>
                    <a:ext uri="{9D8B030D-6E8A-4147-A177-3AD203B41FA5}">
                      <a16:colId xmlns:a16="http://schemas.microsoft.com/office/drawing/2014/main" val="20003"/>
                    </a:ext>
                  </a:extLst>
                </a:gridCol>
                <a:gridCol w="2137773">
                  <a:extLst>
                    <a:ext uri="{9D8B030D-6E8A-4147-A177-3AD203B41FA5}">
                      <a16:colId xmlns:a16="http://schemas.microsoft.com/office/drawing/2014/main" val="20004"/>
                    </a:ext>
                  </a:extLst>
                </a:gridCol>
                <a:gridCol w="1863508">
                  <a:extLst>
                    <a:ext uri="{9D8B030D-6E8A-4147-A177-3AD203B41FA5}">
                      <a16:colId xmlns:a16="http://schemas.microsoft.com/office/drawing/2014/main" val="20005"/>
                    </a:ext>
                  </a:extLst>
                </a:gridCol>
                <a:gridCol w="1810754">
                  <a:extLst>
                    <a:ext uri="{9D8B030D-6E8A-4147-A177-3AD203B41FA5}">
                      <a16:colId xmlns:a16="http://schemas.microsoft.com/office/drawing/2014/main" val="20006"/>
                    </a:ext>
                  </a:extLst>
                </a:gridCol>
                <a:gridCol w="1916030">
                  <a:extLst>
                    <a:ext uri="{9D8B030D-6E8A-4147-A177-3AD203B41FA5}">
                      <a16:colId xmlns:a16="http://schemas.microsoft.com/office/drawing/2014/main" val="20007"/>
                    </a:ext>
                  </a:extLst>
                </a:gridCol>
                <a:gridCol w="1831808">
                  <a:extLst>
                    <a:ext uri="{9D8B030D-6E8A-4147-A177-3AD203B41FA5}">
                      <a16:colId xmlns:a16="http://schemas.microsoft.com/office/drawing/2014/main" val="20008"/>
                    </a:ext>
                  </a:extLst>
                </a:gridCol>
                <a:gridCol w="1469990">
                  <a:extLst>
                    <a:ext uri="{9D8B030D-6E8A-4147-A177-3AD203B41FA5}">
                      <a16:colId xmlns:a16="http://schemas.microsoft.com/office/drawing/2014/main" val="20009"/>
                    </a:ext>
                  </a:extLst>
                </a:gridCol>
                <a:gridCol w="1835687">
                  <a:extLst>
                    <a:ext uri="{9D8B030D-6E8A-4147-A177-3AD203B41FA5}">
                      <a16:colId xmlns:a16="http://schemas.microsoft.com/office/drawing/2014/main" val="20010"/>
                    </a:ext>
                  </a:extLst>
                </a:gridCol>
              </a:tblGrid>
              <a:tr h="1600200">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dirty="0">
                          <a:solidFill>
                            <a:schemeClr val="tx1">
                              <a:lumMod val="65000"/>
                              <a:lumOff val="35000"/>
                            </a:schemeClr>
                          </a:solidFill>
                        </a:rPr>
                        <a:t>ADA</a:t>
                      </a: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89150" y="9326017"/>
            <a:ext cx="539368" cy="531877"/>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9049" y="9382601"/>
            <a:ext cx="418710" cy="418710"/>
          </a:xfrm>
          <a:prstGeom prst="rect">
            <a:avLst/>
          </a:prstGeom>
        </p:spPr>
      </p:pic>
      <p:pic>
        <p:nvPicPr>
          <p:cNvPr id="8" name="Picture 7"/>
          <p:cNvPicPr>
            <a:picLocks noChangeAspect="1"/>
          </p:cNvPicPr>
          <p:nvPr/>
        </p:nvPicPr>
        <p:blipFill>
          <a:blip r:embed="rId4"/>
          <a:stretch>
            <a:fillRect/>
          </a:stretch>
        </p:blipFill>
        <p:spPr>
          <a:xfrm>
            <a:off x="11887200" y="9213633"/>
            <a:ext cx="756646" cy="756646"/>
          </a:xfrm>
          <a:prstGeom prst="rect">
            <a:avLst/>
          </a:prstGeom>
        </p:spPr>
      </p:pic>
      <p:pic>
        <p:nvPicPr>
          <p:cNvPr id="24" name="Picture 23"/>
          <p:cNvPicPr>
            <a:picLocks noChangeAspect="1"/>
          </p:cNvPicPr>
          <p:nvPr/>
        </p:nvPicPr>
        <p:blipFill>
          <a:blip r:embed="rId5"/>
          <a:stretch>
            <a:fillRect/>
          </a:stretch>
        </p:blipFill>
        <p:spPr>
          <a:xfrm>
            <a:off x="14038929" y="9213633"/>
            <a:ext cx="741194" cy="768940"/>
          </a:xfrm>
          <a:prstGeom prst="rect">
            <a:avLst/>
          </a:prstGeom>
        </p:spPr>
      </p:pic>
    </p:spTree>
    <p:extLst>
      <p:ext uri="{BB962C8B-B14F-4D97-AF65-F5344CB8AC3E}">
        <p14:creationId xmlns:p14="http://schemas.microsoft.com/office/powerpoint/2010/main" val="227334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815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makes TMVs safety products?</a:t>
            </a:r>
          </a:p>
          <a:p>
            <a:pPr marL="0" indent="0">
              <a:buFont typeface="Arial" panose="020B0604020202020204" pitchFamily="34" charset="0"/>
              <a:buNone/>
            </a:pPr>
            <a:endParaRPr lang="en-US" sz="2000" b="1" dirty="0">
              <a:solidFill>
                <a:schemeClr val="bg2"/>
              </a:solidFill>
              <a:latin typeface="Arial Narrow Regular"/>
            </a:endParaRPr>
          </a:p>
          <a:p>
            <a:pPr marL="457200" lvl="0" indent="-457200">
              <a:buFont typeface="+mj-lt"/>
              <a:buAutoNum type="alphaUcPeriod"/>
            </a:pPr>
            <a:r>
              <a:rPr lang="en-US" sz="2000" b="1" dirty="0">
                <a:solidFill>
                  <a:schemeClr val="bg2"/>
                </a:solidFill>
                <a:latin typeface="Arial Narrow Regular"/>
              </a:rPr>
              <a:t>They allow us to use hot water to minimize bacteria growth such as legionella</a:t>
            </a:r>
          </a:p>
          <a:p>
            <a:pPr marL="457200" lvl="0" indent="-457200">
              <a:buFont typeface="+mj-lt"/>
              <a:buAutoNum type="alphaUcPeriod"/>
            </a:pPr>
            <a:r>
              <a:rPr lang="en-US" sz="2000" b="1" dirty="0">
                <a:solidFill>
                  <a:schemeClr val="bg2"/>
                </a:solidFill>
                <a:latin typeface="Arial Narrow Regular"/>
              </a:rPr>
              <a:t>They protect people from potential burns caused by hot water</a:t>
            </a:r>
          </a:p>
          <a:p>
            <a:pPr marL="457200" indent="-457200">
              <a:buFont typeface="+mj-lt"/>
              <a:buAutoNum type="alphaUcPeriod"/>
            </a:pPr>
            <a:r>
              <a:rPr lang="en-US" sz="2000" b="1" dirty="0">
                <a:solidFill>
                  <a:schemeClr val="bg2"/>
                </a:solidFill>
                <a:latin typeface="Arial Narrow Regular"/>
              </a:rPr>
              <a:t>Required by code</a:t>
            </a:r>
          </a:p>
          <a:p>
            <a:pPr marL="457200" indent="-457200">
              <a:buFont typeface="+mj-lt"/>
              <a:buAutoNum type="alphaUcPeriod"/>
            </a:pPr>
            <a:r>
              <a:rPr lang="en-US" sz="2000" b="1" dirty="0">
                <a:solidFill>
                  <a:schemeClr val="bg2"/>
                </a:solidFill>
                <a:latin typeface="Arial Narrow Regular"/>
              </a:rPr>
              <a:t>All the above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66700"/>
            <a:ext cx="9220200" cy="9757980"/>
          </a:xfrm>
          <a:prstGeom prst="rect">
            <a:avLst/>
          </a:prstGeom>
        </p:spPr>
      </p:pic>
    </p:spTree>
    <p:extLst>
      <p:ext uri="{BB962C8B-B14F-4D97-AF65-F5344CB8AC3E}">
        <p14:creationId xmlns:p14="http://schemas.microsoft.com/office/powerpoint/2010/main" val="409785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320052"/>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29" idx="0"/>
          </p:cNvCxnSpPr>
          <p:nvPr/>
        </p:nvCxnSpPr>
        <p:spPr>
          <a:xfrm>
            <a:off x="12534900" y="4623577"/>
            <a:ext cx="0" cy="30798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610601" cy="1200329"/>
            <a:chOff x="10058400" y="2933700"/>
            <a:chExt cx="8687481" cy="120032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334681" cy="1200329"/>
            </a:xfrm>
            <a:prstGeom prst="rect">
              <a:avLst/>
            </a:prstGeom>
            <a:noFill/>
          </p:spPr>
          <p:txBody>
            <a:bodyPr wrap="square" rtlCol="0">
              <a:spAutoFit/>
            </a:bodyPr>
            <a:lstStyle/>
            <a:p>
              <a:r>
                <a:rPr lang="en-US" sz="3600" dirty="0">
                  <a:latin typeface="Arial Narrow Regular" charset="0"/>
                </a:rPr>
                <a:t>point of system vs.   </a:t>
              </a:r>
            </a:p>
            <a:p>
              <a:r>
                <a:rPr lang="en-US" sz="3600" dirty="0">
                  <a:latin typeface="Arial Narrow Regular" charset="0"/>
                </a:rPr>
                <a:t>point of use</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A</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763000" cy="1200329"/>
            <a:chOff x="10058400" y="2933700"/>
            <a:chExt cx="8763000" cy="1200329"/>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5410200" cy="1200329"/>
            </a:xfrm>
            <a:prstGeom prst="rect">
              <a:avLst/>
            </a:prstGeom>
            <a:noFill/>
          </p:spPr>
          <p:txBody>
            <a:bodyPr wrap="square" rtlCol="0">
              <a:spAutoFit/>
            </a:bodyPr>
            <a:lstStyle/>
            <a:p>
              <a:r>
                <a:rPr lang="en-US" sz="3600" dirty="0">
                  <a:latin typeface="Arial Narrow Regular" charset="0"/>
                </a:rPr>
                <a:t>potable vs.             </a:t>
              </a:r>
            </a:p>
            <a:p>
              <a:r>
                <a:rPr lang="en-US" sz="3600" dirty="0">
                  <a:latin typeface="Arial Narrow Regular" charset="0"/>
                </a:rPr>
                <a:t>radiant heating delivery</a:t>
              </a:r>
              <a:endParaRPr lang="uk-UA" sz="3600" dirty="0">
                <a:latin typeface="Arial Narrow Regular" charset="0"/>
              </a:endParaRP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B</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229600" cy="646331"/>
            <a:chOff x="10058400" y="2933700"/>
            <a:chExt cx="8229600" cy="646331"/>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876800" cy="646331"/>
            </a:xfrm>
            <a:prstGeom prst="rect">
              <a:avLst/>
            </a:prstGeom>
            <a:noFill/>
          </p:spPr>
          <p:txBody>
            <a:bodyPr wrap="square" rtlCol="0">
              <a:spAutoFit/>
            </a:bodyPr>
            <a:lstStyle/>
            <a:p>
              <a:r>
                <a:rPr lang="en-US" sz="3600" dirty="0">
                  <a:latin typeface="Arial Narrow Regular" charset="0"/>
                </a:rPr>
                <a:t>flow rate</a:t>
              </a:r>
              <a:endParaRPr lang="uk-UA" sz="3600" dirty="0">
                <a:latin typeface="Arial Narrow Regular" charset="0"/>
              </a:endParaRP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C</a:t>
              </a:r>
              <a:endParaRPr lang="uk-UA" sz="3600" dirty="0">
                <a:solidFill>
                  <a:schemeClr val="accent1"/>
                </a:solidFill>
                <a:latin typeface="Arial Narrow Regular" charset="0"/>
              </a:endParaRPr>
            </a:p>
          </p:txBody>
        </p:sp>
      </p:grpSp>
      <p:sp>
        <p:nvSpPr>
          <p:cNvPr id="65" name="TextBox 64"/>
          <p:cNvSpPr txBox="1"/>
          <p:nvPr/>
        </p:nvSpPr>
        <p:spPr>
          <a:xfrm>
            <a:off x="13030201" y="7969584"/>
            <a:ext cx="4876799" cy="400110"/>
          </a:xfrm>
          <a:prstGeom prst="rect">
            <a:avLst/>
          </a:prstGeom>
          <a:noFill/>
        </p:spPr>
        <p:txBody>
          <a:bodyPr wrap="square" rtlCol="0">
            <a:spAutoFit/>
          </a:bodyPr>
          <a:lstStyle/>
          <a:p>
            <a:endParaRPr lang="en-US" sz="2000" dirty="0">
              <a:solidFill>
                <a:schemeClr val="tx2"/>
              </a:solidFill>
              <a:latin typeface="Arial Regular" charset="0"/>
            </a:endParaRPr>
          </a:p>
        </p:txBody>
      </p:sp>
      <p:grpSp>
        <p:nvGrpSpPr>
          <p:cNvPr id="28" name="Group 27"/>
          <p:cNvGrpSpPr/>
          <p:nvPr/>
        </p:nvGrpSpPr>
        <p:grpSpPr>
          <a:xfrm>
            <a:off x="9677400" y="7454566"/>
            <a:ext cx="8458200" cy="646331"/>
            <a:chOff x="10058400" y="2933700"/>
            <a:chExt cx="8458200" cy="646331"/>
          </a:xfrm>
        </p:grpSpPr>
        <p:sp>
          <p:nvSpPr>
            <p:cNvPr id="29" name="Oval 28"/>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1" name="TextBox 30"/>
            <p:cNvSpPr txBox="1"/>
            <p:nvPr/>
          </p:nvSpPr>
          <p:spPr>
            <a:xfrm>
              <a:off x="13411200" y="2933700"/>
              <a:ext cx="5105400" cy="646331"/>
            </a:xfrm>
            <a:prstGeom prst="rect">
              <a:avLst/>
            </a:prstGeom>
            <a:noFill/>
          </p:spPr>
          <p:txBody>
            <a:bodyPr wrap="square" rtlCol="0">
              <a:spAutoFit/>
            </a:bodyPr>
            <a:lstStyle/>
            <a:p>
              <a:r>
                <a:rPr lang="en-US" sz="3600" dirty="0">
                  <a:latin typeface="Arial Narrow Regular" charset="0"/>
                </a:rPr>
                <a:t>time-saving connections</a:t>
              </a:r>
              <a:endParaRPr lang="uk-UA" sz="3600" dirty="0">
                <a:latin typeface="Arial Narrow Regular" charset="0"/>
              </a:endParaRPr>
            </a:p>
          </p:txBody>
        </p:sp>
        <p:sp>
          <p:nvSpPr>
            <p:cNvPr id="32" name="TextBox 31"/>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D</a:t>
              </a:r>
              <a:endParaRPr lang="uk-UA" sz="3600" dirty="0">
                <a:solidFill>
                  <a:schemeClr val="accent1"/>
                </a:solidFill>
                <a:latin typeface="Arial Narrow Regular" charset="0"/>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9" y="382463"/>
            <a:ext cx="9143999" cy="9677335"/>
          </a:xfrm>
          <a:prstGeom prst="rect">
            <a:avLst/>
          </a:prstGeom>
        </p:spPr>
      </p:pic>
    </p:spTree>
    <p:extLst>
      <p:ext uri="{BB962C8B-B14F-4D97-AF65-F5344CB8AC3E}">
        <p14:creationId xmlns:p14="http://schemas.microsoft.com/office/powerpoint/2010/main" val="271238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51389" t="9420" r="18404" b="58040"/>
          <a:stretch/>
        </p:blipFill>
        <p:spPr>
          <a:xfrm>
            <a:off x="609600" y="0"/>
            <a:ext cx="16998117" cy="10299700"/>
          </a:xfrm>
          <a:prstGeom prst="rect">
            <a:avLst/>
          </a:prstGeom>
        </p:spPr>
      </p:pic>
    </p:spTree>
    <p:extLst>
      <p:ext uri="{BB962C8B-B14F-4D97-AF65-F5344CB8AC3E}">
        <p14:creationId xmlns:p14="http://schemas.microsoft.com/office/powerpoint/2010/main" val="1829364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thermostatic mixing valves</a:t>
            </a:r>
            <a:endParaRPr lang="uk-UA" dirty="0"/>
          </a:p>
        </p:txBody>
      </p:sp>
      <p:graphicFrame>
        <p:nvGraphicFramePr>
          <p:cNvPr id="19" name="Table 18"/>
          <p:cNvGraphicFramePr>
            <a:graphicFrameLocks noGrp="1"/>
          </p:cNvGraphicFramePr>
          <p:nvPr>
            <p:extLst>
              <p:ext uri="{D42A27DB-BD31-4B8C-83A1-F6EECF244321}">
                <p14:modId xmlns:p14="http://schemas.microsoft.com/office/powerpoint/2010/main" val="3331414053"/>
              </p:ext>
            </p:extLst>
          </p:nvPr>
        </p:nvGraphicFramePr>
        <p:xfrm>
          <a:off x="228599" y="4333875"/>
          <a:ext cx="17830800" cy="5610225"/>
        </p:xfrm>
        <a:graphic>
          <a:graphicData uri="http://schemas.openxmlformats.org/drawingml/2006/table">
            <a:tbl>
              <a:tblPr>
                <a:tableStyleId>{5C22544A-7EE6-4342-B048-85BDC9FD1C3A}</a:tableStyleId>
              </a:tblPr>
              <a:tblGrid>
                <a:gridCol w="3581401">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581400">
                  <a:extLst>
                    <a:ext uri="{9D8B030D-6E8A-4147-A177-3AD203B41FA5}">
                      <a16:colId xmlns:a16="http://schemas.microsoft.com/office/drawing/2014/main" val="20002"/>
                    </a:ext>
                  </a:extLst>
                </a:gridCol>
                <a:gridCol w="3733800">
                  <a:extLst>
                    <a:ext uri="{9D8B030D-6E8A-4147-A177-3AD203B41FA5}">
                      <a16:colId xmlns:a16="http://schemas.microsoft.com/office/drawing/2014/main" val="20003"/>
                    </a:ext>
                  </a:extLst>
                </a:gridCol>
                <a:gridCol w="3505199">
                  <a:extLst>
                    <a:ext uri="{9D8B030D-6E8A-4147-A177-3AD203B41FA5}">
                      <a16:colId xmlns:a16="http://schemas.microsoft.com/office/drawing/2014/main" val="20004"/>
                    </a:ext>
                  </a:extLst>
                </a:gridCol>
              </a:tblGrid>
              <a:tr h="595240">
                <a:tc>
                  <a:txBody>
                    <a:bodyPr/>
                    <a:lstStyle/>
                    <a:p>
                      <a:r>
                        <a:rPr lang="en-US" sz="1800" b="1" dirty="0">
                          <a:solidFill>
                            <a:schemeClr val="bg2"/>
                          </a:solidFill>
                          <a:latin typeface="Arial Narrow" panose="020B0606020202030204" pitchFamily="34" charset="0"/>
                        </a:rPr>
                        <a:t>THERMOSTATIC</a:t>
                      </a:r>
                      <a:r>
                        <a:rPr lang="en-US" sz="1800" b="1" baseline="0" dirty="0">
                          <a:solidFill>
                            <a:schemeClr val="bg2"/>
                          </a:solidFill>
                          <a:latin typeface="Arial Narrow" panose="020B0606020202030204" pitchFamily="34" charset="0"/>
                        </a:rPr>
                        <a:t> MIXING VALVES</a:t>
                      </a:r>
                    </a:p>
                    <a:p>
                      <a:r>
                        <a:rPr lang="en-US" sz="1400" b="0" baseline="0" dirty="0">
                          <a:solidFill>
                            <a:schemeClr val="bg2"/>
                          </a:solidFill>
                          <a:latin typeface="Arial Narrow" panose="020B0606020202030204" pitchFamily="34" charset="0"/>
                        </a:rPr>
                        <a:t>(inlet checks and strainers)</a:t>
                      </a:r>
                    </a:p>
                    <a:p>
                      <a:r>
                        <a:rPr lang="en-US" sz="1400" b="0" baseline="0" dirty="0">
                          <a:solidFill>
                            <a:schemeClr val="bg2"/>
                          </a:solidFill>
                          <a:latin typeface="Arial Narrow" panose="020B0606020202030204" pitchFamily="34" charset="0"/>
                        </a:rPr>
                        <a:t>(NSF/ANSI 61)</a:t>
                      </a:r>
                      <a:endParaRPr lang="en-US" sz="1400" b="0"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ZW3870XLT (-4P for manual faucets)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dirty="0">
                          <a:ln>
                            <a:noFill/>
                          </a:ln>
                          <a:solidFill>
                            <a:schemeClr val="bg2"/>
                          </a:solidFill>
                          <a:effectLst/>
                          <a:latin typeface="Arial Narrow" panose="020B0606020202030204" pitchFamily="34" charset="0"/>
                          <a:ea typeface="+mn-ea"/>
                          <a:cs typeface="+mn-cs"/>
                        </a:rPr>
                        <a:t>3/8”</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ZW1070XL</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chemeClr val="bg2"/>
                          </a:solidFill>
                          <a:effectLst/>
                          <a:latin typeface="Arial Narrow" panose="020B0606020202030204" pitchFamily="34" charset="0"/>
                        </a:rPr>
                        <a:t>3/8” ½” , ¾”, 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ZW1017XL</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chemeClr val="bg2"/>
                          </a:solidFill>
                          <a:effectLst/>
                          <a:latin typeface="Arial Narrow" panose="020B0606020202030204" pitchFamily="34" charset="0"/>
                        </a:rPr>
                        <a:t>½” , ¾”, 1”</a:t>
                      </a:r>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ZW1017XLHT</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a:ln>
                            <a:noFill/>
                          </a:ln>
                          <a:solidFill>
                            <a:schemeClr val="bg2"/>
                          </a:solidFill>
                          <a:effectLst/>
                          <a:latin typeface="Arial Narrow" panose="020B0606020202030204" pitchFamily="34" charset="0"/>
                        </a:rPr>
                        <a:t>½” , ¾”, 1”</a:t>
                      </a:r>
                      <a:endParaRPr lang="en-US" sz="1800" b="1" dirty="0">
                        <a:solidFill>
                          <a:schemeClr val="bg2"/>
                        </a:solidFill>
                        <a:latin typeface="Arial Narrow" panose="020B0606020202030204" pitchFamily="34" charset="0"/>
                      </a:endParaRPr>
                    </a:p>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657225">
                <a:tc>
                  <a:txBody>
                    <a:bodyPr/>
                    <a:lstStyle/>
                    <a:p>
                      <a:r>
                        <a:rPr lang="en-US" sz="1400" dirty="0">
                          <a:latin typeface="Arial Narrow" panose="020B0606020202030204" pitchFamily="34" charset="0"/>
                        </a:rPr>
                        <a:t>Point</a:t>
                      </a:r>
                      <a:r>
                        <a:rPr lang="en-US" sz="1400" baseline="0" dirty="0">
                          <a:latin typeface="Arial Narrow" panose="020B0606020202030204" pitchFamily="34" charset="0"/>
                        </a:rPr>
                        <a:t> of System</a:t>
                      </a:r>
                    </a:p>
                    <a:p>
                      <a:r>
                        <a:rPr lang="en-US" sz="1400" baseline="0" dirty="0">
                          <a:latin typeface="Arial Narrow" panose="020B0606020202030204" pitchFamily="34" charset="0"/>
                        </a:rPr>
                        <a:t>(installed at the hot water source)</a:t>
                      </a:r>
                    </a:p>
                    <a:p>
                      <a:r>
                        <a:rPr lang="en-US" sz="1400" baseline="0" dirty="0">
                          <a:latin typeface="Arial Narrow" panose="020B0606020202030204" pitchFamily="34" charset="0"/>
                        </a:rPr>
                        <a:t>(ASSE 1017 certified)</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ZW1017XL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ZW1017XLHT</a:t>
                      </a:r>
                    </a:p>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5800">
                <a:tc>
                  <a:txBody>
                    <a:bodyPr/>
                    <a:lstStyle/>
                    <a:p>
                      <a:r>
                        <a:rPr lang="en-US" sz="1400" dirty="0">
                          <a:latin typeface="Arial Narrow" panose="020B0606020202030204" pitchFamily="34" charset="0"/>
                        </a:rPr>
                        <a:t>Point</a:t>
                      </a:r>
                      <a:r>
                        <a:rPr lang="en-US" sz="1400" baseline="0" dirty="0">
                          <a:latin typeface="Arial Narrow" panose="020B0606020202030204" pitchFamily="34" charset="0"/>
                        </a:rPr>
                        <a:t> of Use</a:t>
                      </a:r>
                    </a:p>
                    <a:p>
                      <a:r>
                        <a:rPr lang="en-US" sz="1400" baseline="0" dirty="0">
                          <a:latin typeface="Arial Narrow" panose="020B0606020202030204" pitchFamily="34" charset="0"/>
                        </a:rPr>
                        <a:t>(installed to fittings for fixtures)</a:t>
                      </a:r>
                    </a:p>
                    <a:p>
                      <a:r>
                        <a:rPr lang="en-US" sz="1400" baseline="0" dirty="0">
                          <a:latin typeface="Arial Narrow" panose="020B0606020202030204" pitchFamily="34" charset="0"/>
                        </a:rPr>
                        <a:t>(ASSE 1070 certified)</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ZW3870XLT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ZW1070XL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1985">
                <a:tc>
                  <a:txBody>
                    <a:bodyPr/>
                    <a:lstStyle/>
                    <a:p>
                      <a:r>
                        <a:rPr lang="en-US" sz="1400" baseline="0" dirty="0">
                          <a:latin typeface="Arial Narrow" panose="020B0606020202030204" pitchFamily="34" charset="0"/>
                        </a:rPr>
                        <a:t>Potable Delivery</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ZW3870XLT</a:t>
                      </a:r>
                    </a:p>
                    <a:p>
                      <a:r>
                        <a:rPr lang="en-US" sz="1400" dirty="0">
                          <a:latin typeface="Arial Narrow" panose="020B0606020202030204" pitchFamily="34" charset="0"/>
                        </a:rPr>
                        <a:t>(95</a:t>
                      </a:r>
                      <a:r>
                        <a:rPr lang="en-US" sz="1400" dirty="0">
                          <a:latin typeface="Calibri" panose="020F0502020204030204" pitchFamily="34" charset="0"/>
                        </a:rPr>
                        <a:t>°</a:t>
                      </a:r>
                      <a:r>
                        <a:rPr lang="en-US" sz="1400" dirty="0">
                          <a:latin typeface="Arial Narrow" panose="020B0606020202030204" pitchFamily="34" charset="0"/>
                        </a:rPr>
                        <a:t>-115</a:t>
                      </a:r>
                      <a:r>
                        <a:rPr lang="en-US" sz="1400" dirty="0">
                          <a:latin typeface="Calibri" panose="020F0502020204030204" pitchFamily="34" charset="0"/>
                        </a:rPr>
                        <a:t>°</a:t>
                      </a:r>
                      <a:r>
                        <a:rPr lang="en-US" sz="1400" dirty="0">
                          <a:latin typeface="Arial Narrow" panose="020B0606020202030204" pitchFamily="34" charset="0"/>
                        </a:rPr>
                        <a:t> F outlet)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ZW1070XL</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(95</a:t>
                      </a:r>
                      <a:r>
                        <a:rPr lang="en-US" sz="1400" dirty="0">
                          <a:latin typeface="Calibri" panose="020F0502020204030204" pitchFamily="34" charset="0"/>
                        </a:rPr>
                        <a:t>°</a:t>
                      </a:r>
                      <a:r>
                        <a:rPr lang="en-US" sz="1400" dirty="0">
                          <a:latin typeface="Arial Narrow" panose="020B0606020202030204" pitchFamily="34" charset="0"/>
                        </a:rPr>
                        <a:t>-115</a:t>
                      </a:r>
                      <a:r>
                        <a:rPr lang="en-US" sz="1400" dirty="0">
                          <a:latin typeface="Calibri" panose="020F0502020204030204" pitchFamily="34" charset="0"/>
                        </a:rPr>
                        <a:t>°</a:t>
                      </a:r>
                      <a:r>
                        <a:rPr lang="en-US" sz="1400" dirty="0">
                          <a:latin typeface="Arial Narrow" panose="020B0606020202030204" pitchFamily="34" charset="0"/>
                        </a:rPr>
                        <a:t> F outlet)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ZW1017XL</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(95</a:t>
                      </a:r>
                      <a:r>
                        <a:rPr lang="en-US" sz="1400" dirty="0">
                          <a:latin typeface="Calibri" panose="020F0502020204030204" pitchFamily="34" charset="0"/>
                        </a:rPr>
                        <a:t>°</a:t>
                      </a:r>
                      <a:r>
                        <a:rPr lang="en-US" sz="1400" dirty="0">
                          <a:latin typeface="Arial Narrow" panose="020B0606020202030204" pitchFamily="34" charset="0"/>
                        </a:rPr>
                        <a:t>-115</a:t>
                      </a:r>
                      <a:r>
                        <a:rPr lang="en-US" sz="1400" dirty="0">
                          <a:latin typeface="Calibri" panose="020F0502020204030204" pitchFamily="34" charset="0"/>
                        </a:rPr>
                        <a:t>°</a:t>
                      </a:r>
                      <a:r>
                        <a:rPr lang="en-US" sz="1400" dirty="0">
                          <a:latin typeface="Arial Narrow" panose="020B0606020202030204" pitchFamily="34" charset="0"/>
                        </a:rPr>
                        <a:t> F outlet)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09600">
                <a:tc>
                  <a:txBody>
                    <a:bodyPr/>
                    <a:lstStyle/>
                    <a:p>
                      <a:r>
                        <a:rPr lang="en-US" sz="1400" baseline="0" dirty="0">
                          <a:latin typeface="Arial Narrow" panose="020B0606020202030204" pitchFamily="34" charset="0"/>
                        </a:rPr>
                        <a:t>Radiant Heating Delivery</a:t>
                      </a:r>
                    </a:p>
                    <a:p>
                      <a:r>
                        <a:rPr lang="en-US" sz="1400" baseline="0" dirty="0">
                          <a:latin typeface="Arial Narrow" panose="020B0606020202030204" pitchFamily="34" charset="0"/>
                        </a:rPr>
                        <a:t>(for high temperatures)</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ZW1017XLHT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(95</a:t>
                      </a:r>
                      <a:r>
                        <a:rPr lang="en-US" sz="1400" dirty="0">
                          <a:latin typeface="Calibri" panose="020F0502020204030204" pitchFamily="34" charset="0"/>
                        </a:rPr>
                        <a:t>°</a:t>
                      </a:r>
                      <a:r>
                        <a:rPr lang="en-US" sz="1400" dirty="0">
                          <a:latin typeface="Arial Narrow" panose="020B0606020202030204" pitchFamily="34" charset="0"/>
                        </a:rPr>
                        <a:t>-131</a:t>
                      </a:r>
                      <a:r>
                        <a:rPr lang="en-US" sz="1400" dirty="0">
                          <a:latin typeface="Calibri" panose="020F0502020204030204" pitchFamily="34" charset="0"/>
                        </a:rPr>
                        <a:t>°</a:t>
                      </a:r>
                      <a:r>
                        <a:rPr lang="en-US" sz="1400" dirty="0">
                          <a:latin typeface="Arial Narrow" panose="020B0606020202030204" pitchFamily="34" charset="0"/>
                        </a:rPr>
                        <a:t> F outlet)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09600">
                <a:tc>
                  <a:txBody>
                    <a:bodyPr/>
                    <a:lstStyle/>
                    <a:p>
                      <a:r>
                        <a:rPr lang="en-US" sz="1400" dirty="0">
                          <a:latin typeface="Arial Narrow" panose="020B0606020202030204" pitchFamily="34" charset="0"/>
                        </a:rPr>
                        <a:t>Flow Rate @45 psi Pressure Loss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3.1</a:t>
                      </a:r>
                      <a:r>
                        <a:rPr lang="en-US" sz="1400" baseline="0" dirty="0">
                          <a:latin typeface="Arial Narrow" panose="020B0606020202030204" pitchFamily="34" charset="0"/>
                        </a:rPr>
                        <a:t> gpm</a:t>
                      </a:r>
                    </a:p>
                    <a:p>
                      <a:r>
                        <a:rPr lang="en-US" sz="1400" baseline="0" dirty="0">
                          <a:latin typeface="Arial Narrow" panose="020B0606020202030204" pitchFamily="34" charset="0"/>
                        </a:rPr>
                        <a:t>(min flow .35 gpm for low flow faucets)</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12 gpm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25 gpm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25 gpm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09600">
                <a:tc>
                  <a:txBody>
                    <a:bodyPr/>
                    <a:lstStyle/>
                    <a:p>
                      <a:r>
                        <a:rPr lang="en-US" sz="1400" baseline="0" dirty="0">
                          <a:latin typeface="Arial Narrow" panose="020B0606020202030204" pitchFamily="34" charset="0"/>
                        </a:rPr>
                        <a:t>Application Type</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Single</a:t>
                      </a:r>
                      <a:r>
                        <a:rPr lang="en-US" sz="1400" baseline="0" dirty="0">
                          <a:latin typeface="Arial Narrow" panose="020B0606020202030204" pitchFamily="34" charset="0"/>
                        </a:rPr>
                        <a:t> Application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(-4P = two-handle faucet)</a:t>
                      </a:r>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Multiple Applications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N/A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N/A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62000">
                <a:tc>
                  <a:txBody>
                    <a:bodyPr/>
                    <a:lstStyle/>
                    <a:p>
                      <a:r>
                        <a:rPr lang="en-US" sz="1400" dirty="0">
                          <a:latin typeface="Arial Narrow" panose="020B0606020202030204" pitchFamily="34" charset="0"/>
                        </a:rPr>
                        <a:t>Time-Savings Connections</a:t>
                      </a:r>
                    </a:p>
                    <a:p>
                      <a:r>
                        <a:rPr lang="en-US" sz="1400" dirty="0">
                          <a:latin typeface="Arial Narrow" panose="020B0606020202030204" pitchFamily="34" charset="0"/>
                        </a:rPr>
                        <a:t>(Threaded, copper</a:t>
                      </a:r>
                      <a:r>
                        <a:rPr lang="en-US" sz="1400" baseline="0" dirty="0">
                          <a:latin typeface="Arial Narrow" panose="020B0606020202030204" pitchFamily="34" charset="0"/>
                        </a:rPr>
                        <a:t> sweat, PEX, </a:t>
                      </a:r>
                      <a:r>
                        <a:rPr lang="en-US" sz="1400" dirty="0">
                          <a:latin typeface="Arial Narrow" panose="020B0606020202030204" pitchFamily="34" charset="0"/>
                        </a:rPr>
                        <a:t>CPVC, Z-Bite push connections, Z-Press press connections)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ZW1070XL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ZW1017XL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ZW1017XLHT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0" y="1965635"/>
            <a:ext cx="2362200" cy="23287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031875"/>
            <a:ext cx="2133600" cy="2258045"/>
          </a:xfrm>
          <a:prstGeom prst="rect">
            <a:avLst/>
          </a:prstGeom>
        </p:spPr>
      </p:pic>
      <p:pic>
        <p:nvPicPr>
          <p:cNvPr id="6" name="Picture 5"/>
          <p:cNvPicPr>
            <a:picLocks noChangeAspect="1"/>
          </p:cNvPicPr>
          <p:nvPr/>
        </p:nvPicPr>
        <p:blipFill>
          <a:blip r:embed="rId4"/>
          <a:stretch>
            <a:fillRect/>
          </a:stretch>
        </p:blipFill>
        <p:spPr>
          <a:xfrm>
            <a:off x="14516924" y="1933675"/>
            <a:ext cx="2247076" cy="2333803"/>
          </a:xfrm>
          <a:prstGeom prst="rect">
            <a:avLst/>
          </a:prstGeom>
        </p:spPr>
      </p:pic>
      <p:pic>
        <p:nvPicPr>
          <p:cNvPr id="8" name="Picture 7"/>
          <p:cNvPicPr>
            <a:picLocks noChangeAspect="1"/>
          </p:cNvPicPr>
          <p:nvPr/>
        </p:nvPicPr>
        <p:blipFill>
          <a:blip r:embed="rId5"/>
          <a:stretch>
            <a:fillRect/>
          </a:stretch>
        </p:blipFill>
        <p:spPr>
          <a:xfrm>
            <a:off x="7319022" y="1985301"/>
            <a:ext cx="2282177" cy="2282177"/>
          </a:xfrm>
          <a:prstGeom prst="rect">
            <a:avLst/>
          </a:prstGeom>
        </p:spPr>
      </p:pic>
    </p:spTree>
    <p:extLst>
      <p:ext uri="{BB962C8B-B14F-4D97-AF65-F5344CB8AC3E}">
        <p14:creationId xmlns:p14="http://schemas.microsoft.com/office/powerpoint/2010/main" val="2528384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32881"/>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053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None/>
            </a:pPr>
            <a:r>
              <a:rPr lang="en-US" sz="2000" b="1" dirty="0">
                <a:solidFill>
                  <a:schemeClr val="bg2"/>
                </a:solidFill>
                <a:latin typeface="Arial Narrow Regular"/>
              </a:rPr>
              <a:t>A. Potable vs. radiant heating (high temperature) delivery</a:t>
            </a:r>
          </a:p>
          <a:p>
            <a:pPr marL="0" indent="0">
              <a:buFont typeface="Arial" panose="020B0604020202020204" pitchFamily="34" charset="0"/>
              <a:buNone/>
            </a:pPr>
            <a:r>
              <a:rPr lang="en-US" sz="2000" b="1" dirty="0">
                <a:solidFill>
                  <a:schemeClr val="bg2"/>
                </a:solidFill>
                <a:latin typeface="Arial Narrow Regular"/>
              </a:rPr>
              <a:t>B. Time savings connections</a:t>
            </a:r>
          </a:p>
          <a:p>
            <a:pPr marL="0" indent="0">
              <a:buFont typeface="Arial" panose="020B0604020202020204" pitchFamily="34" charset="0"/>
              <a:buNone/>
            </a:pPr>
            <a:r>
              <a:rPr lang="en-US" sz="2000" b="1" dirty="0">
                <a:solidFill>
                  <a:schemeClr val="bg2"/>
                </a:solidFill>
                <a:latin typeface="Arial Narrow Regular"/>
              </a:rPr>
              <a:t>C. Point of system vs. point of use</a:t>
            </a:r>
          </a:p>
          <a:p>
            <a:pPr marL="0" indent="0">
              <a:buFont typeface="Arial" panose="020B0604020202020204" pitchFamily="34" charset="0"/>
              <a:buNone/>
            </a:pPr>
            <a:r>
              <a:rPr lang="en-US" sz="2000" b="1" dirty="0">
                <a:solidFill>
                  <a:schemeClr val="bg2"/>
                </a:solidFill>
                <a:latin typeface="Arial Narrow Regular"/>
              </a:rPr>
              <a:t>D. Flow rate</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1543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design &amp; 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24</a:t>
            </a:fld>
            <a:endParaRPr b="0" dirty="0">
              <a:latin typeface="Arial Regular" charset="0"/>
            </a:endParaRPr>
          </a:p>
        </p:txBody>
      </p:sp>
      <p:pic>
        <p:nvPicPr>
          <p:cNvPr id="6" name="Picture 5">
            <a:extLst>
              <a:ext uri="{FF2B5EF4-FFF2-40B4-BE49-F238E27FC236}">
                <a16:creationId xmlns:a16="http://schemas.microsoft.com/office/drawing/2014/main"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32508525"/>
              </p:ext>
            </p:extLst>
          </p:nvPr>
        </p:nvGraphicFramePr>
        <p:xfrm>
          <a:off x="5943600" y="6961465"/>
          <a:ext cx="12344400" cy="2763078"/>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val="20000"/>
                    </a:ext>
                  </a:extLst>
                </a:gridCol>
                <a:gridCol w="8510735">
                  <a:extLst>
                    <a:ext uri="{9D8B030D-6E8A-4147-A177-3AD203B41FA5}">
                      <a16:colId xmlns:a16="http://schemas.microsoft.com/office/drawing/2014/main"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Regular" charset="0"/>
                        </a:rPr>
                        <a:t>ARCAT</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CAD, BIM, and spec</a:t>
                      </a:r>
                      <a:r>
                        <a:rPr lang="en-US" sz="1200" b="0" i="0" baseline="0" dirty="0">
                          <a:solidFill>
                            <a:schemeClr val="accent1"/>
                          </a:solidFill>
                          <a:latin typeface="Arial Regular" charset="0"/>
                        </a:rPr>
                        <a:t>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200" b="0" i="0" dirty="0">
                          <a:solidFill>
                            <a:schemeClr val="tx1"/>
                          </a:solidFill>
                          <a:latin typeface="Arial Regular" charset="0"/>
                        </a:rPr>
                        <a:t>Cross Reference Guides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cross reference guides for individual products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200" b="0" i="0" dirty="0">
                          <a:solidFill>
                            <a:schemeClr val="tx1"/>
                          </a:solidFill>
                          <a:latin typeface="Arial Regular" charset="0"/>
                        </a:rPr>
                        <a:t>Technical Resources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specs, calculation sheets, engineering</a:t>
                      </a:r>
                      <a:r>
                        <a:rPr lang="en-US" sz="1200" b="0" i="0" baseline="0" dirty="0">
                          <a:solidFill>
                            <a:schemeClr val="accent1"/>
                          </a:solidFill>
                          <a:latin typeface="Arial Regular" charset="0"/>
                        </a:rPr>
                        <a:t> guides, sizing and selections, materials and finishes, installation +</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pSp>
        <p:nvGrpSpPr>
          <p:cNvPr id="8" name="Group 7">
            <a:extLst>
              <a:ext uri="{FF2B5EF4-FFF2-40B4-BE49-F238E27FC236}">
                <a16:creationId xmlns:a16="http://schemas.microsoft.com/office/drawing/2014/main"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268795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25</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020675"/>
            <a:chOff x="1714500" y="3695700"/>
            <a:chExt cx="3829050" cy="3020675"/>
          </a:xfrm>
        </p:grpSpPr>
        <p:sp>
          <p:nvSpPr>
            <p:cNvPr id="9" name="TextBox 8"/>
            <p:cNvSpPr txBox="1"/>
            <p:nvPr/>
          </p:nvSpPr>
          <p:spPr>
            <a:xfrm>
              <a:off x="1714500" y="5700712"/>
              <a:ext cx="3829050"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Corrosion Resistant</a:t>
              </a:r>
            </a:p>
            <a:p>
              <a:pPr algn="ctr"/>
              <a:r>
                <a:rPr lang="en-US" sz="2000" dirty="0">
                  <a:solidFill>
                    <a:schemeClr val="tx2"/>
                  </a:solidFill>
                  <a:latin typeface="Arial Narrow" panose="020B0606020202030204" pitchFamily="34" charset="0"/>
                </a:rPr>
                <a:t>Simple Installation</a:t>
              </a:r>
            </a:p>
            <a:p>
              <a:pPr algn="ctr"/>
              <a:r>
                <a:rPr lang="en-US" sz="2000" dirty="0">
                  <a:solidFill>
                    <a:schemeClr val="tx2"/>
                  </a:solidFill>
                  <a:latin typeface="Arial Narrow" panose="020B0606020202030204" pitchFamily="34" charset="0"/>
                </a:rPr>
                <a:t>Easiest Maintenance</a:t>
              </a: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3695700"/>
            <a:ext cx="5680947" cy="3020675"/>
            <a:chOff x="12553951" y="3695700"/>
            <a:chExt cx="4299621" cy="3020675"/>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299621"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Highly Reliable and Durable</a:t>
              </a:r>
            </a:p>
            <a:p>
              <a:pPr algn="ctr"/>
              <a:r>
                <a:rPr lang="en-US" sz="2000" dirty="0">
                  <a:solidFill>
                    <a:schemeClr val="tx2"/>
                  </a:solidFill>
                  <a:latin typeface="Arial Narrow" panose="020B0606020202030204" pitchFamily="34" charset="0"/>
                </a:rPr>
                <a:t>Effective Water Temperature Safety</a:t>
              </a:r>
              <a:endParaRPr lang="uk-UA" sz="2000" dirty="0">
                <a:solidFill>
                  <a:schemeClr val="tx2"/>
                </a:solidFill>
                <a:latin typeface="Arial Narrow" panose="020B0606020202030204" pitchFamily="34" charset="0"/>
              </a:endParaRPr>
            </a:p>
            <a:p>
              <a:pPr algn="ctr"/>
              <a:r>
                <a:rPr lang="en-US" sz="2000" dirty="0">
                  <a:solidFill>
                    <a:schemeClr val="tx2"/>
                  </a:solidFill>
                  <a:latin typeface="Arial Narrow" panose="020B0606020202030204" pitchFamily="34" charset="0"/>
                </a:rPr>
                <a:t>Compliant</a:t>
              </a: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095294738"/>
              </p:ext>
            </p:extLst>
          </p:nvPr>
        </p:nvGraphicFramePr>
        <p:xfrm>
          <a:off x="685800" y="5737860"/>
          <a:ext cx="4841696" cy="100584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640080">
                <a:tc>
                  <a:txBody>
                    <a:bodyPr/>
                    <a:lstStyle/>
                    <a:p>
                      <a:pPr algn="ctr"/>
                      <a:r>
                        <a:rPr lang="en-US" sz="2000" b="0" i="0" dirty="0">
                          <a:solidFill>
                            <a:schemeClr val="tx2"/>
                          </a:solidFill>
                          <a:latin typeface="Arial Narrow" panose="020B0606020202030204" pitchFamily="34" charset="0"/>
                        </a:rPr>
                        <a:t>Precise,</a:t>
                      </a:r>
                      <a:r>
                        <a:rPr lang="en-US" sz="2000" b="0" i="0" baseline="0" dirty="0">
                          <a:solidFill>
                            <a:schemeClr val="tx2"/>
                          </a:solidFill>
                          <a:latin typeface="Arial Narrow" panose="020B0606020202030204" pitchFamily="34" charset="0"/>
                        </a:rPr>
                        <a:t> Safe Temperature Regulation</a:t>
                      </a:r>
                      <a:endParaRPr lang="en-US" sz="2000" b="0" i="0" dirty="0">
                        <a:solidFill>
                          <a:schemeClr val="tx2"/>
                        </a:solidFill>
                        <a:latin typeface="Arial Narrow" panose="020B0606020202030204" pitchFamily="34" charset="0"/>
                      </a:endParaRPr>
                    </a:p>
                    <a:p>
                      <a:pPr algn="ctr"/>
                      <a:r>
                        <a:rPr lang="en-US" sz="2000" b="0" i="0" dirty="0">
                          <a:solidFill>
                            <a:schemeClr val="tx2"/>
                          </a:solidFill>
                          <a:latin typeface="Arial Narrow" panose="020B0606020202030204" pitchFamily="34" charset="0"/>
                        </a:rPr>
                        <a:t>Single</a:t>
                      </a:r>
                      <a:r>
                        <a:rPr lang="en-US" sz="2000" b="0" i="0" baseline="0" dirty="0">
                          <a:solidFill>
                            <a:schemeClr val="tx2"/>
                          </a:solidFill>
                          <a:latin typeface="Arial Narrow" panose="020B0606020202030204" pitchFamily="34" charset="0"/>
                        </a:rPr>
                        <a:t> Fixtures or Combined Systems</a:t>
                      </a:r>
                    </a:p>
                    <a:p>
                      <a:pPr algn="ctr"/>
                      <a:r>
                        <a:rPr lang="en-US" sz="2000" b="0" i="0" dirty="0">
                          <a:solidFill>
                            <a:schemeClr val="tx2"/>
                          </a:solidFill>
                          <a:latin typeface="Arial Narrow" panose="020B0606020202030204" pitchFamily="34" charset="0"/>
                        </a:rPr>
                        <a:t>Easiest</a:t>
                      </a:r>
                      <a:r>
                        <a:rPr lang="en-US" sz="2000" b="0" i="0" baseline="0" dirty="0">
                          <a:solidFill>
                            <a:schemeClr val="tx2"/>
                          </a:solidFill>
                          <a:latin typeface="Arial Narrow" panose="020B0606020202030204" pitchFamily="34" charset="0"/>
                        </a:rPr>
                        <a:t> Maintenance</a:t>
                      </a:r>
                      <a:endParaRPr lang="uk-UA" sz="2000" b="0" i="0" dirty="0">
                        <a:solidFill>
                          <a:schemeClr val="tx2"/>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26</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trench drain systems,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127112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27</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430979" y="4438212"/>
            <a:ext cx="6443662" cy="4570482"/>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r>
              <a:rPr lang="en-US" sz="2400" dirty="0">
                <a:solidFill>
                  <a:schemeClr val="tx2"/>
                </a:solidFill>
                <a:latin typeface="Arial Narrow Regular"/>
              </a:rPr>
              <a:t>facebook.com</a:t>
            </a:r>
            <a:r>
              <a:rPr lang="en-US" sz="2400" dirty="0">
                <a:latin typeface="Arial Narrow Regular"/>
              </a:rPr>
              <a:t>/</a:t>
            </a:r>
            <a:r>
              <a:rPr lang="en-US" sz="2400" dirty="0" err="1">
                <a:latin typeface="Arial Narrow Regular"/>
              </a:rPr>
              <a:t>ZurnIndustries</a:t>
            </a:r>
            <a:r>
              <a:rPr lang="en-US" sz="2400" dirty="0">
                <a:latin typeface="Arial Narrow Regular"/>
              </a:rPr>
              <a:t> </a:t>
            </a:r>
          </a:p>
          <a:p>
            <a:r>
              <a:rPr lang="en-US" sz="2400" dirty="0">
                <a:solidFill>
                  <a:schemeClr val="tx2"/>
                </a:solidFill>
                <a:latin typeface="Arial Narrow Regular"/>
              </a:rPr>
              <a:t>twitter.com</a:t>
            </a:r>
            <a:r>
              <a:rPr lang="en-US" sz="2400" dirty="0">
                <a:latin typeface="Arial Narrow Regular"/>
              </a:rPr>
              <a:t>/</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linkedin.com</a:t>
            </a:r>
            <a:r>
              <a:rPr lang="en-US" sz="2400" dirty="0">
                <a:latin typeface="Arial Narrow Regular"/>
              </a:rPr>
              <a:t>/company/</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youtube.com</a:t>
            </a:r>
            <a:r>
              <a:rPr lang="en-US" sz="2400" dirty="0">
                <a:latin typeface="Arial Narrow Regular"/>
              </a:rPr>
              <a:t>/</a:t>
            </a:r>
            <a:r>
              <a:rPr lang="en-US" sz="2400" dirty="0" err="1">
                <a:latin typeface="Arial Narrow Regular"/>
              </a:rPr>
              <a:t>ZurnIndustriesLLC</a:t>
            </a:r>
            <a:endParaRPr lang="en-US" sz="2400" dirty="0">
              <a:latin typeface="Arial Narrow Regular"/>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9124951" y="-1270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600" y="3522678"/>
            <a:ext cx="8080432" cy="3625825"/>
            <a:chOff x="144064" y="4050159"/>
            <a:chExt cx="7264918"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4" y="4050159"/>
              <a:ext cx="7264918" cy="2308324"/>
            </a:xfrm>
            <a:prstGeom prst="rect">
              <a:avLst/>
            </a:prstGeom>
            <a:noFill/>
          </p:spPr>
          <p:txBody>
            <a:bodyPr wrap="square" rtlCol="0">
              <a:spAutoFit/>
            </a:bodyPr>
            <a:lstStyle/>
            <a:p>
              <a:r>
                <a:rPr lang="en-US" sz="2400" dirty="0">
                  <a:solidFill>
                    <a:schemeClr val="bg2"/>
                  </a:solidFill>
                  <a:latin typeface="Arial Narrow Regular"/>
                </a:rPr>
                <a:t>For building owners, engineers, and contractors,</a:t>
              </a:r>
            </a:p>
            <a:p>
              <a:r>
                <a:rPr lang="en-US" sz="2400" dirty="0">
                  <a:solidFill>
                    <a:schemeClr val="bg2"/>
                  </a:solidFill>
                  <a:latin typeface="Arial Narrow Regular"/>
                </a:rPr>
                <a:t>Zurn Industries provides thermostatic mixing valves</a:t>
              </a:r>
            </a:p>
            <a:p>
              <a:r>
                <a:rPr lang="en-US" sz="2400" dirty="0">
                  <a:solidFill>
                    <a:schemeClr val="bg2"/>
                  </a:solidFill>
                  <a:latin typeface="Arial Narrow Regular"/>
                </a:rPr>
                <a:t>that mix hot and cold water from the distribution system to final end connection at a desired temperature, </a:t>
              </a:r>
            </a:p>
            <a:p>
              <a:r>
                <a:rPr lang="en-US" sz="2400" dirty="0">
                  <a:solidFill>
                    <a:schemeClr val="bg2"/>
                  </a:solidFill>
                  <a:latin typeface="Arial Narrow Regular"/>
                </a:rPr>
                <a:t>providing safe protection from scalding and bacterial infection, while delivering lower energy costs</a:t>
              </a:r>
              <a:endParaRPr lang="en-US" sz="2000" dirty="0">
                <a:solidFill>
                  <a:schemeClr val="bg2"/>
                </a:solidFill>
              </a:endParaRPr>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5283" y="951620"/>
            <a:ext cx="8442383" cy="8934796"/>
          </a:xfrm>
          <a:prstGeom prst="rect">
            <a:avLst/>
          </a:prstGeom>
        </p:spPr>
      </p:pic>
      <p:sp>
        <p:nvSpPr>
          <p:cNvPr id="12" name="Rectangle 11"/>
          <p:cNvSpPr/>
          <p:nvPr/>
        </p:nvSpPr>
        <p:spPr>
          <a:xfrm>
            <a:off x="9829800" y="521931"/>
            <a:ext cx="7315200" cy="400110"/>
          </a:xfrm>
          <a:prstGeom prst="rect">
            <a:avLst/>
          </a:prstGeom>
        </p:spPr>
        <p:txBody>
          <a:bodyPr wrap="square">
            <a:spAutoFit/>
          </a:bodyPr>
          <a:lstStyle/>
          <a:p>
            <a:r>
              <a:rPr lang="en-US" sz="2000" dirty="0">
                <a:latin typeface="Arial Narrow Regular"/>
              </a:rPr>
              <a:t>Aqua-Gard® ZW3870XLT thermostatic mixing valve </a:t>
            </a:r>
          </a:p>
        </p:txBody>
      </p:sp>
    </p:spTree>
    <p:extLst>
      <p:ext uri="{BB962C8B-B14F-4D97-AF65-F5344CB8AC3E}">
        <p14:creationId xmlns:p14="http://schemas.microsoft.com/office/powerpoint/2010/main" val="239981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76300" y="571411"/>
            <a:ext cx="11849100" cy="1338828"/>
          </a:xfrm>
        </p:spPr>
        <p:txBody>
          <a:bodyPr/>
          <a:lstStyle/>
          <a:p>
            <a:r>
              <a:rPr lang="en-US" dirty="0">
                <a:solidFill>
                  <a:schemeClr val="accent1"/>
                </a:solidFill>
              </a:rPr>
              <a:t>features &amp; benefits</a:t>
            </a:r>
            <a:br>
              <a:rPr lang="en-US" dirty="0"/>
            </a:br>
            <a:r>
              <a:rPr lang="en-US" dirty="0"/>
              <a:t>why thermostatic control? – conflicting needs</a:t>
            </a:r>
            <a:endParaRPr lang="uk-UA" dirty="0"/>
          </a:p>
        </p:txBody>
      </p:sp>
      <p:sp>
        <p:nvSpPr>
          <p:cNvPr id="4" name="Rectangle 3"/>
          <p:cNvSpPr txBox="1">
            <a:spLocks noChangeArrowheads="1"/>
          </p:cNvSpPr>
          <p:nvPr/>
        </p:nvSpPr>
        <p:spPr>
          <a:xfrm>
            <a:off x="819150" y="2400300"/>
            <a:ext cx="5429250" cy="5486400"/>
          </a:xfrm>
          <a:prstGeom prst="rect">
            <a:avLst/>
          </a:prstGeom>
        </p:spPr>
        <p:txBody>
          <a:bodyPr vert="horz" lIns="137160" tIns="68580" rIns="137160" bIns="68580" rtlCol="0">
            <a:normAutofit/>
          </a:bodyPr>
          <a:lstStyle/>
          <a:p>
            <a:pPr marL="514350" indent="-514350">
              <a:lnSpc>
                <a:spcPct val="110000"/>
              </a:lnSpc>
              <a:spcBef>
                <a:spcPct val="20000"/>
              </a:spcBef>
              <a:defRPr/>
            </a:pPr>
            <a:r>
              <a:rPr lang="en-US" sz="2800" b="1" dirty="0">
                <a:solidFill>
                  <a:schemeClr val="accent1"/>
                </a:solidFill>
                <a:latin typeface="Arial Narrow Regular"/>
              </a:rPr>
              <a:t>Scalding Injury</a:t>
            </a:r>
          </a:p>
          <a:p>
            <a:pPr>
              <a:lnSpc>
                <a:spcPct val="110000"/>
              </a:lnSpc>
              <a:spcBef>
                <a:spcPct val="20000"/>
              </a:spcBef>
              <a:defRPr/>
            </a:pPr>
            <a:r>
              <a:rPr lang="en-US" sz="2000" dirty="0">
                <a:solidFill>
                  <a:schemeClr val="tx2"/>
                </a:solidFill>
                <a:latin typeface="Arial Narrow Regular"/>
              </a:rPr>
              <a:t>Maintain the temperature of the delivered hot water to below 120°F, to minimize </a:t>
            </a:r>
            <a:r>
              <a:rPr lang="en-US" sz="2000" b="1" dirty="0">
                <a:solidFill>
                  <a:schemeClr val="tx2"/>
                </a:solidFill>
                <a:latin typeface="Arial Narrow Regular"/>
              </a:rPr>
              <a:t>Scalding</a:t>
            </a:r>
            <a:r>
              <a:rPr lang="en-US" sz="2000" dirty="0">
                <a:solidFill>
                  <a:schemeClr val="tx2"/>
                </a:solidFill>
                <a:latin typeface="Arial Narrow Regular"/>
              </a:rPr>
              <a:t> </a:t>
            </a:r>
            <a:endParaRPr lang="en-US" sz="2000" b="1" dirty="0">
              <a:solidFill>
                <a:schemeClr val="tx2"/>
              </a:solidFill>
              <a:latin typeface="Arial Narrow Regular"/>
            </a:endParaRPr>
          </a:p>
          <a:p>
            <a:pPr marL="514350" indent="-514350">
              <a:lnSpc>
                <a:spcPct val="110000"/>
              </a:lnSpc>
              <a:spcBef>
                <a:spcPct val="20000"/>
              </a:spcBef>
              <a:buFont typeface="Arial" pitchFamily="34" charset="0"/>
              <a:buChar char="•"/>
              <a:defRPr/>
            </a:pPr>
            <a:endParaRPr lang="en-US" sz="3600" b="1" dirty="0">
              <a:solidFill>
                <a:schemeClr val="tx1">
                  <a:lumMod val="75000"/>
                  <a:lumOff val="25000"/>
                </a:schemeClr>
              </a:solidFill>
            </a:endParaRPr>
          </a:p>
          <a:p>
            <a:pPr marL="514350" indent="-514350">
              <a:lnSpc>
                <a:spcPct val="110000"/>
              </a:lnSpc>
              <a:spcBef>
                <a:spcPct val="20000"/>
              </a:spcBef>
              <a:buFont typeface="Arial" pitchFamily="34" charset="0"/>
              <a:buChar char="•"/>
              <a:defRPr/>
            </a:pPr>
            <a:endParaRPr lang="en-US" sz="3600" b="1" dirty="0">
              <a:solidFill>
                <a:schemeClr val="tx1">
                  <a:lumMod val="75000"/>
                  <a:lumOff val="25000"/>
                </a:schemeClr>
              </a:solidFill>
            </a:endParaRPr>
          </a:p>
        </p:txBody>
      </p:sp>
      <p:sp>
        <p:nvSpPr>
          <p:cNvPr id="5" name="Rectangle 4"/>
          <p:cNvSpPr txBox="1">
            <a:spLocks noChangeArrowheads="1"/>
          </p:cNvSpPr>
          <p:nvPr/>
        </p:nvSpPr>
        <p:spPr>
          <a:xfrm>
            <a:off x="7124700" y="2400300"/>
            <a:ext cx="11201400" cy="3771900"/>
          </a:xfrm>
          <a:prstGeom prst="rect">
            <a:avLst/>
          </a:prstGeom>
        </p:spPr>
        <p:txBody>
          <a:bodyPr/>
          <a:lstStyle/>
          <a:p>
            <a:pPr marL="514350" indent="-514350">
              <a:lnSpc>
                <a:spcPct val="110000"/>
              </a:lnSpc>
              <a:spcBef>
                <a:spcPct val="20000"/>
              </a:spcBef>
              <a:defRPr/>
            </a:pPr>
            <a:r>
              <a:rPr lang="en-US" sz="2800" b="1" dirty="0">
                <a:solidFill>
                  <a:schemeClr val="accent1"/>
                </a:solidFill>
                <a:latin typeface="Arial Narrow Regular"/>
              </a:rPr>
              <a:t>Bacterial Infection</a:t>
            </a:r>
            <a:r>
              <a:rPr lang="en-US" sz="2800" dirty="0">
                <a:solidFill>
                  <a:schemeClr val="accent1"/>
                </a:solidFill>
                <a:latin typeface="Arial Narrow Regular"/>
              </a:rPr>
              <a:t> </a:t>
            </a:r>
          </a:p>
          <a:p>
            <a:pPr>
              <a:lnSpc>
                <a:spcPct val="110000"/>
              </a:lnSpc>
              <a:spcBef>
                <a:spcPct val="20000"/>
              </a:spcBef>
            </a:pPr>
            <a:r>
              <a:rPr lang="en-US" sz="2000" dirty="0">
                <a:solidFill>
                  <a:schemeClr val="tx2"/>
                </a:solidFill>
                <a:latin typeface="Arial Narrow Regular"/>
              </a:rPr>
              <a:t>Maintain the temperature of the hot water heater to 140°F to minimize the potential of </a:t>
            </a:r>
            <a:r>
              <a:rPr lang="en-US" sz="2000" b="1" dirty="0">
                <a:solidFill>
                  <a:schemeClr val="tx2"/>
                </a:solidFill>
                <a:latin typeface="Arial Narrow Regular"/>
              </a:rPr>
              <a:t>Legionella</a:t>
            </a:r>
          </a:p>
          <a:p>
            <a:pPr marL="514350" indent="-514350">
              <a:lnSpc>
                <a:spcPct val="110000"/>
              </a:lnSpc>
              <a:spcBef>
                <a:spcPct val="20000"/>
              </a:spcBef>
              <a:buFont typeface="Arial" pitchFamily="34" charset="0"/>
              <a:buChar char="•"/>
            </a:pPr>
            <a:endParaRPr lang="en-US" sz="2200" b="1" dirty="0">
              <a:solidFill>
                <a:schemeClr val="tx2"/>
              </a:solidFill>
              <a:latin typeface="Arial Narrow Regular"/>
            </a:endParaRPr>
          </a:p>
          <a:p>
            <a:pPr marL="514350" indent="-514350">
              <a:lnSpc>
                <a:spcPct val="110000"/>
              </a:lnSpc>
              <a:spcBef>
                <a:spcPct val="20000"/>
              </a:spcBef>
              <a:buFont typeface="Arial" pitchFamily="34" charset="0"/>
              <a:buChar char="•"/>
            </a:pPr>
            <a:endParaRPr lang="en-US" sz="2200" b="1" dirty="0">
              <a:solidFill>
                <a:schemeClr val="tx2"/>
              </a:solidFill>
              <a:latin typeface="Arial Narrow Regular"/>
            </a:endParaRPr>
          </a:p>
          <a:p>
            <a:pPr marL="514350" indent="-514350">
              <a:lnSpc>
                <a:spcPct val="110000"/>
              </a:lnSpc>
              <a:spcBef>
                <a:spcPct val="20000"/>
              </a:spcBef>
              <a:buFont typeface="Arial" pitchFamily="34" charset="0"/>
              <a:buChar char="•"/>
            </a:pPr>
            <a:endParaRPr lang="en-US" sz="2200" b="1" dirty="0">
              <a:solidFill>
                <a:schemeClr val="tx2"/>
              </a:solidFill>
              <a:latin typeface="Arial Narrow Regular"/>
            </a:endParaRPr>
          </a:p>
          <a:p>
            <a:pPr marL="514350" indent="-514350">
              <a:lnSpc>
                <a:spcPct val="110000"/>
              </a:lnSpc>
              <a:spcBef>
                <a:spcPct val="20000"/>
              </a:spcBef>
            </a:pPr>
            <a:endParaRPr lang="en-US" sz="2800" b="1" dirty="0">
              <a:solidFill>
                <a:schemeClr val="accent1"/>
              </a:solidFill>
              <a:latin typeface="Arial Narrow Regular"/>
            </a:endParaRPr>
          </a:p>
          <a:p>
            <a:pPr marL="514350" indent="-514350">
              <a:lnSpc>
                <a:spcPct val="110000"/>
              </a:lnSpc>
              <a:spcBef>
                <a:spcPct val="20000"/>
              </a:spcBef>
            </a:pPr>
            <a:endParaRPr lang="en-US" sz="2800" b="1" dirty="0">
              <a:solidFill>
                <a:schemeClr val="accent1"/>
              </a:solidFill>
              <a:latin typeface="Arial Narrow Regular"/>
            </a:endParaRPr>
          </a:p>
          <a:p>
            <a:pPr marL="514350" indent="-514350">
              <a:lnSpc>
                <a:spcPct val="110000"/>
              </a:lnSpc>
              <a:spcBef>
                <a:spcPct val="20000"/>
              </a:spcBef>
            </a:pPr>
            <a:endParaRPr lang="en-US" sz="2800" b="1" dirty="0">
              <a:solidFill>
                <a:schemeClr val="accent1"/>
              </a:solidFill>
              <a:latin typeface="Arial Narrow Regular"/>
            </a:endParaRPr>
          </a:p>
          <a:p>
            <a:pPr marL="514350" indent="-514350">
              <a:lnSpc>
                <a:spcPct val="110000"/>
              </a:lnSpc>
              <a:spcBef>
                <a:spcPct val="20000"/>
              </a:spcBef>
            </a:pPr>
            <a:endParaRPr lang="en-US" sz="2800" b="1" dirty="0">
              <a:solidFill>
                <a:schemeClr val="accent1"/>
              </a:solidFill>
              <a:latin typeface="Arial Narrow Regular"/>
            </a:endParaRPr>
          </a:p>
          <a:p>
            <a:pPr marL="514350" indent="-514350">
              <a:lnSpc>
                <a:spcPct val="110000"/>
              </a:lnSpc>
              <a:spcBef>
                <a:spcPct val="20000"/>
              </a:spcBef>
            </a:pPr>
            <a:r>
              <a:rPr lang="en-US" sz="2800" b="1" dirty="0">
                <a:solidFill>
                  <a:schemeClr val="accent1"/>
                </a:solidFill>
                <a:latin typeface="Arial Narrow Regular"/>
              </a:rPr>
              <a:t>Energy Costs</a:t>
            </a:r>
          </a:p>
          <a:p>
            <a:pPr>
              <a:lnSpc>
                <a:spcPct val="110000"/>
              </a:lnSpc>
              <a:spcBef>
                <a:spcPct val="20000"/>
              </a:spcBef>
            </a:pPr>
            <a:r>
              <a:rPr lang="en-US" sz="2000" dirty="0">
                <a:solidFill>
                  <a:schemeClr val="tx2"/>
                </a:solidFill>
                <a:latin typeface="Arial Narrow Regular"/>
              </a:rPr>
              <a:t>The American Society of Plumbing Engineers has noted that maintaining hot water at 140°F vs. 110°F resulted in LESS energy use and lower costs – 1989 study</a:t>
            </a:r>
          </a:p>
          <a:p>
            <a:pPr>
              <a:lnSpc>
                <a:spcPct val="110000"/>
              </a:lnSpc>
              <a:spcBef>
                <a:spcPct val="20000"/>
              </a:spcBef>
            </a:pPr>
            <a:r>
              <a:rPr lang="en-US" sz="1200" dirty="0">
                <a:solidFill>
                  <a:schemeClr val="tx2"/>
                </a:solidFill>
                <a:latin typeface="Arial Narrow Regular"/>
              </a:rPr>
              <a:t>*The supply of stored heated water is extended, as less hot water is required to maintain comfortable temps for showering, bathing, and washing</a:t>
            </a:r>
          </a:p>
        </p:txBody>
      </p:sp>
      <p:cxnSp>
        <p:nvCxnSpPr>
          <p:cNvPr id="7" name="Straight Connector 6"/>
          <p:cNvCxnSpPr/>
          <p:nvPr/>
        </p:nvCxnSpPr>
        <p:spPr>
          <a:xfrm>
            <a:off x="6591874" y="2537468"/>
            <a:ext cx="8664" cy="5654032"/>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535400" y="8972713"/>
            <a:ext cx="457200" cy="1199987"/>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14" name="Group 3"/>
          <p:cNvGraphicFramePr>
            <a:graphicFrameLocks/>
          </p:cNvGraphicFramePr>
          <p:nvPr>
            <p:extLst>
              <p:ext uri="{D42A27DB-BD31-4B8C-83A1-F6EECF244321}">
                <p14:modId xmlns:p14="http://schemas.microsoft.com/office/powerpoint/2010/main" val="2283523536"/>
              </p:ext>
            </p:extLst>
          </p:nvPr>
        </p:nvGraphicFramePr>
        <p:xfrm>
          <a:off x="990600" y="3695700"/>
          <a:ext cx="4572000" cy="2057400"/>
        </p:xfrm>
        <a:graphic>
          <a:graphicData uri="http://schemas.openxmlformats.org/drawingml/2006/table">
            <a:tbl>
              <a:tblPr/>
              <a:tblGrid>
                <a:gridCol w="1447799">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00201">
                  <a:extLst>
                    <a:ext uri="{9D8B030D-6E8A-4147-A177-3AD203B41FA5}">
                      <a16:colId xmlns:a16="http://schemas.microsoft.com/office/drawing/2014/main" val="20002"/>
                    </a:ext>
                  </a:extLst>
                </a:gridCol>
              </a:tblGrid>
              <a:tr h="310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Temperature</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Adult</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Child</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00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120</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 F</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4 – 5 Minutes</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4 – 5 Minutes</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57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130</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30 Seconds</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30 Seconds</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52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140</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5 Seconds</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 Second</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47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150</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r>
                        <a:rPr kumimoji="0" lang="en-US" sz="1800" b="0" i="0" u="none" strike="noStrike" cap="none" normalizeH="0" baseline="0" dirty="0">
                          <a:ln>
                            <a:noFill/>
                          </a:ln>
                          <a:solidFill>
                            <a:schemeClr val="tx1"/>
                          </a:solidFill>
                          <a:effectLst/>
                          <a:latin typeface="Arial Narrow" panose="020B0606020202030204" pitchFamily="34" charset="0"/>
                        </a:rPr>
                        <a:t> – 160</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 Second</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.5 Second</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 name="Text Box 29"/>
          <p:cNvSpPr txBox="1">
            <a:spLocks noChangeArrowheads="1"/>
          </p:cNvSpPr>
          <p:nvPr/>
        </p:nvSpPr>
        <p:spPr bwMode="auto">
          <a:xfrm>
            <a:off x="990600" y="5868769"/>
            <a:ext cx="4642618" cy="707886"/>
          </a:xfrm>
          <a:prstGeom prst="rect">
            <a:avLst/>
          </a:prstGeom>
          <a:noFill/>
          <a:ln w="9525">
            <a:noFill/>
            <a:miter lim="800000"/>
            <a:headEnd/>
            <a:tailEnd/>
          </a:ln>
          <a:effectLst/>
        </p:spPr>
        <p:txBody>
          <a:bodyPr wrap="none">
            <a:spAutoFit/>
          </a:bodyPr>
          <a:lstStyle/>
          <a:p>
            <a:r>
              <a:rPr lang="en-US" sz="2000" dirty="0">
                <a:solidFill>
                  <a:schemeClr val="tx2"/>
                </a:solidFill>
                <a:latin typeface="Arial Narrow Regular"/>
              </a:rPr>
              <a:t>2</a:t>
            </a:r>
            <a:r>
              <a:rPr lang="en-US" sz="2000" baseline="30000" dirty="0">
                <a:solidFill>
                  <a:schemeClr val="tx2"/>
                </a:solidFill>
                <a:latin typeface="Arial Narrow Regular"/>
              </a:rPr>
              <a:t>nd</a:t>
            </a:r>
            <a:r>
              <a:rPr lang="en-US" sz="2000" dirty="0">
                <a:solidFill>
                  <a:schemeClr val="tx2"/>
                </a:solidFill>
                <a:latin typeface="Arial Narrow Regular"/>
              </a:rPr>
              <a:t> degree = blisters</a:t>
            </a:r>
          </a:p>
          <a:p>
            <a:r>
              <a:rPr lang="en-US" sz="2000" dirty="0">
                <a:solidFill>
                  <a:schemeClr val="tx2"/>
                </a:solidFill>
                <a:latin typeface="Arial Narrow Regular"/>
              </a:rPr>
              <a:t>3</a:t>
            </a:r>
            <a:r>
              <a:rPr lang="en-US" sz="2000" baseline="30000" dirty="0">
                <a:solidFill>
                  <a:schemeClr val="tx2"/>
                </a:solidFill>
                <a:latin typeface="Arial Narrow Regular"/>
              </a:rPr>
              <a:t>rd</a:t>
            </a:r>
            <a:r>
              <a:rPr lang="en-US" sz="2000" dirty="0">
                <a:solidFill>
                  <a:schemeClr val="tx2"/>
                </a:solidFill>
                <a:latin typeface="Arial Narrow Regular"/>
              </a:rPr>
              <a:t> degree = destruction of skin, tissues</a:t>
            </a:r>
          </a:p>
        </p:txBody>
      </p:sp>
      <p:graphicFrame>
        <p:nvGraphicFramePr>
          <p:cNvPr id="16" name="Group 41"/>
          <p:cNvGraphicFramePr>
            <a:graphicFrameLocks/>
          </p:cNvGraphicFramePr>
          <p:nvPr>
            <p:extLst>
              <p:ext uri="{D42A27DB-BD31-4B8C-83A1-F6EECF244321}">
                <p14:modId xmlns:p14="http://schemas.microsoft.com/office/powerpoint/2010/main" val="2794055824"/>
              </p:ext>
            </p:extLst>
          </p:nvPr>
        </p:nvGraphicFramePr>
        <p:xfrm>
          <a:off x="7239000" y="3478620"/>
          <a:ext cx="7905750" cy="3291840"/>
        </p:xfrm>
        <a:graphic>
          <a:graphicData uri="http://schemas.openxmlformats.org/drawingml/2006/table">
            <a:tbl>
              <a:tblPr/>
              <a:tblGrid>
                <a:gridCol w="158115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3467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Temperature</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Result</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05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68</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 F</a:t>
                      </a:r>
                      <a:endParaRPr kumimoji="0" lang="en-US" sz="1800" b="0" i="0" u="none" strike="noStrike" cap="none" normalizeH="0" baseline="0" dirty="0">
                        <a:ln>
                          <a:noFill/>
                        </a:ln>
                        <a:solidFill>
                          <a:schemeClr val="tx1"/>
                        </a:solidFill>
                        <a:effectLst/>
                        <a:latin typeface="Arial Narrow" panose="020B0606020202030204" pitchFamily="34" charset="0"/>
                      </a:endParaRP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Dormant</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69 – 122</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Growth Range</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95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95 - 115</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Ideal Growth Range</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122</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Can Survive, Won’t Multiply</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70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131</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5-6 Hours to Kill (Risk of Scalding)</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140</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Dies within 32 Minutes (High Risk of Scalding)</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1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150</a:t>
                      </a:r>
                      <a:r>
                        <a:rPr kumimoji="0" lang="en-US" sz="1800" b="0" i="0" u="none" strike="noStrike" cap="none" normalizeH="0" baseline="0" dirty="0">
                          <a:ln>
                            <a:noFill/>
                          </a:ln>
                          <a:solidFill>
                            <a:schemeClr val="tx1"/>
                          </a:solidFill>
                          <a:effectLst/>
                          <a:latin typeface="Arial Narrow" panose="020B0606020202030204" pitchFamily="34" charset="0"/>
                          <a:cs typeface="Times New Roman" pitchFamily="18" charset="0"/>
                        </a:rPr>
                        <a:t>º</a:t>
                      </a:r>
                    </a:p>
                  </a:txBody>
                  <a:tcPr marL="137160" marR="13716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Narrow" panose="020B0606020202030204" pitchFamily="34" charset="0"/>
                        </a:rPr>
                        <a:t>Dies within 2 Minutes (Scald Injury Likely)</a:t>
                      </a: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7" name="Rectangle 16"/>
          <p:cNvSpPr/>
          <p:nvPr/>
        </p:nvSpPr>
        <p:spPr>
          <a:xfrm>
            <a:off x="381000" y="9182100"/>
            <a:ext cx="2057400" cy="799215"/>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9" name="TextBox 8"/>
          <p:cNvSpPr txBox="1"/>
          <p:nvPr/>
        </p:nvSpPr>
        <p:spPr>
          <a:xfrm>
            <a:off x="819150" y="8946059"/>
            <a:ext cx="17068800" cy="769441"/>
          </a:xfrm>
          <a:prstGeom prst="rect">
            <a:avLst/>
          </a:prstGeom>
          <a:noFill/>
        </p:spPr>
        <p:txBody>
          <a:bodyPr wrap="square" rtlCol="0">
            <a:spAutoFit/>
          </a:bodyPr>
          <a:lstStyle/>
          <a:p>
            <a:r>
              <a:rPr lang="en-US" sz="2200" dirty="0">
                <a:latin typeface="Arial Narrow Regular"/>
              </a:rPr>
              <a:t>Integration of a thermostatic mixing valve into a plumbing system allows for the use of  &gt;140°F water to fight bacterial infection as well as maximize energy efficiency, while providing safely tempered water to a fixture (such as a sensor faucet) without the risk of scalding</a:t>
            </a:r>
          </a:p>
        </p:txBody>
      </p:sp>
    </p:spTree>
    <p:extLst>
      <p:ext uri="{BB962C8B-B14F-4D97-AF65-F5344CB8AC3E}">
        <p14:creationId xmlns:p14="http://schemas.microsoft.com/office/powerpoint/2010/main" val="252212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that are assembled and packaged in manner that streamlines labor.”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002310"/>
            <a:chOff x="7010403" y="3771900"/>
            <a:chExt cx="4343270" cy="3002310"/>
          </a:xfrm>
        </p:grpSpPr>
        <p:sp>
          <p:nvSpPr>
            <p:cNvPr id="11" name="TextBox 10"/>
            <p:cNvSpPr txBox="1"/>
            <p:nvPr/>
          </p:nvSpPr>
          <p:spPr>
            <a:xfrm>
              <a:off x="7010403" y="5758547"/>
              <a:ext cx="434327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 and have a low total cost of ownership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a:t>
              </a:r>
              <a:r>
                <a:rPr lang="en-US" sz="2000" dirty="0">
                  <a:solidFill>
                    <a:schemeClr val="tx2"/>
                  </a:solidFill>
                  <a:latin typeface="Arial Narrow Regular"/>
                </a:rPr>
                <a:t> and </a:t>
              </a:r>
              <a:r>
                <a:rPr lang="en-US" sz="2000" b="1" dirty="0">
                  <a:solidFill>
                    <a:schemeClr val="tx2"/>
                  </a:solidFill>
                  <a:latin typeface="Arial Narrow Regular"/>
                </a:rPr>
                <a:t>cost-effective</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2768644" y="8006357"/>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Tree>
    <p:extLst>
      <p:ext uri="{BB962C8B-B14F-4D97-AF65-F5344CB8AC3E}">
        <p14:creationId xmlns:p14="http://schemas.microsoft.com/office/powerpoint/2010/main" val="256207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grpSp>
        <p:nvGrpSpPr>
          <p:cNvPr id="51" name="Group 50"/>
          <p:cNvGrpSpPr/>
          <p:nvPr/>
        </p:nvGrpSpPr>
        <p:grpSpPr>
          <a:xfrm>
            <a:off x="9677400" y="2552700"/>
            <a:ext cx="8686800" cy="857310"/>
            <a:chOff x="10058400" y="2933700"/>
            <a:chExt cx="8686800" cy="857310"/>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adjusting spindle </a:t>
              </a:r>
              <a:endParaRPr lang="uk-UA" sz="3200" dirty="0">
                <a:latin typeface="Arial Narrow Regular" charset="0"/>
              </a:endParaRPr>
            </a:p>
          </p:txBody>
        </p:sp>
        <p:sp>
          <p:nvSpPr>
            <p:cNvPr id="40" name="TextBox 39"/>
            <p:cNvSpPr txBox="1"/>
            <p:nvPr/>
          </p:nvSpPr>
          <p:spPr>
            <a:xfrm>
              <a:off x="13373100" y="3390900"/>
              <a:ext cx="4991100" cy="400110"/>
            </a:xfrm>
            <a:prstGeom prst="rect">
              <a:avLst/>
            </a:prstGeom>
            <a:noFill/>
          </p:spPr>
          <p:txBody>
            <a:bodyPr wrap="square" rtlCol="0">
              <a:spAutoFit/>
            </a:bodyPr>
            <a:lstStyle/>
            <a:p>
              <a:r>
                <a:rPr lang="en-US" sz="2000" dirty="0">
                  <a:solidFill>
                    <a:schemeClr val="tx2"/>
                  </a:solidFill>
                  <a:latin typeface="Arial Regular" charset="0"/>
                </a:rPr>
                <a:t>Allows user to preset desired outlet temp</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3695700"/>
            <a:ext cx="8305800" cy="864048"/>
            <a:chOff x="10058400" y="2933700"/>
            <a:chExt cx="8305800" cy="864048"/>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water enters mixing valve</a:t>
              </a:r>
              <a:endParaRPr lang="uk-UA" sz="3200" dirty="0">
                <a:latin typeface="Arial Narrow Regular" charset="0"/>
              </a:endParaRPr>
            </a:p>
          </p:txBody>
        </p:sp>
        <p:sp>
          <p:nvSpPr>
            <p:cNvPr id="55" name="TextBox 54"/>
            <p:cNvSpPr txBox="1"/>
            <p:nvPr/>
          </p:nvSpPr>
          <p:spPr>
            <a:xfrm>
              <a:off x="13411201" y="3397638"/>
              <a:ext cx="4952999" cy="400110"/>
            </a:xfrm>
            <a:prstGeom prst="rect">
              <a:avLst/>
            </a:prstGeom>
            <a:noFill/>
          </p:spPr>
          <p:txBody>
            <a:bodyPr wrap="square" rtlCol="0">
              <a:spAutoFit/>
            </a:bodyPr>
            <a:lstStyle/>
            <a:p>
              <a:r>
                <a:rPr lang="en-US" sz="2000" dirty="0">
                  <a:solidFill>
                    <a:schemeClr val="tx2"/>
                  </a:solidFill>
                  <a:latin typeface="Arial Regular" charset="0"/>
                </a:rPr>
                <a:t>Hot and cold water enters mixing chamber</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4838700"/>
            <a:ext cx="8305800" cy="870786"/>
            <a:chOff x="10058400" y="2933700"/>
            <a:chExt cx="8305800" cy="870786"/>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thermal motor</a:t>
              </a:r>
              <a:endParaRPr lang="uk-UA" sz="3200" dirty="0">
                <a:latin typeface="Arial Narrow Regular" charset="0"/>
              </a:endParaRPr>
            </a:p>
          </p:txBody>
        </p:sp>
        <p:sp>
          <p:nvSpPr>
            <p:cNvPr id="60" name="TextBox 59"/>
            <p:cNvSpPr txBox="1"/>
            <p:nvPr/>
          </p:nvSpPr>
          <p:spPr>
            <a:xfrm>
              <a:off x="13411201" y="3404376"/>
              <a:ext cx="4952999" cy="400110"/>
            </a:xfrm>
            <a:prstGeom prst="rect">
              <a:avLst/>
            </a:prstGeom>
            <a:noFill/>
          </p:spPr>
          <p:txBody>
            <a:bodyPr wrap="square" rtlCol="0">
              <a:spAutoFit/>
            </a:bodyPr>
            <a:lstStyle/>
            <a:p>
              <a:r>
                <a:rPr lang="en-US" sz="2000" dirty="0">
                  <a:solidFill>
                    <a:schemeClr val="tx2"/>
                  </a:solidFill>
                  <a:latin typeface="Arial Regular" charset="0"/>
                </a:rPr>
                <a:t>Senses change in outlet temperature</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pic>
        <p:nvPicPr>
          <p:cNvPr id="27" name="Picture 10" descr="neutr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15020" y="1036415"/>
            <a:ext cx="7683120" cy="8102199"/>
          </a:xfrm>
          <a:prstGeom prst="rect">
            <a:avLst/>
          </a:prstGeom>
          <a:noFill/>
        </p:spPr>
      </p:pic>
      <p:grpSp>
        <p:nvGrpSpPr>
          <p:cNvPr id="37" name="Group 36"/>
          <p:cNvGrpSpPr/>
          <p:nvPr/>
        </p:nvGrpSpPr>
        <p:grpSpPr>
          <a:xfrm>
            <a:off x="9677400" y="7124700"/>
            <a:ext cx="8305800" cy="1486339"/>
            <a:chOff x="10058400" y="2933700"/>
            <a:chExt cx="8305800" cy="1486339"/>
          </a:xfrm>
        </p:grpSpPr>
        <p:sp>
          <p:nvSpPr>
            <p:cNvPr id="38" name="Oval 3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41" name="TextBox 40"/>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flow cartridge</a:t>
              </a:r>
              <a:endParaRPr lang="uk-UA" sz="3200" dirty="0">
                <a:latin typeface="Arial Narrow Regular" charset="0"/>
              </a:endParaRPr>
            </a:p>
          </p:txBody>
        </p:sp>
        <p:sp>
          <p:nvSpPr>
            <p:cNvPr id="42" name="TextBox 41"/>
            <p:cNvSpPr txBox="1"/>
            <p:nvPr/>
          </p:nvSpPr>
          <p:spPr>
            <a:xfrm>
              <a:off x="13411201" y="3404376"/>
              <a:ext cx="4952999" cy="1015663"/>
            </a:xfrm>
            <a:prstGeom prst="rect">
              <a:avLst/>
            </a:prstGeom>
            <a:noFill/>
          </p:spPr>
          <p:txBody>
            <a:bodyPr wrap="square" rtlCol="0">
              <a:spAutoFit/>
            </a:bodyPr>
            <a:lstStyle/>
            <a:p>
              <a:r>
                <a:rPr lang="en-US" sz="2000" dirty="0">
                  <a:solidFill>
                    <a:schemeClr val="tx2"/>
                  </a:solidFill>
                  <a:latin typeface="Arial Regular" charset="0"/>
                </a:rPr>
                <a:t>Moves in opposite direction of actuator to adjust the incoming amount of hot and cold water</a:t>
              </a:r>
            </a:p>
          </p:txBody>
        </p:sp>
        <p:sp>
          <p:nvSpPr>
            <p:cNvPr id="43" name="TextBox 42"/>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5</a:t>
              </a:r>
              <a:endParaRPr lang="uk-UA" sz="3600" dirty="0">
                <a:solidFill>
                  <a:schemeClr val="accent1"/>
                </a:solidFill>
                <a:latin typeface="Arial Narrow Regular" charset="0"/>
              </a:endParaRPr>
            </a:p>
          </p:txBody>
        </p:sp>
      </p:grpSp>
      <p:grpSp>
        <p:nvGrpSpPr>
          <p:cNvPr id="44" name="Group 43"/>
          <p:cNvGrpSpPr/>
          <p:nvPr/>
        </p:nvGrpSpPr>
        <p:grpSpPr>
          <a:xfrm>
            <a:off x="9677400" y="5981700"/>
            <a:ext cx="8305800" cy="1178562"/>
            <a:chOff x="10058400" y="2933700"/>
            <a:chExt cx="8305800" cy="1178562"/>
          </a:xfrm>
        </p:grpSpPr>
        <p:sp>
          <p:nvSpPr>
            <p:cNvPr id="45" name="Oval 44"/>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47" name="TextBox 46"/>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actuator</a:t>
              </a:r>
              <a:endParaRPr lang="uk-UA" sz="3200" dirty="0">
                <a:latin typeface="Arial Narrow Regular" charset="0"/>
              </a:endParaRPr>
            </a:p>
          </p:txBody>
        </p:sp>
        <p:sp>
          <p:nvSpPr>
            <p:cNvPr id="48" name="TextBox 47"/>
            <p:cNvSpPr txBox="1"/>
            <p:nvPr/>
          </p:nvSpPr>
          <p:spPr>
            <a:xfrm>
              <a:off x="13411201" y="3404376"/>
              <a:ext cx="4952999" cy="707886"/>
            </a:xfrm>
            <a:prstGeom prst="rect">
              <a:avLst/>
            </a:prstGeom>
            <a:noFill/>
          </p:spPr>
          <p:txBody>
            <a:bodyPr wrap="square" rtlCol="0">
              <a:spAutoFit/>
            </a:bodyPr>
            <a:lstStyle/>
            <a:p>
              <a:r>
                <a:rPr lang="en-US" sz="2000" dirty="0">
                  <a:solidFill>
                    <a:schemeClr val="tx2"/>
                  </a:solidFill>
                  <a:latin typeface="Arial Regular" charset="0"/>
                </a:rPr>
                <a:t>Extends or retracts in response to temperature</a:t>
              </a:r>
            </a:p>
          </p:txBody>
        </p:sp>
        <p:sp>
          <p:nvSpPr>
            <p:cNvPr id="49" name="TextBox 48"/>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grpSp>
        <p:nvGrpSpPr>
          <p:cNvPr id="62" name="Group 61"/>
          <p:cNvGrpSpPr/>
          <p:nvPr/>
        </p:nvGrpSpPr>
        <p:grpSpPr>
          <a:xfrm>
            <a:off x="12420600" y="8616114"/>
            <a:ext cx="5562600" cy="870786"/>
            <a:chOff x="12801600" y="2933700"/>
            <a:chExt cx="5562600" cy="870786"/>
          </a:xfrm>
        </p:grpSpPr>
        <p:sp>
          <p:nvSpPr>
            <p:cNvPr id="63" name="Oval 6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64" name="TextBox 6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preset temperature</a:t>
              </a:r>
              <a:endParaRPr lang="uk-UA" sz="3200" dirty="0">
                <a:latin typeface="Arial Narrow Regular" charset="0"/>
              </a:endParaRPr>
            </a:p>
          </p:txBody>
        </p:sp>
        <p:sp>
          <p:nvSpPr>
            <p:cNvPr id="65" name="TextBox 64"/>
            <p:cNvSpPr txBox="1"/>
            <p:nvPr/>
          </p:nvSpPr>
          <p:spPr>
            <a:xfrm>
              <a:off x="13411201" y="3404376"/>
              <a:ext cx="4952999" cy="400110"/>
            </a:xfrm>
            <a:prstGeom prst="rect">
              <a:avLst/>
            </a:prstGeom>
            <a:noFill/>
          </p:spPr>
          <p:txBody>
            <a:bodyPr wrap="square" rtlCol="0">
              <a:spAutoFit/>
            </a:bodyPr>
            <a:lstStyle/>
            <a:p>
              <a:r>
                <a:rPr lang="en-US" sz="2000" dirty="0">
                  <a:solidFill>
                    <a:schemeClr val="tx2"/>
                  </a:solidFill>
                  <a:latin typeface="Arial Regular" charset="0"/>
                </a:rPr>
                <a:t>Temperature is maintained</a:t>
              </a:r>
            </a:p>
          </p:txBody>
        </p:sp>
      </p:grpSp>
      <p:sp>
        <p:nvSpPr>
          <p:cNvPr id="2" name="Rectangle 1"/>
          <p:cNvSpPr/>
          <p:nvPr/>
        </p:nvSpPr>
        <p:spPr>
          <a:xfrm>
            <a:off x="9753600" y="9080332"/>
            <a:ext cx="1828800" cy="1092368"/>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7" name="TextBox 66"/>
          <p:cNvSpPr txBox="1"/>
          <p:nvPr/>
        </p:nvSpPr>
        <p:spPr>
          <a:xfrm>
            <a:off x="9677400" y="868816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6</a:t>
            </a:r>
            <a:endParaRPr lang="uk-UA" sz="3600" dirty="0">
              <a:solidFill>
                <a:schemeClr val="accent1"/>
              </a:solidFill>
              <a:latin typeface="Arial Narrow Regular" charset="0"/>
            </a:endParaRPr>
          </a:p>
        </p:txBody>
      </p:sp>
      <p:sp>
        <p:nvSpPr>
          <p:cNvPr id="68" name="TextBox 67"/>
          <p:cNvSpPr txBox="1"/>
          <p:nvPr/>
        </p:nvSpPr>
        <p:spPr>
          <a:xfrm>
            <a:off x="4872251" y="5584184"/>
            <a:ext cx="497006"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70" name="TextBox 69"/>
          <p:cNvSpPr txBox="1"/>
          <p:nvPr/>
        </p:nvSpPr>
        <p:spPr>
          <a:xfrm>
            <a:off x="4876800" y="1587073"/>
            <a:ext cx="497006"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1" name="TextBox 70"/>
          <p:cNvSpPr txBox="1"/>
          <p:nvPr/>
        </p:nvSpPr>
        <p:spPr>
          <a:xfrm>
            <a:off x="2057400" y="3836472"/>
            <a:ext cx="497006"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72" name="TextBox 71"/>
          <p:cNvSpPr txBox="1"/>
          <p:nvPr/>
        </p:nvSpPr>
        <p:spPr>
          <a:xfrm>
            <a:off x="4074994" y="4334638"/>
            <a:ext cx="497006" cy="646331"/>
          </a:xfrm>
          <a:prstGeom prst="rect">
            <a:avLst/>
          </a:prstGeom>
          <a:noFill/>
        </p:spPr>
        <p:txBody>
          <a:bodyPr wrap="square" rtlCol="0">
            <a:spAutoFit/>
          </a:bodyPr>
          <a:lstStyle/>
          <a:p>
            <a:pPr algn="r"/>
            <a:r>
              <a:rPr lang="en-US" sz="3600" dirty="0">
                <a:solidFill>
                  <a:schemeClr val="accent1"/>
                </a:solidFill>
                <a:latin typeface="Arial Narrow Regular" charset="0"/>
              </a:rPr>
              <a:t>5</a:t>
            </a:r>
            <a:endParaRPr lang="uk-UA" sz="3600" dirty="0">
              <a:solidFill>
                <a:schemeClr val="accent1"/>
              </a:solidFill>
              <a:latin typeface="Arial Narrow Regular" charset="0"/>
            </a:endParaRPr>
          </a:p>
        </p:txBody>
      </p:sp>
      <p:sp>
        <p:nvSpPr>
          <p:cNvPr id="73" name="TextBox 72"/>
          <p:cNvSpPr txBox="1"/>
          <p:nvPr/>
        </p:nvSpPr>
        <p:spPr>
          <a:xfrm>
            <a:off x="4872251" y="3262462"/>
            <a:ext cx="497006"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sp>
        <p:nvSpPr>
          <p:cNvPr id="74" name="TextBox 73"/>
          <p:cNvSpPr txBox="1"/>
          <p:nvPr/>
        </p:nvSpPr>
        <p:spPr>
          <a:xfrm>
            <a:off x="4623748" y="7999301"/>
            <a:ext cx="497006" cy="646331"/>
          </a:xfrm>
          <a:prstGeom prst="rect">
            <a:avLst/>
          </a:prstGeom>
          <a:noFill/>
        </p:spPr>
        <p:txBody>
          <a:bodyPr wrap="square" rtlCol="0">
            <a:spAutoFit/>
          </a:bodyPr>
          <a:lstStyle/>
          <a:p>
            <a:pPr algn="r"/>
            <a:r>
              <a:rPr lang="en-US" sz="3600" dirty="0">
                <a:solidFill>
                  <a:schemeClr val="accent1"/>
                </a:solidFill>
                <a:latin typeface="Arial Narrow Regular" charset="0"/>
              </a:rPr>
              <a:t>6</a:t>
            </a:r>
            <a:endParaRPr lang="uk-UA" sz="3600" dirty="0">
              <a:solidFill>
                <a:schemeClr val="accent1"/>
              </a:solidFill>
              <a:latin typeface="Arial Narrow Regular" charset="0"/>
            </a:endParaRPr>
          </a:p>
        </p:txBody>
      </p:sp>
      <p:sp>
        <p:nvSpPr>
          <p:cNvPr id="75" name="TextBox 74"/>
          <p:cNvSpPr txBox="1"/>
          <p:nvPr/>
        </p:nvSpPr>
        <p:spPr>
          <a:xfrm>
            <a:off x="7696200" y="3836471"/>
            <a:ext cx="497006"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Tree>
    <p:extLst>
      <p:ext uri="{BB962C8B-B14F-4D97-AF65-F5344CB8AC3E}">
        <p14:creationId xmlns:p14="http://schemas.microsoft.com/office/powerpoint/2010/main" val="3921464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8229600" cy="1962076"/>
          </a:xfrm>
        </p:spPr>
        <p:txBody>
          <a:bodyPr/>
          <a:lstStyle/>
          <a:p>
            <a:r>
              <a:rPr lang="en-US" dirty="0">
                <a:solidFill>
                  <a:schemeClr val="accent1"/>
                </a:solidFill>
              </a:rPr>
              <a:t>how it works</a:t>
            </a:r>
            <a:br>
              <a:rPr lang="en-US" dirty="0"/>
            </a:br>
            <a:r>
              <a:rPr lang="en-US" dirty="0"/>
              <a:t>rapid temperature adjustments</a:t>
            </a:r>
            <a:endParaRPr lang="uk-UA" dirty="0"/>
          </a:p>
        </p:txBody>
      </p:sp>
      <p:grpSp>
        <p:nvGrpSpPr>
          <p:cNvPr id="51" name="Group 50"/>
          <p:cNvGrpSpPr/>
          <p:nvPr/>
        </p:nvGrpSpPr>
        <p:grpSpPr>
          <a:xfrm>
            <a:off x="9677400" y="2552700"/>
            <a:ext cx="8686800" cy="857310"/>
            <a:chOff x="10058400" y="2933700"/>
            <a:chExt cx="8686800" cy="857310"/>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thermal motor</a:t>
              </a:r>
              <a:endParaRPr lang="uk-UA" sz="3200" dirty="0">
                <a:latin typeface="Arial Narrow Regular" charset="0"/>
              </a:endParaRPr>
            </a:p>
          </p:txBody>
        </p:sp>
        <p:sp>
          <p:nvSpPr>
            <p:cNvPr id="40" name="TextBox 39"/>
            <p:cNvSpPr txBox="1"/>
            <p:nvPr/>
          </p:nvSpPr>
          <p:spPr>
            <a:xfrm>
              <a:off x="13373100" y="3390900"/>
              <a:ext cx="4991100" cy="400110"/>
            </a:xfrm>
            <a:prstGeom prst="rect">
              <a:avLst/>
            </a:prstGeom>
            <a:noFill/>
          </p:spPr>
          <p:txBody>
            <a:bodyPr wrap="square" rtlCol="0">
              <a:spAutoFit/>
            </a:bodyPr>
            <a:lstStyle/>
            <a:p>
              <a:r>
                <a:rPr lang="en-US" sz="2000" dirty="0">
                  <a:solidFill>
                    <a:schemeClr val="tx2"/>
                  </a:solidFill>
                  <a:latin typeface="Arial Regular" charset="0"/>
                </a:rPr>
                <a:t>Thermal motor expands</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3695700"/>
            <a:ext cx="8305800" cy="864048"/>
            <a:chOff x="10058400" y="2933700"/>
            <a:chExt cx="8305800" cy="864048"/>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actuator</a:t>
              </a:r>
              <a:endParaRPr lang="uk-UA" sz="3200" dirty="0">
                <a:latin typeface="Arial Narrow Regular" charset="0"/>
              </a:endParaRPr>
            </a:p>
          </p:txBody>
        </p:sp>
        <p:sp>
          <p:nvSpPr>
            <p:cNvPr id="55" name="TextBox 54"/>
            <p:cNvSpPr txBox="1"/>
            <p:nvPr/>
          </p:nvSpPr>
          <p:spPr>
            <a:xfrm>
              <a:off x="13411201" y="3397638"/>
              <a:ext cx="4952999" cy="400110"/>
            </a:xfrm>
            <a:prstGeom prst="rect">
              <a:avLst/>
            </a:prstGeom>
            <a:noFill/>
          </p:spPr>
          <p:txBody>
            <a:bodyPr wrap="square" rtlCol="0">
              <a:spAutoFit/>
            </a:bodyPr>
            <a:lstStyle/>
            <a:p>
              <a:r>
                <a:rPr lang="en-US" sz="2000" dirty="0">
                  <a:solidFill>
                    <a:schemeClr val="tx2"/>
                  </a:solidFill>
                  <a:latin typeface="Arial Regular" charset="0"/>
                </a:rPr>
                <a:t>Actuator extends into spindle</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4838700"/>
            <a:ext cx="8305800" cy="870786"/>
            <a:chOff x="10058400" y="2933700"/>
            <a:chExt cx="8305800" cy="870786"/>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flow cartridge</a:t>
              </a:r>
              <a:endParaRPr lang="uk-UA" sz="3200" dirty="0">
                <a:latin typeface="Arial Narrow Regular" charset="0"/>
              </a:endParaRPr>
            </a:p>
          </p:txBody>
        </p:sp>
        <p:sp>
          <p:nvSpPr>
            <p:cNvPr id="60" name="TextBox 59"/>
            <p:cNvSpPr txBox="1"/>
            <p:nvPr/>
          </p:nvSpPr>
          <p:spPr>
            <a:xfrm>
              <a:off x="13411201" y="3404376"/>
              <a:ext cx="4952999" cy="400110"/>
            </a:xfrm>
            <a:prstGeom prst="rect">
              <a:avLst/>
            </a:prstGeom>
            <a:noFill/>
          </p:spPr>
          <p:txBody>
            <a:bodyPr wrap="square" rtlCol="0">
              <a:spAutoFit/>
            </a:bodyPr>
            <a:lstStyle/>
            <a:p>
              <a:r>
                <a:rPr lang="en-US" sz="2000" dirty="0">
                  <a:solidFill>
                    <a:schemeClr val="tx2"/>
                  </a:solidFill>
                  <a:latin typeface="Arial Regular" charset="0"/>
                </a:rPr>
                <a:t>Flow cartridge is pushed down</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37" name="Group 36"/>
          <p:cNvGrpSpPr/>
          <p:nvPr/>
        </p:nvGrpSpPr>
        <p:grpSpPr>
          <a:xfrm>
            <a:off x="9677400" y="7153670"/>
            <a:ext cx="8305800" cy="870786"/>
            <a:chOff x="10058400" y="2933700"/>
            <a:chExt cx="8305800" cy="870786"/>
          </a:xfrm>
        </p:grpSpPr>
        <p:sp>
          <p:nvSpPr>
            <p:cNvPr id="38" name="Oval 3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41" name="TextBox 40"/>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hot supply</a:t>
              </a:r>
              <a:endParaRPr lang="uk-UA" sz="3200" dirty="0">
                <a:latin typeface="Arial Narrow Regular" charset="0"/>
              </a:endParaRPr>
            </a:p>
          </p:txBody>
        </p:sp>
        <p:sp>
          <p:nvSpPr>
            <p:cNvPr id="42" name="TextBox 41"/>
            <p:cNvSpPr txBox="1"/>
            <p:nvPr/>
          </p:nvSpPr>
          <p:spPr>
            <a:xfrm>
              <a:off x="13411201" y="3404376"/>
              <a:ext cx="4952999" cy="400110"/>
            </a:xfrm>
            <a:prstGeom prst="rect">
              <a:avLst/>
            </a:prstGeom>
            <a:noFill/>
          </p:spPr>
          <p:txBody>
            <a:bodyPr wrap="square" rtlCol="0">
              <a:spAutoFit/>
            </a:bodyPr>
            <a:lstStyle/>
            <a:p>
              <a:r>
                <a:rPr lang="en-US" sz="2000" dirty="0">
                  <a:solidFill>
                    <a:schemeClr val="tx2"/>
                  </a:solidFill>
                  <a:latin typeface="Arial Regular" charset="0"/>
                </a:rPr>
                <a:t>Hot supply decreases</a:t>
              </a:r>
            </a:p>
          </p:txBody>
        </p:sp>
        <p:sp>
          <p:nvSpPr>
            <p:cNvPr id="43" name="TextBox 42"/>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5</a:t>
              </a:r>
              <a:endParaRPr lang="uk-UA" sz="3600" dirty="0">
                <a:solidFill>
                  <a:schemeClr val="accent1"/>
                </a:solidFill>
                <a:latin typeface="Arial Narrow Regular" charset="0"/>
              </a:endParaRPr>
            </a:p>
          </p:txBody>
        </p:sp>
      </p:grpSp>
      <p:grpSp>
        <p:nvGrpSpPr>
          <p:cNvPr id="44" name="Group 43"/>
          <p:cNvGrpSpPr/>
          <p:nvPr/>
        </p:nvGrpSpPr>
        <p:grpSpPr>
          <a:xfrm>
            <a:off x="9677400" y="5981700"/>
            <a:ext cx="8305800" cy="870786"/>
            <a:chOff x="10058400" y="2933700"/>
            <a:chExt cx="8305800" cy="870786"/>
          </a:xfrm>
        </p:grpSpPr>
        <p:sp>
          <p:nvSpPr>
            <p:cNvPr id="45" name="Oval 44"/>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47" name="TextBox 46"/>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cold supply</a:t>
              </a:r>
              <a:endParaRPr lang="uk-UA" sz="3200" dirty="0">
                <a:latin typeface="Arial Narrow Regular" charset="0"/>
              </a:endParaRPr>
            </a:p>
          </p:txBody>
        </p:sp>
        <p:sp>
          <p:nvSpPr>
            <p:cNvPr id="48" name="TextBox 47"/>
            <p:cNvSpPr txBox="1"/>
            <p:nvPr/>
          </p:nvSpPr>
          <p:spPr>
            <a:xfrm>
              <a:off x="13411201" y="3404376"/>
              <a:ext cx="4952999" cy="400110"/>
            </a:xfrm>
            <a:prstGeom prst="rect">
              <a:avLst/>
            </a:prstGeom>
            <a:noFill/>
          </p:spPr>
          <p:txBody>
            <a:bodyPr wrap="square" rtlCol="0">
              <a:spAutoFit/>
            </a:bodyPr>
            <a:lstStyle/>
            <a:p>
              <a:r>
                <a:rPr lang="en-US" sz="2000" dirty="0">
                  <a:solidFill>
                    <a:schemeClr val="tx2"/>
                  </a:solidFill>
                  <a:latin typeface="Arial Regular" charset="0"/>
                </a:rPr>
                <a:t>Cold supply increases</a:t>
              </a:r>
            </a:p>
          </p:txBody>
        </p:sp>
        <p:sp>
          <p:nvSpPr>
            <p:cNvPr id="49" name="TextBox 48"/>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pic>
        <p:nvPicPr>
          <p:cNvPr id="93" name="Picture 3" descr="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13880" y="1028700"/>
            <a:ext cx="7777720" cy="8088828"/>
          </a:xfrm>
          <a:prstGeom prst="rect">
            <a:avLst/>
          </a:prstGeom>
          <a:noFill/>
        </p:spPr>
      </p:pic>
      <p:sp>
        <p:nvSpPr>
          <p:cNvPr id="88" name="TextBox 87"/>
          <p:cNvSpPr txBox="1"/>
          <p:nvPr/>
        </p:nvSpPr>
        <p:spPr>
          <a:xfrm>
            <a:off x="3895867" y="3836472"/>
            <a:ext cx="599933"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89" name="TextBox 88"/>
          <p:cNvSpPr txBox="1"/>
          <p:nvPr/>
        </p:nvSpPr>
        <p:spPr>
          <a:xfrm>
            <a:off x="4648200" y="4986210"/>
            <a:ext cx="599933"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90" name="TextBox 89"/>
          <p:cNvSpPr txBox="1"/>
          <p:nvPr/>
        </p:nvSpPr>
        <p:spPr>
          <a:xfrm>
            <a:off x="4724400" y="3735649"/>
            <a:ext cx="599933"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91" name="TextBox 90"/>
          <p:cNvSpPr txBox="1"/>
          <p:nvPr/>
        </p:nvSpPr>
        <p:spPr>
          <a:xfrm>
            <a:off x="7481903" y="4540586"/>
            <a:ext cx="599933"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sp>
        <p:nvSpPr>
          <p:cNvPr id="92" name="TextBox 91"/>
          <p:cNvSpPr txBox="1"/>
          <p:nvPr/>
        </p:nvSpPr>
        <p:spPr>
          <a:xfrm>
            <a:off x="1957798" y="4878649"/>
            <a:ext cx="599933" cy="646331"/>
          </a:xfrm>
          <a:prstGeom prst="rect">
            <a:avLst/>
          </a:prstGeom>
          <a:noFill/>
        </p:spPr>
        <p:txBody>
          <a:bodyPr wrap="square" rtlCol="0">
            <a:spAutoFit/>
          </a:bodyPr>
          <a:lstStyle/>
          <a:p>
            <a:pPr algn="r"/>
            <a:r>
              <a:rPr lang="en-US" sz="3600" dirty="0">
                <a:solidFill>
                  <a:schemeClr val="accent1"/>
                </a:solidFill>
                <a:latin typeface="Arial Narrow Regular" charset="0"/>
              </a:rPr>
              <a:t>5</a:t>
            </a:r>
            <a:endParaRPr lang="uk-UA" sz="3600" dirty="0">
              <a:solidFill>
                <a:schemeClr val="accent1"/>
              </a:solidFill>
              <a:latin typeface="Arial Narrow Regular" charset="0"/>
            </a:endParaRPr>
          </a:p>
        </p:txBody>
      </p:sp>
    </p:spTree>
    <p:extLst>
      <p:ext uri="{BB962C8B-B14F-4D97-AF65-F5344CB8AC3E}">
        <p14:creationId xmlns:p14="http://schemas.microsoft.com/office/powerpoint/2010/main" val="59527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152400" y="-4319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105399"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100" b="1" dirty="0">
                <a:solidFill>
                  <a:schemeClr val="bg2"/>
                </a:solidFill>
                <a:latin typeface="Arial Narrow Regular"/>
              </a:rPr>
              <a:t>How do thermostatic mixing valves react to sudden increases in temperature?</a:t>
            </a:r>
          </a:p>
          <a:p>
            <a:pPr marL="0" indent="0">
              <a:buFont typeface="Arial" panose="020B0604020202020204" pitchFamily="34" charset="0"/>
              <a:buNone/>
            </a:pPr>
            <a:endParaRPr lang="en-US" sz="2100" b="1" dirty="0">
              <a:solidFill>
                <a:schemeClr val="bg2"/>
              </a:solidFill>
              <a:latin typeface="Arial Narrow Regular"/>
            </a:endParaRPr>
          </a:p>
          <a:p>
            <a:pPr marL="0" indent="0">
              <a:buFont typeface="Arial" panose="020B0604020202020204" pitchFamily="34" charset="0"/>
              <a:buNone/>
            </a:pPr>
            <a:r>
              <a:rPr lang="en-US" sz="2100" b="1" dirty="0">
                <a:solidFill>
                  <a:schemeClr val="bg2"/>
                </a:solidFill>
                <a:latin typeface="Arial Narrow Regular"/>
              </a:rPr>
              <a:t>Place the following in the correct order:</a:t>
            </a:r>
          </a:p>
          <a:p>
            <a:pPr marL="514350" indent="-514350">
              <a:buFont typeface="+mj-lt"/>
              <a:buAutoNum type="alphaUcPeriod"/>
            </a:pPr>
            <a:r>
              <a:rPr lang="en-US" sz="2100" b="1" dirty="0">
                <a:solidFill>
                  <a:schemeClr val="bg2"/>
                </a:solidFill>
                <a:latin typeface="Arial Narrow Regular"/>
              </a:rPr>
              <a:t>Flow cartridge is pushed down</a:t>
            </a:r>
          </a:p>
          <a:p>
            <a:pPr marL="514350" indent="-514350">
              <a:buFont typeface="+mj-lt"/>
              <a:buAutoNum type="alphaUcPeriod"/>
            </a:pPr>
            <a:r>
              <a:rPr lang="en-US" sz="2100" b="1" dirty="0">
                <a:solidFill>
                  <a:schemeClr val="bg2"/>
                </a:solidFill>
                <a:latin typeface="Arial Narrow Regular"/>
              </a:rPr>
              <a:t>Thermal motor senses outlet temperature and reacts by expanding or contracting</a:t>
            </a:r>
          </a:p>
          <a:p>
            <a:pPr marL="514350" indent="-514350">
              <a:buFont typeface="+mj-lt"/>
              <a:buAutoNum type="alphaUcPeriod"/>
            </a:pPr>
            <a:r>
              <a:rPr lang="en-US" sz="2100" b="1" dirty="0">
                <a:solidFill>
                  <a:schemeClr val="bg2"/>
                </a:solidFill>
                <a:latin typeface="Arial Narrow Regular"/>
              </a:rPr>
              <a:t>Actuator is pushed by the thermal motor and rams spindle</a:t>
            </a:r>
          </a:p>
          <a:p>
            <a:pPr marL="514350" indent="-514350">
              <a:buFont typeface="+mj-lt"/>
              <a:buAutoNum type="alphaUcPeriod"/>
            </a:pPr>
            <a:r>
              <a:rPr lang="en-US" sz="2100" b="1" dirty="0">
                <a:solidFill>
                  <a:schemeClr val="bg2"/>
                </a:solidFill>
                <a:latin typeface="Arial Narrow Regular"/>
              </a:rPr>
              <a:t>Both cold and hot water supplies are adjusted quickly to deliver a safe temperature mixture</a:t>
            </a: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59288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17030700" cy="1338828"/>
          </a:xfrm>
        </p:spPr>
        <p:txBody>
          <a:bodyPr/>
          <a:lstStyle/>
          <a:p>
            <a:r>
              <a:rPr lang="en-US" dirty="0">
                <a:solidFill>
                  <a:schemeClr val="accent1"/>
                </a:solidFill>
              </a:rPr>
              <a:t>features &amp; benefits</a:t>
            </a:r>
            <a:br>
              <a:rPr lang="en-US" dirty="0"/>
            </a:br>
            <a:r>
              <a:rPr lang="en-US" dirty="0"/>
              <a:t>checks and screens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9</a:t>
            </a:fld>
            <a:endParaRPr b="0" dirty="0">
              <a:latin typeface="Arial Regular" charset="0"/>
            </a:endParaRPr>
          </a:p>
        </p:txBody>
      </p:sp>
      <p:pic>
        <p:nvPicPr>
          <p:cNvPr id="7" name="Picture 6"/>
          <p:cNvPicPr>
            <a:picLocks noChangeAspect="1"/>
          </p:cNvPicPr>
          <p:nvPr/>
        </p:nvPicPr>
        <p:blipFill>
          <a:blip r:embed="rId2"/>
          <a:stretch>
            <a:fillRect/>
          </a:stretch>
        </p:blipFill>
        <p:spPr>
          <a:xfrm>
            <a:off x="3650456" y="2481650"/>
            <a:ext cx="10987088" cy="6300788"/>
          </a:xfrm>
          <a:prstGeom prst="rect">
            <a:avLst/>
          </a:prstGeom>
        </p:spPr>
      </p:pic>
      <p:sp>
        <p:nvSpPr>
          <p:cNvPr id="8" name="Content Placeholder 2"/>
          <p:cNvSpPr txBox="1">
            <a:spLocks/>
          </p:cNvSpPr>
          <p:nvPr/>
        </p:nvSpPr>
        <p:spPr>
          <a:xfrm>
            <a:off x="914400" y="5753100"/>
            <a:ext cx="5257800" cy="2819400"/>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000" dirty="0">
                <a:solidFill>
                  <a:schemeClr val="tx2"/>
                </a:solidFill>
                <a:latin typeface="Arial Narrow Regular"/>
              </a:rPr>
              <a:t>Checks protect the water system from crossing hot and cold lines</a:t>
            </a:r>
          </a:p>
          <a:p>
            <a:r>
              <a:rPr lang="en-US" sz="2000" dirty="0">
                <a:solidFill>
                  <a:schemeClr val="tx2"/>
                </a:solidFill>
                <a:latin typeface="Arial Narrow Regular"/>
              </a:rPr>
              <a:t>Screens protect the valve from debris and fouling</a:t>
            </a:r>
          </a:p>
          <a:p>
            <a:r>
              <a:rPr lang="en-US" sz="2000" dirty="0">
                <a:solidFill>
                  <a:schemeClr val="tx2"/>
                </a:solidFill>
                <a:latin typeface="Arial Narrow Regular"/>
              </a:rPr>
              <a:t>Multiple tailpiece option increase installation versatility</a:t>
            </a:r>
          </a:p>
        </p:txBody>
      </p:sp>
      <p:sp>
        <p:nvSpPr>
          <p:cNvPr id="9" name="Footer Placeholder 3"/>
          <p:cNvSpPr txBox="1">
            <a:spLocks/>
          </p:cNvSpPr>
          <p:nvPr/>
        </p:nvSpPr>
        <p:spPr>
          <a:xfrm>
            <a:off x="914400" y="9534526"/>
            <a:ext cx="16459200" cy="830997"/>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000" b="0" dirty="0">
                <a:solidFill>
                  <a:schemeClr val="tx2"/>
                </a:solidFill>
                <a:latin typeface="Arial Narrow Regular"/>
              </a:rPr>
              <a:t>Copyright © 2017 by American Society of Plumbing Engineers </a:t>
            </a:r>
          </a:p>
          <a:p>
            <a:endParaRPr lang="en-US" dirty="0"/>
          </a:p>
        </p:txBody>
      </p:sp>
    </p:spTree>
    <p:extLst>
      <p:ext uri="{BB962C8B-B14F-4D97-AF65-F5344CB8AC3E}">
        <p14:creationId xmlns:p14="http://schemas.microsoft.com/office/powerpoint/2010/main" val="4093005706"/>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15157</TotalTime>
  <Words>2039</Words>
  <Application>Microsoft Office PowerPoint</Application>
  <PresentationFormat>Custom</PresentationFormat>
  <Paragraphs>438</Paragraphs>
  <Slides>27</Slides>
  <Notes>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Arial</vt:lpstr>
      <vt:lpstr>Arial Narrow</vt:lpstr>
      <vt:lpstr>Arial Narrow Regular</vt:lpstr>
      <vt:lpstr>Arial Regular</vt:lpstr>
      <vt:lpstr>Calibri</vt:lpstr>
      <vt:lpstr>Lato Semibold</vt:lpstr>
      <vt:lpstr>Roboto</vt:lpstr>
      <vt:lpstr>Times New Roman</vt:lpstr>
      <vt:lpstr>GENARAL LAYOUTS</vt:lpstr>
      <vt:lpstr>TEAM SLIDES</vt:lpstr>
      <vt:lpstr>SLIDES WITH IMAGES</vt:lpstr>
      <vt:lpstr>PORTFOLIO</vt:lpstr>
      <vt:lpstr>PowerPoint Presentation</vt:lpstr>
      <vt:lpstr>agenda what you’ll learn </vt:lpstr>
      <vt:lpstr>PowerPoint Presentation</vt:lpstr>
      <vt:lpstr>features &amp; benefits why thermostatic control? – conflicting needs</vt:lpstr>
      <vt:lpstr>voice of customer industries </vt:lpstr>
      <vt:lpstr>how it works step-by-step</vt:lpstr>
      <vt:lpstr>how it works rapid temperature adjustments</vt:lpstr>
      <vt:lpstr>PowerPoint Presentation</vt:lpstr>
      <vt:lpstr>features &amp; benefits checks and screens</vt:lpstr>
      <vt:lpstr>features &amp; benefits designed and manufactured Wilkins thermostatic mixing valves</vt:lpstr>
      <vt:lpstr>features &amp; benefits wax element</vt:lpstr>
      <vt:lpstr>features &amp; benefits ASSE Standard 1070 </vt:lpstr>
      <vt:lpstr>features &amp; benefits Aqua-Gard® ZW3870XLT thermostatic mixing valve</vt:lpstr>
      <vt:lpstr>features &amp; benefits Aqua-Gard® ZW3870XLT (-4P) </vt:lpstr>
      <vt:lpstr>features &amp; benefits Aqua-Gard® ZW1070XL thermostatic mixing valve</vt:lpstr>
      <vt:lpstr>features &amp; benefits ASSE Standard 1017 </vt:lpstr>
      <vt:lpstr>features &amp; benefits Aqua-Gard® ZW1017XL (HT) thermostatic mixing valves</vt:lpstr>
      <vt:lpstr>features &amp; benefits questions</vt:lpstr>
      <vt:lpstr>PowerPoint Presentation</vt:lpstr>
      <vt:lpstr>how to specify step-by-step</vt:lpstr>
      <vt:lpstr>PowerPoint Presentation</vt:lpstr>
      <vt:lpstr>design &amp; specify thermostatic mixing valves</vt:lpstr>
      <vt:lpstr>PowerPoint Presentation</vt:lpstr>
      <vt:lpstr>design &amp; specify tools</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Kylie Sprecher</cp:lastModifiedBy>
  <cp:revision>1106</cp:revision>
  <cp:lastPrinted>2019-02-18T17:50:52Z</cp:lastPrinted>
  <dcterms:created xsi:type="dcterms:W3CDTF">2015-01-20T11:47:48Z</dcterms:created>
  <dcterms:modified xsi:type="dcterms:W3CDTF">2019-07-12T14:51:29Z</dcterms:modified>
</cp:coreProperties>
</file>